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handoutMasterIdLst>
    <p:handoutMasterId r:id="rId48"/>
  </p:handoutMasterIdLst>
  <p:sldIdLst>
    <p:sldId id="256" r:id="rId2"/>
    <p:sldId id="1812" r:id="rId3"/>
    <p:sldId id="1764" r:id="rId4"/>
    <p:sldId id="263" r:id="rId5"/>
    <p:sldId id="258" r:id="rId6"/>
    <p:sldId id="265" r:id="rId7"/>
    <p:sldId id="1808" r:id="rId8"/>
    <p:sldId id="1807" r:id="rId9"/>
    <p:sldId id="1762" r:id="rId10"/>
    <p:sldId id="1810" r:id="rId11"/>
    <p:sldId id="1809" r:id="rId12"/>
    <p:sldId id="1763" r:id="rId13"/>
    <p:sldId id="1760" r:id="rId14"/>
    <p:sldId id="1769" r:id="rId15"/>
    <p:sldId id="1770" r:id="rId16"/>
    <p:sldId id="1771" r:id="rId17"/>
    <p:sldId id="1772" r:id="rId18"/>
    <p:sldId id="1773" r:id="rId19"/>
    <p:sldId id="1774" r:id="rId20"/>
    <p:sldId id="1775" r:id="rId21"/>
    <p:sldId id="1776" r:id="rId22"/>
    <p:sldId id="1777" r:id="rId23"/>
    <p:sldId id="1778" r:id="rId24"/>
    <p:sldId id="1779" r:id="rId25"/>
    <p:sldId id="1780" r:id="rId26"/>
    <p:sldId id="1781" r:id="rId27"/>
    <p:sldId id="1792" r:id="rId28"/>
    <p:sldId id="1793" r:id="rId29"/>
    <p:sldId id="1794" r:id="rId30"/>
    <p:sldId id="1795" r:id="rId31"/>
    <p:sldId id="1782" r:id="rId32"/>
    <p:sldId id="1783" r:id="rId33"/>
    <p:sldId id="1784" r:id="rId34"/>
    <p:sldId id="1796" r:id="rId35"/>
    <p:sldId id="1797" r:id="rId36"/>
    <p:sldId id="1799" r:id="rId37"/>
    <p:sldId id="1802" r:id="rId38"/>
    <p:sldId id="1801" r:id="rId39"/>
    <p:sldId id="1803" r:id="rId40"/>
    <p:sldId id="1804" r:id="rId41"/>
    <p:sldId id="1811" r:id="rId42"/>
    <p:sldId id="1805" r:id="rId43"/>
    <p:sldId id="1788" r:id="rId44"/>
    <p:sldId id="1787" r:id="rId45"/>
    <p:sldId id="1790" r:id="rId46"/>
  </p:sldIdLst>
  <p:sldSz cx="12188825"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82821" autoAdjust="0"/>
  </p:normalViewPr>
  <p:slideViewPr>
    <p:cSldViewPr>
      <p:cViewPr varScale="1">
        <p:scale>
          <a:sx n="70" d="100"/>
          <a:sy n="70" d="100"/>
        </p:scale>
        <p:origin x="1186" y="6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2/14/2024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2/14/2024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07189">
              <a:defRPr sz="2500">
                <a:solidFill>
                  <a:schemeClr val="tx1"/>
                </a:solidFill>
                <a:latin typeface="Times New Roman" pitchFamily="18" charset="0"/>
                <a:ea typeface="ＭＳ Ｐゴシック" pitchFamily="34" charset="-128"/>
              </a:defRPr>
            </a:lvl1pPr>
            <a:lvl2pPr marL="785372" indent="-302066" defTabSz="807189">
              <a:defRPr sz="2500">
                <a:solidFill>
                  <a:schemeClr val="tx1"/>
                </a:solidFill>
                <a:latin typeface="Times New Roman" pitchFamily="18" charset="0"/>
                <a:ea typeface="ＭＳ Ｐゴシック" pitchFamily="34" charset="-128"/>
              </a:defRPr>
            </a:lvl2pPr>
            <a:lvl3pPr marL="1208265" indent="-241653" defTabSz="807189">
              <a:defRPr sz="2500">
                <a:solidFill>
                  <a:schemeClr val="tx1"/>
                </a:solidFill>
                <a:latin typeface="Times New Roman" pitchFamily="18" charset="0"/>
                <a:ea typeface="ＭＳ Ｐゴシック" pitchFamily="34" charset="-128"/>
              </a:defRPr>
            </a:lvl3pPr>
            <a:lvl4pPr marL="1691571" indent="-241653" defTabSz="807189">
              <a:defRPr sz="2500">
                <a:solidFill>
                  <a:schemeClr val="tx1"/>
                </a:solidFill>
                <a:latin typeface="Times New Roman" pitchFamily="18" charset="0"/>
                <a:ea typeface="ＭＳ Ｐゴシック" pitchFamily="34" charset="-128"/>
              </a:defRPr>
            </a:lvl4pPr>
            <a:lvl5pPr marL="2174878" indent="-241653" defTabSz="807189">
              <a:defRPr sz="2500">
                <a:solidFill>
                  <a:schemeClr val="tx1"/>
                </a:solidFill>
                <a:latin typeface="Times New Roman" pitchFamily="18" charset="0"/>
                <a:ea typeface="ＭＳ Ｐゴシック" pitchFamily="34" charset="-128"/>
              </a:defRPr>
            </a:lvl5pPr>
            <a:lvl6pPr marL="2658184"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6pPr>
            <a:lvl7pPr marL="3141490"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7pPr>
            <a:lvl8pPr marL="3624796"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8pPr>
            <a:lvl9pPr marL="4108102" indent="-241653" defTabSz="807189" eaLnBrk="0" fontAlgn="base" hangingPunct="0">
              <a:spcBef>
                <a:spcPct val="0"/>
              </a:spcBef>
              <a:spcAft>
                <a:spcPct val="0"/>
              </a:spcAft>
              <a:defRPr sz="2500">
                <a:solidFill>
                  <a:schemeClr val="tx1"/>
                </a:solidFill>
                <a:latin typeface="Times New Roman" pitchFamily="18" charset="0"/>
                <a:ea typeface="ＭＳ Ｐゴシック" pitchFamily="34" charset="-128"/>
              </a:defRPr>
            </a:lvl9pPr>
          </a:lstStyle>
          <a:p>
            <a:fld id="{82B77F43-60BE-4E2C-9ECA-774DC50CDAB7}" type="slidenum">
              <a:rPr lang="en-US" sz="1100">
                <a:solidFill>
                  <a:prstClr val="black"/>
                </a:solidFill>
              </a:rPr>
              <a:pPr/>
              <a:t>3</a:t>
            </a:fld>
            <a:endParaRPr lang="en-US" sz="1100">
              <a:solidFill>
                <a:prstClr val="black"/>
              </a:solidFill>
            </a:endParaRPr>
          </a:p>
        </p:txBody>
      </p:sp>
      <p:sp>
        <p:nvSpPr>
          <p:cNvPr id="93187" name="Rectangle 2"/>
          <p:cNvSpPr>
            <a:spLocks noGrp="1" noRot="1" noChangeAspect="1" noChangeArrowheads="1" noTextEdit="1"/>
          </p:cNvSpPr>
          <p:nvPr>
            <p:ph type="sldImg"/>
          </p:nvPr>
        </p:nvSpPr>
        <p:spPr bwMode="auto">
          <a:xfrm>
            <a:off x="-142875" y="858838"/>
            <a:ext cx="7639050" cy="42973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93188" name="Rectangle 3"/>
          <p:cNvSpPr>
            <a:spLocks noGrp="1" noChangeArrowheads="1"/>
          </p:cNvSpPr>
          <p:nvPr>
            <p:ph type="body" idx="1"/>
          </p:nvPr>
        </p:nvSpPr>
        <p:spPr bwMode="auto">
          <a:xfrm>
            <a:off x="734911" y="5441624"/>
            <a:ext cx="5882559" cy="515204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AU" dirty="0"/>
          </a:p>
        </p:txBody>
      </p:sp>
    </p:spTree>
    <p:extLst>
      <p:ext uri="{BB962C8B-B14F-4D97-AF65-F5344CB8AC3E}">
        <p14:creationId xmlns:p14="http://schemas.microsoft.com/office/powerpoint/2010/main" val="755971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b="1" dirty="0"/>
              <a:t>Clearly,</a:t>
            </a:r>
            <a:r>
              <a:rPr lang="en-AU" b="1" baseline="0" dirty="0"/>
              <a:t> we need to archive the order once both the emission of the invoice and the shipment of the goods have been done, but there’s nothing preventing us from emitting the invoice necessarily BEFORE shipping the goods</a:t>
            </a:r>
            <a:r>
              <a:rPr lang="en-AU" baseline="0" dirty="0"/>
              <a:t>. In other words, we are not concerned about the specific order in which these two activities can take place, so long as they are BOTH completed. I can first emit the invoice or ship the goods. Or event these two activities could start at the same time. Thus, we need to use gateways to model this condition.</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14</a:t>
            </a:fld>
            <a:endParaRPr lang="en-US">
              <a:solidFill>
                <a:srgbClr val="000000"/>
              </a:solidFill>
            </a:endParaRPr>
          </a:p>
        </p:txBody>
      </p:sp>
    </p:spTree>
    <p:extLst>
      <p:ext uri="{BB962C8B-B14F-4D97-AF65-F5344CB8AC3E}">
        <p14:creationId xmlns:p14="http://schemas.microsoft.com/office/powerpoint/2010/main" val="225124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17362C-A8AB-454A-A1C0-21F6AFB79602}" type="slidenum">
              <a:rPr lang="en-US">
                <a:solidFill>
                  <a:srgbClr val="000000"/>
                </a:solidFill>
              </a:rPr>
              <a:pPr/>
              <a:t>15</a:t>
            </a:fld>
            <a:endParaRPr lang="en-US">
              <a:solidFill>
                <a:srgbClr val="000000"/>
              </a:solidFill>
            </a:endParaRPr>
          </a:p>
        </p:txBody>
      </p:sp>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p:txBody>
          <a:bodyPr/>
          <a:lstStyle/>
          <a:p>
            <a:r>
              <a:rPr lang="en-AU" dirty="0"/>
              <a:t>What’s the problem with this solution?</a:t>
            </a:r>
          </a:p>
        </p:txBody>
      </p:sp>
    </p:spTree>
    <p:extLst>
      <p:ext uri="{BB962C8B-B14F-4D97-AF65-F5344CB8AC3E}">
        <p14:creationId xmlns:p14="http://schemas.microsoft.com/office/powerpoint/2010/main" val="245070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16</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pPr defTabSz="966612" fontAlgn="auto">
              <a:spcBef>
                <a:spcPts val="0"/>
              </a:spcBef>
              <a:spcAft>
                <a:spcPts val="0"/>
              </a:spcAft>
              <a:defRPr/>
            </a:pPr>
            <a:r>
              <a:rPr lang="en-AU" sz="1300" dirty="0">
                <a:solidFill>
                  <a:schemeClr val="tx1">
                    <a:lumMod val="75000"/>
                    <a:lumOff val="25000"/>
                  </a:schemeClr>
                </a:solidFill>
              </a:rPr>
              <a:t>The term “Gateway” implies that there is a gating mechanism that either allows or disallows passage of tokens through the Gateway. As Tokens arrive at a Gateway, they can be split apart on output or merged together on input, as the Gateway mechanisms are invoked.</a:t>
            </a:r>
            <a:endParaRPr lang="en-AU" dirty="0"/>
          </a:p>
          <a:p>
            <a:endParaRPr lang="en-AU" dirty="0"/>
          </a:p>
          <a:p>
            <a:r>
              <a:rPr lang="en-AU" dirty="0"/>
              <a:t>Decision points, where the flow</a:t>
            </a:r>
            <a:r>
              <a:rPr lang="en-AU" baseline="0" dirty="0"/>
              <a:t> is split between two or more alternatives,</a:t>
            </a:r>
            <a:endParaRPr lang="en-AU" dirty="0"/>
          </a:p>
        </p:txBody>
      </p:sp>
    </p:spTree>
    <p:extLst>
      <p:ext uri="{BB962C8B-B14F-4D97-AF65-F5344CB8AC3E}">
        <p14:creationId xmlns:p14="http://schemas.microsoft.com/office/powerpoint/2010/main" val="343638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AU" sz="1300" dirty="0"/>
              <a:t>A default flow is the default branch to be chosen from an (X)OR-split if all other conditions evaluate to false</a:t>
            </a:r>
          </a:p>
          <a:p>
            <a:endParaRPr lang="en-AU" dirty="0"/>
          </a:p>
        </p:txBody>
      </p:sp>
      <p:sp>
        <p:nvSpPr>
          <p:cNvPr id="4" name="Slide Number Placeholder 3"/>
          <p:cNvSpPr>
            <a:spLocks noGrp="1"/>
          </p:cNvSpPr>
          <p:nvPr>
            <p:ph type="sldNum" sz="quarter" idx="10"/>
          </p:nvPr>
        </p:nvSpPr>
        <p:spPr/>
        <p:txBody>
          <a:bodyPr/>
          <a:lstStyle/>
          <a:p>
            <a:fld id="{68195B8A-117A-4B9D-A876-8EB3EA5D2384}" type="slidenum">
              <a:rPr lang="en-AU" smtClean="0"/>
              <a:t>17</a:t>
            </a:fld>
            <a:endParaRPr lang="en-AU"/>
          </a:p>
        </p:txBody>
      </p:sp>
    </p:spTree>
    <p:extLst>
      <p:ext uri="{BB962C8B-B14F-4D97-AF65-F5344CB8AC3E}">
        <p14:creationId xmlns:p14="http://schemas.microsoft.com/office/powerpoint/2010/main" val="1564337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18</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independently of each other</a:t>
            </a:r>
            <a:endParaRPr lang="en-AU" dirty="0"/>
          </a:p>
        </p:txBody>
      </p:sp>
    </p:spTree>
    <p:extLst>
      <p:ext uri="{BB962C8B-B14F-4D97-AF65-F5344CB8AC3E}">
        <p14:creationId xmlns:p14="http://schemas.microsoft.com/office/powerpoint/2010/main" val="3651598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Let’s take, as an example, the security check at an airport. Depending on the layout of the airport, on its passengers traffic at the moment we approach the security check, we may first</a:t>
            </a:r>
            <a:r>
              <a:rPr lang="en-AU" baseline="0" dirty="0"/>
              <a:t> pass through the security screening and then our luggage will pass through screening, or, for example, luggage screening may start first, and while this is being done, we quickly pass through security screening (as most often happens). However, in order to proceed to the departure level, we first have to pass both screenings: security and luggage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19</a:t>
            </a:fld>
            <a:endParaRPr lang="en-US">
              <a:solidFill>
                <a:srgbClr val="000000"/>
              </a:solidFill>
            </a:endParaRPr>
          </a:p>
        </p:txBody>
      </p:sp>
    </p:spTree>
    <p:extLst>
      <p:ext uri="{BB962C8B-B14F-4D97-AF65-F5344CB8AC3E}">
        <p14:creationId xmlns:p14="http://schemas.microsoft.com/office/powerpoint/2010/main" val="1402031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So, coming back to our example, in order to disambiguate these gateways,</a:t>
            </a:r>
            <a:r>
              <a:rPr lang="en-AU" baseline="0" dirty="0"/>
              <a:t> and assigning a proper </a:t>
            </a:r>
            <a:r>
              <a:rPr lang="en-AU" baseline="0" dirty="0" err="1"/>
              <a:t>behavior</a:t>
            </a:r>
            <a:r>
              <a:rPr lang="en-AU" baseline="0" dirty="0"/>
              <a:t> to our model, we need to use…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234371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DA6698-EFDE-47E5-B13B-4FD82BA64727}" type="slidenum">
              <a:rPr lang="en-US">
                <a:solidFill>
                  <a:srgbClr val="000000"/>
                </a:solidFill>
              </a:rPr>
              <a:pPr/>
              <a:t>21</a:t>
            </a:fld>
            <a:endParaRPr lang="en-US">
              <a:solidFill>
                <a:srgbClr val="000000"/>
              </a:solidFill>
            </a:endParaRPr>
          </a:p>
        </p:txBody>
      </p:sp>
      <p:sp>
        <p:nvSpPr>
          <p:cNvPr id="2058242" name="Rectangle 2"/>
          <p:cNvSpPr>
            <a:spLocks noGrp="1" noRot="1" noChangeAspect="1" noChangeArrowheads="1" noTextEdit="1"/>
          </p:cNvSpPr>
          <p:nvPr>
            <p:ph type="sldImg"/>
          </p:nvPr>
        </p:nvSpPr>
        <p:spPr>
          <a:ln/>
        </p:spPr>
      </p:sp>
      <p:sp>
        <p:nvSpPr>
          <p:cNvPr id="2058243" name="Rectangle 3"/>
          <p:cNvSpPr>
            <a:spLocks noGrp="1" noChangeArrowheads="1"/>
          </p:cNvSpPr>
          <p:nvPr>
            <p:ph type="body" idx="1"/>
          </p:nvPr>
        </p:nvSpPr>
        <p:spPr/>
        <p:txBody>
          <a:bodyPr/>
          <a:lstStyle/>
          <a:p>
            <a:pPr defTabSz="966612" fontAlgn="auto">
              <a:spcBef>
                <a:spcPts val="0"/>
              </a:spcBef>
              <a:spcAft>
                <a:spcPts val="0"/>
              </a:spcAft>
              <a:defRPr/>
            </a:pPr>
            <a:r>
              <a:rPr lang="en-AU" dirty="0"/>
              <a:t>Sometimes, the number of branches to be taken varies from one instance to another:</a:t>
            </a:r>
          </a:p>
          <a:p>
            <a:endParaRPr lang="en-AU" dirty="0"/>
          </a:p>
        </p:txBody>
      </p:sp>
    </p:spTree>
    <p:extLst>
      <p:ext uri="{BB962C8B-B14F-4D97-AF65-F5344CB8AC3E}">
        <p14:creationId xmlns:p14="http://schemas.microsoft.com/office/powerpoint/2010/main" val="1965119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9E80B-D58A-4DA2-81DF-0E77E732B6D5}" type="slidenum">
              <a:rPr lang="en-US">
                <a:solidFill>
                  <a:srgbClr val="000000"/>
                </a:solidFill>
              </a:rPr>
              <a:pPr/>
              <a:t>22</a:t>
            </a:fld>
            <a:endParaRPr lang="en-US">
              <a:solidFill>
                <a:srgbClr val="000000"/>
              </a:solidFill>
            </a:endParaRPr>
          </a:p>
        </p:txBody>
      </p:sp>
      <p:sp>
        <p:nvSpPr>
          <p:cNvPr id="2059266" name="Rectangle 2"/>
          <p:cNvSpPr>
            <a:spLocks noGrp="1" noRot="1" noChangeAspect="1" noChangeArrowheads="1" noTextEdit="1"/>
          </p:cNvSpPr>
          <p:nvPr>
            <p:ph type="sldImg"/>
          </p:nvPr>
        </p:nvSpPr>
        <p:spPr>
          <a:ln/>
        </p:spPr>
      </p:sp>
      <p:sp>
        <p:nvSpPr>
          <p:cNvPr id="2059267"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32465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A9600-B272-466F-ACDA-5D15E38F04F0}" type="slidenum">
              <a:rPr lang="en-US">
                <a:solidFill>
                  <a:srgbClr val="000000"/>
                </a:solidFill>
              </a:rPr>
              <a:pPr/>
              <a:t>23</a:t>
            </a:fld>
            <a:endParaRPr lang="en-US">
              <a:solidFill>
                <a:srgbClr val="000000"/>
              </a:solidFill>
            </a:endParaRPr>
          </a:p>
        </p:txBody>
      </p:sp>
      <p:sp>
        <p:nvSpPr>
          <p:cNvPr id="2057218" name="Rectangle 2"/>
          <p:cNvSpPr>
            <a:spLocks noGrp="1" noRot="1" noChangeAspect="1" noChangeArrowheads="1" noTextEdit="1"/>
          </p:cNvSpPr>
          <p:nvPr>
            <p:ph type="sldImg"/>
          </p:nvPr>
        </p:nvSpPr>
        <p:spPr>
          <a:ln/>
        </p:spPr>
      </p:sp>
      <p:sp>
        <p:nvSpPr>
          <p:cNvPr id="2057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98627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1F2A70B-78F2-4DCF-B53B-C990D2FAFB8A}" type="slidenum">
              <a:rPr lang="en-PK" smtClean="0"/>
              <a:t>5</a:t>
            </a:fld>
            <a:endParaRPr lang="en-PK"/>
          </a:p>
        </p:txBody>
      </p:sp>
    </p:spTree>
    <p:extLst>
      <p:ext uri="{BB962C8B-B14F-4D97-AF65-F5344CB8AC3E}">
        <p14:creationId xmlns:p14="http://schemas.microsoft.com/office/powerpoint/2010/main" val="423664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40F74D-5B23-4B48-BF0A-930A23ABE4EE}" type="slidenum">
              <a:rPr lang="en-US">
                <a:solidFill>
                  <a:srgbClr val="000000"/>
                </a:solidFill>
              </a:rPr>
              <a:pPr/>
              <a:t>24</a:t>
            </a:fld>
            <a:endParaRPr lang="en-US">
              <a:solidFill>
                <a:srgbClr val="000000"/>
              </a:solidFill>
            </a:endParaRPr>
          </a:p>
        </p:txBody>
      </p:sp>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p:txBody>
          <a:bodyPr/>
          <a:lstStyle/>
          <a:p>
            <a:r>
              <a:rPr lang="en-AU" dirty="0"/>
              <a:t>By “parallel” we intend</a:t>
            </a:r>
            <a:r>
              <a:rPr lang="en-AU" baseline="0" dirty="0"/>
              <a:t> flows which can proceed independently of each other</a:t>
            </a:r>
          </a:p>
          <a:p>
            <a:endParaRPr lang="en-AU" baseline="0" dirty="0"/>
          </a:p>
          <a:p>
            <a:r>
              <a:rPr lang="en-AU" baseline="0" dirty="0"/>
              <a:t>For OR-join make difference with AND-join: “active”</a:t>
            </a:r>
            <a:endParaRPr lang="en-AU" dirty="0"/>
          </a:p>
        </p:txBody>
      </p:sp>
    </p:spTree>
    <p:extLst>
      <p:ext uri="{BB962C8B-B14F-4D97-AF65-F5344CB8AC3E}">
        <p14:creationId xmlns:p14="http://schemas.microsoft.com/office/powerpoint/2010/main" val="3240494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Similar to the XOR-split, the OR-split can be equipped with a default flow which is taken if the conditions on all other branches are false</a:t>
            </a:r>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25</a:t>
            </a:fld>
            <a:endParaRPr lang="en-US">
              <a:solidFill>
                <a:srgbClr val="000000"/>
              </a:solidFill>
            </a:endParaRPr>
          </a:p>
        </p:txBody>
      </p:sp>
    </p:spTree>
    <p:extLst>
      <p:ext uri="{BB962C8B-B14F-4D97-AF65-F5344CB8AC3E}">
        <p14:creationId xmlns:p14="http://schemas.microsoft.com/office/powerpoint/2010/main" val="3420280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CC4850-624C-4A42-BAD9-BDBDEAA4F1DD}" type="slidenum">
              <a:rPr lang="en-US">
                <a:solidFill>
                  <a:srgbClr val="000000"/>
                </a:solidFill>
              </a:rPr>
              <a:pPr/>
              <a:t>26</a:t>
            </a:fld>
            <a:endParaRPr lang="en-US">
              <a:solidFill>
                <a:srgbClr val="000000"/>
              </a:solidFill>
            </a:endParaRPr>
          </a:p>
        </p:txBody>
      </p:sp>
      <p:sp>
        <p:nvSpPr>
          <p:cNvPr id="2011138" name="Rectangle 2"/>
          <p:cNvSpPr>
            <a:spLocks noGrp="1" noRot="1" noChangeAspect="1" noChangeArrowheads="1" noTextEdit="1"/>
          </p:cNvSpPr>
          <p:nvPr>
            <p:ph type="sldImg"/>
          </p:nvPr>
        </p:nvSpPr>
        <p:spPr>
          <a:xfrm>
            <a:off x="206375" y="806450"/>
            <a:ext cx="7162800" cy="4030663"/>
          </a:xfrm>
          <a:ln/>
        </p:spPr>
      </p:sp>
      <p:sp>
        <p:nvSpPr>
          <p:cNvPr id="2011139" name="Rectangle 3"/>
          <p:cNvSpPr>
            <a:spLocks noGrp="1" noChangeArrowheads="1"/>
          </p:cNvSpPr>
          <p:nvPr>
            <p:ph type="body" idx="1"/>
          </p:nvPr>
        </p:nvSpPr>
        <p:spPr>
          <a:xfrm>
            <a:off x="1007987" y="5104848"/>
            <a:ext cx="5560004" cy="4833187"/>
          </a:xfrm>
        </p:spPr>
        <p:txBody>
          <a:bodyPr/>
          <a:lstStyle/>
          <a:p>
            <a:endParaRPr lang="en-AU" dirty="0"/>
          </a:p>
        </p:txBody>
      </p:sp>
    </p:spTree>
    <p:extLst>
      <p:ext uri="{BB962C8B-B14F-4D97-AF65-F5344CB8AC3E}">
        <p14:creationId xmlns:p14="http://schemas.microsoft.com/office/powerpoint/2010/main" val="2393048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It is worth emphasizing here that activities located in two parallel paths do not need to be performed simultaneously. For example, “Send invoice” and “Ship goods” need not occur both at the same time, although due to a cosmic coincidence, they could happen at the same time. Instead, it might happen that first the invoice is sent and later the goods are shipped. Or things may happen in the reverse order.</a:t>
            </a: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11C76F55-5200-8841-A388-0AA362AA5FDA}" type="slidenum">
              <a:rPr lang="en-AU" sz="1300" b="0"/>
              <a:pPr eaLnBrk="1" hangingPunct="1"/>
              <a:t>27</a:t>
            </a:fld>
            <a:endParaRPr lang="en-AU" sz="1300"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AEB86BF9-C3B5-2946-980F-7CDBF49986AF}" type="slidenum">
              <a:rPr lang="en-AU" sz="1300" b="0"/>
              <a:pPr eaLnBrk="1" hangingPunct="1"/>
              <a:t>28</a:t>
            </a:fld>
            <a:endParaRPr lang="en-AU" sz="13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ea typeface="ＭＳ Ｐゴシック" charset="0"/>
                <a:cs typeface="ＭＳ Ｐゴシック" charset="0"/>
              </a:rPr>
              <a:t>Release of a software product</a:t>
            </a:r>
          </a:p>
        </p:txBody>
      </p:sp>
      <p:sp>
        <p:nvSpPr>
          <p:cNvPr id="286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5518BC0-71FF-D04E-9620-CE0B3B597C34}" type="slidenum">
              <a:rPr lang="en-AU" sz="1300" b="0"/>
              <a:pPr eaLnBrk="1" hangingPunct="1"/>
              <a:t>29</a:t>
            </a:fld>
            <a:endParaRPr lang="en-AU" sz="1300"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30</a:t>
            </a:fld>
            <a:endParaRPr lang="en-US"/>
          </a:p>
        </p:txBody>
      </p:sp>
    </p:spTree>
    <p:extLst>
      <p:ext uri="{BB962C8B-B14F-4D97-AF65-F5344CB8AC3E}">
        <p14:creationId xmlns:p14="http://schemas.microsoft.com/office/powerpoint/2010/main" val="2236413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31</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139700" y="858838"/>
            <a:ext cx="7631113" cy="4294187"/>
          </a:xfrm>
          <a:prstGeom prst="rect">
            <a:avLst/>
          </a:prstGeom>
          <a:ln/>
        </p:spPr>
      </p:sp>
      <p:sp>
        <p:nvSpPr>
          <p:cNvPr id="1729539" name="Rectangle 3"/>
          <p:cNvSpPr>
            <a:spLocks noGrp="1" noChangeArrowheads="1"/>
          </p:cNvSpPr>
          <p:nvPr>
            <p:ph type="body" idx="1"/>
          </p:nvPr>
        </p:nvSpPr>
        <p:spPr>
          <a:xfrm>
            <a:off x="734911" y="5439848"/>
            <a:ext cx="5882559" cy="5153821"/>
          </a:xfrm>
          <a:prstGeom prst="rect">
            <a:avLst/>
          </a:prstGeom>
        </p:spPr>
        <p:txBody>
          <a:bodyPr/>
          <a:lstStyle/>
          <a:p>
            <a:r>
              <a:rPr lang="en-AU" dirty="0"/>
              <a:t>So far we have seen structures that are linear, i.e.,</a:t>
            </a:r>
            <a:r>
              <a:rPr lang="en-AU" baseline="0" dirty="0"/>
              <a:t> each activity is performed at most once. However, sometimes we may require to repeat one or several activities, for instance because of a failed check.</a:t>
            </a:r>
          </a:p>
          <a:p>
            <a:endParaRPr lang="en-AU" baseline="0" dirty="0"/>
          </a:p>
          <a:p>
            <a:r>
              <a:rPr lang="en-AU" baseline="0" dirty="0"/>
              <a:t>Repetition block, a block between an XOR-join (entry point) and an XOR-split (exit point), where the last activity is a decision activity, that allows us to repeat the block or get out of the block.</a:t>
            </a:r>
          </a:p>
          <a:p>
            <a:endParaRPr lang="en-AU" baseline="0" dirty="0"/>
          </a:p>
          <a:p>
            <a:r>
              <a:rPr lang="en-AU" sz="1300" dirty="0"/>
              <a:t>A </a:t>
            </a:r>
            <a:r>
              <a:rPr lang="en-AU" sz="1300" b="1" i="1" dirty="0"/>
              <a:t>cycle </a:t>
            </a:r>
            <a:r>
              <a:rPr lang="en-AU" sz="1300" dirty="0"/>
              <a:t>is a flow that goes back to an “earlier” point of the process. It is used to model parts of the process that can be repeated.</a:t>
            </a:r>
          </a:p>
          <a:p>
            <a:endParaRPr lang="en-AU" dirty="0"/>
          </a:p>
        </p:txBody>
      </p:sp>
    </p:spTree>
    <p:extLst>
      <p:ext uri="{BB962C8B-B14F-4D97-AF65-F5344CB8AC3E}">
        <p14:creationId xmlns:p14="http://schemas.microsoft.com/office/powerpoint/2010/main" val="36155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p:txBody>
          <a:bodyPr/>
          <a:lstStyle/>
          <a:p>
            <a:pPr>
              <a:defRPr/>
            </a:pPr>
            <a:fld id="{0F2C33C1-922C-496A-8FD8-06A569A607D4}" type="slidenum">
              <a:rPr lang="en-US">
                <a:solidFill>
                  <a:srgbClr val="000000"/>
                </a:solidFill>
              </a:rPr>
              <a:pPr>
                <a:defRPr/>
              </a:pPr>
              <a:t>32</a:t>
            </a:fld>
            <a:endParaRPr lang="en-US">
              <a:solidFill>
                <a:srgbClr val="000000"/>
              </a:solidFill>
            </a:endParaRPr>
          </a:p>
        </p:txBody>
      </p:sp>
      <p:sp>
        <p:nvSpPr>
          <p:cNvPr id="710658" name="Rectangle 2"/>
          <p:cNvSpPr>
            <a:spLocks noGrp="1" noRot="1" noChangeAspect="1" noChangeArrowheads="1" noTextEdit="1"/>
          </p:cNvSpPr>
          <p:nvPr>
            <p:ph type="sldImg"/>
          </p:nvPr>
        </p:nvSpPr>
        <p:spPr>
          <a:xfrm>
            <a:off x="-139700" y="858838"/>
            <a:ext cx="7631113" cy="4294187"/>
          </a:xfrm>
          <a:prstGeom prst="rect">
            <a:avLst/>
          </a:prstGeom>
          <a:ln/>
        </p:spPr>
      </p:sp>
      <p:sp>
        <p:nvSpPr>
          <p:cNvPr id="710659" name="Rectangle 3"/>
          <p:cNvSpPr>
            <a:spLocks noGrp="1" noChangeArrowheads="1"/>
          </p:cNvSpPr>
          <p:nvPr>
            <p:ph type="body" idx="1"/>
          </p:nvPr>
        </p:nvSpPr>
        <p:spPr>
          <a:xfrm>
            <a:off x="734911" y="5439848"/>
            <a:ext cx="5882559" cy="5153821"/>
          </a:xfrm>
          <a:prstGeom prst="rect">
            <a:avLst/>
          </a:prstGeom>
          <a:noFill/>
          <a:ln/>
        </p:spPr>
        <p:txBody>
          <a:bodyPr/>
          <a:lstStyle/>
          <a:p>
            <a:pPr eaLnBrk="1" hangingPunct="1"/>
            <a:endParaRPr lang="en-AU" dirty="0"/>
          </a:p>
        </p:txBody>
      </p:sp>
    </p:spTree>
    <p:extLst>
      <p:ext uri="{BB962C8B-B14F-4D97-AF65-F5344CB8AC3E}">
        <p14:creationId xmlns:p14="http://schemas.microsoft.com/office/powerpoint/2010/main" val="209778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D0CFC10-9C91-49F3-BD52-7BD2E133EBE8}" type="slidenum">
              <a:rPr lang="en-US">
                <a:solidFill>
                  <a:srgbClr val="000000"/>
                </a:solidFill>
              </a:rPr>
              <a:pPr/>
              <a:t>33</a:t>
            </a:fld>
            <a:endParaRPr lang="en-US">
              <a:solidFill>
                <a:srgbClr val="000000"/>
              </a:solidFill>
            </a:endParaRPr>
          </a:p>
        </p:txBody>
      </p:sp>
      <p:sp>
        <p:nvSpPr>
          <p:cNvPr id="1688578" name="Rectangle 2"/>
          <p:cNvSpPr>
            <a:spLocks noGrp="1" noRot="1" noChangeAspect="1" noChangeArrowheads="1" noTextEdit="1"/>
          </p:cNvSpPr>
          <p:nvPr>
            <p:ph type="sldImg"/>
          </p:nvPr>
        </p:nvSpPr>
        <p:spPr>
          <a:xfrm>
            <a:off x="-141288" y="858838"/>
            <a:ext cx="7635876" cy="4297362"/>
          </a:xfrm>
          <a:prstGeom prst="rect">
            <a:avLst/>
          </a:prstGeom>
          <a:ln/>
        </p:spPr>
      </p:sp>
      <p:sp>
        <p:nvSpPr>
          <p:cNvPr id="1688579" name="Rectangle 3"/>
          <p:cNvSpPr>
            <a:spLocks noGrp="1" noChangeArrowheads="1"/>
          </p:cNvSpPr>
          <p:nvPr>
            <p:ph type="body" idx="1"/>
          </p:nvPr>
        </p:nvSpPr>
        <p:spPr>
          <a:xfrm>
            <a:off x="735558" y="5440806"/>
            <a:ext cx="5881263" cy="5152950"/>
          </a:xfrm>
          <a:prstGeom prst="rect">
            <a:avLst/>
          </a:prstGeom>
        </p:spPr>
        <p:txBody>
          <a:bodyPr/>
          <a:lstStyle/>
          <a:p>
            <a:r>
              <a:rPr lang="en-AU" dirty="0"/>
              <a:t>Also point to the two triggers (new mail and new email).</a:t>
            </a:r>
          </a:p>
        </p:txBody>
      </p:sp>
    </p:spTree>
    <p:extLst>
      <p:ext uri="{BB962C8B-B14F-4D97-AF65-F5344CB8AC3E}">
        <p14:creationId xmlns:p14="http://schemas.microsoft.com/office/powerpoint/2010/main" val="269616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7</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34</a:t>
            </a:fld>
            <a:endParaRPr lang="en-US"/>
          </a:p>
        </p:txBody>
      </p:sp>
    </p:spTree>
    <p:extLst>
      <p:ext uri="{BB962C8B-B14F-4D97-AF65-F5344CB8AC3E}">
        <p14:creationId xmlns:p14="http://schemas.microsoft.com/office/powerpoint/2010/main" val="414216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BA513D4A-4A62-064C-92CB-48B6FA9492FB}" type="slidenum">
              <a:rPr lang="en-US" sz="1300" b="0"/>
              <a:pPr eaLnBrk="1" hangingPunct="1"/>
              <a:t>35</a:t>
            </a:fld>
            <a:endParaRPr lang="en-US" sz="1300" b="0"/>
          </a:p>
        </p:txBody>
      </p:sp>
      <p:sp>
        <p:nvSpPr>
          <p:cNvPr id="31746" name="Rectangle 2"/>
          <p:cNvSpPr>
            <a:spLocks noGrp="1" noRot="1" noChangeAspect="1" noChangeArrowheads="1" noTextEdit="1"/>
          </p:cNvSpPr>
          <p:nvPr>
            <p:ph type="sldImg"/>
          </p:nvPr>
        </p:nvSpPr>
        <p:spPr>
          <a:xfrm>
            <a:off x="1012825" y="785813"/>
            <a:ext cx="5132388" cy="3849687"/>
          </a:xfrm>
          <a:ln/>
        </p:spPr>
      </p:sp>
      <p:sp>
        <p:nvSpPr>
          <p:cNvPr id="31747" name="Rectangle 3"/>
          <p:cNvSpPr>
            <a:spLocks noGrp="1" noChangeArrowheads="1"/>
          </p:cNvSpPr>
          <p:nvPr>
            <p:ph type="body" idx="1"/>
          </p:nvPr>
        </p:nvSpPr>
        <p:spPr>
          <a:xfrm>
            <a:off x="965633" y="4869694"/>
            <a:ext cx="5226799" cy="463636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771" tIns="45886" rIns="91771" bIns="45886"/>
          <a:lstStyle/>
          <a:p>
            <a:r>
              <a:rPr lang="en-AU" sz="2000" i="1">
                <a:solidFill>
                  <a:schemeClr val="accent2"/>
                </a:solidFill>
                <a:ea typeface="ＭＳ Ｐゴシック" charset="0"/>
                <a:cs typeface="ＭＳ Ｐゴシック" charset="0"/>
              </a:rPr>
              <a:t>The Functional perspective, indicates </a:t>
            </a:r>
            <a:r>
              <a:rPr lang="en-AU" sz="2000">
                <a:ea typeface="ＭＳ Ｐゴシック" charset="0"/>
                <a:cs typeface="ＭＳ Ｐゴシック" charset="0"/>
              </a:rPr>
              <a:t>What tasks/function are happening in the process?</a:t>
            </a:r>
          </a:p>
          <a:p>
            <a:r>
              <a:rPr lang="en-AU" sz="2000">
                <a:ea typeface="ＭＳ Ｐゴシック" charset="0"/>
                <a:cs typeface="ＭＳ Ｐゴシック" charset="0"/>
              </a:rPr>
              <a:t>The </a:t>
            </a:r>
            <a:r>
              <a:rPr lang="en-AU" sz="2000" i="1">
                <a:solidFill>
                  <a:schemeClr val="accent2"/>
                </a:solidFill>
                <a:ea typeface="ＭＳ Ｐゴシック" charset="0"/>
                <a:cs typeface="ＭＳ Ｐゴシック" charset="0"/>
              </a:rPr>
              <a:t>Control-flow perspective, indicates when should an activity be performed, that is, </a:t>
            </a:r>
            <a:r>
              <a:rPr lang="en-AU" sz="2000">
                <a:solidFill>
                  <a:schemeClr val="accent2"/>
                </a:solidFill>
                <a:ea typeface="ＭＳ Ｐゴシック" charset="0"/>
                <a:cs typeface="ＭＳ Ｐゴシック" charset="0"/>
              </a:rPr>
              <a:t>i</a:t>
            </a:r>
            <a:r>
              <a:rPr lang="en-AU" sz="2000">
                <a:ea typeface="ＭＳ Ｐゴシック" charset="0"/>
                <a:cs typeface="ＭＳ Ｐゴシック" charset="0"/>
              </a:rPr>
              <a:t>n what order should activities and events occur?</a:t>
            </a:r>
          </a:p>
          <a:p>
            <a:r>
              <a:rPr lang="en-AU" sz="2000">
                <a:solidFill>
                  <a:schemeClr val="accent2"/>
                </a:solidFill>
                <a:ea typeface="ＭＳ Ｐゴシック" charset="0"/>
                <a:cs typeface="ＭＳ Ｐゴシック" charset="0"/>
              </a:rPr>
              <a:t>The resource perspective (also called organisational perspective) indicates </a:t>
            </a:r>
            <a:r>
              <a:rPr lang="en-AU" sz="2000">
                <a:ea typeface="ＭＳ Ｐゴシック" charset="0"/>
                <a:cs typeface="ＭＳ Ｐゴシック" charset="0"/>
              </a:rPr>
              <a:t>Who performs which activity?</a:t>
            </a:r>
          </a:p>
          <a:p>
            <a:r>
              <a:rPr lang="en-AU" sz="2000" i="1">
                <a:solidFill>
                  <a:schemeClr val="accent2"/>
                </a:solidFill>
                <a:ea typeface="ＭＳ Ｐゴシック" charset="0"/>
                <a:cs typeface="ＭＳ Ｐゴシック" charset="0"/>
              </a:rPr>
              <a:t>Finally, the d</a:t>
            </a:r>
            <a:r>
              <a:rPr lang="en-AU" sz="2000">
                <a:solidFill>
                  <a:schemeClr val="accent2"/>
                </a:solidFill>
                <a:ea typeface="ＭＳ Ｐゴシック" charset="0"/>
                <a:cs typeface="ＭＳ Ｐゴシック" charset="0"/>
              </a:rPr>
              <a:t>ata perspective indicate which </a:t>
            </a:r>
            <a:r>
              <a:rPr lang="en-AU" sz="2000">
                <a:ea typeface="ＭＳ Ｐゴシック" charset="0"/>
                <a:cs typeface="ＭＳ Ｐゴシック" charset="0"/>
              </a:rPr>
              <a:t>data are necessary to perform each activity and which data are produced by each activity in the process?</a:t>
            </a:r>
          </a:p>
          <a:p>
            <a:endParaRPr lang="en-GB">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F7F79E-2E75-4765-BEB0-4ED17E36EC3F}" type="slidenum">
              <a:rPr lang="en-US">
                <a:solidFill>
                  <a:srgbClr val="000000"/>
                </a:solidFill>
              </a:rPr>
              <a:pPr/>
              <a:t>36</a:t>
            </a:fld>
            <a:endParaRPr lang="en-US">
              <a:solidFill>
                <a:srgbClr val="000000"/>
              </a:solidFill>
            </a:endParaRPr>
          </a:p>
        </p:txBody>
      </p:sp>
      <p:sp>
        <p:nvSpPr>
          <p:cNvPr id="1799170" name="Rectangle 2"/>
          <p:cNvSpPr>
            <a:spLocks noGrp="1" noRot="1" noChangeAspect="1" noChangeArrowheads="1" noTextEdit="1"/>
          </p:cNvSpPr>
          <p:nvPr>
            <p:ph type="sldImg"/>
          </p:nvPr>
        </p:nvSpPr>
        <p:spPr>
          <a:ln/>
        </p:spPr>
      </p:sp>
      <p:sp>
        <p:nvSpPr>
          <p:cNvPr id="1799171" name="Rectangle 3"/>
          <p:cNvSpPr>
            <a:spLocks noGrp="1" noChangeArrowheads="1"/>
          </p:cNvSpPr>
          <p:nvPr>
            <p:ph type="body" idx="1"/>
          </p:nvPr>
        </p:nvSpPr>
        <p:spPr>
          <a:xfrm>
            <a:off x="757260" y="5106514"/>
            <a:ext cx="6061456" cy="4831521"/>
          </a:xfrm>
        </p:spPr>
        <p:txBody>
          <a:bodyPr/>
          <a:lstStyle/>
          <a:p>
            <a:pPr fontAlgn="base">
              <a:lnSpc>
                <a:spcPct val="90000"/>
              </a:lnSpc>
              <a:spcBef>
                <a:spcPct val="20000"/>
              </a:spcBef>
              <a:spcAft>
                <a:spcPct val="0"/>
              </a:spcAft>
              <a:buClr>
                <a:srgbClr val="B1B1B1"/>
              </a:buClr>
            </a:pPr>
            <a:r>
              <a:rPr lang="en-AU" sz="1300" dirty="0">
                <a:solidFill>
                  <a:prstClr val="black">
                    <a:lumMod val="75000"/>
                    <a:lumOff val="25000"/>
                  </a:prstClr>
                </a:solidFill>
                <a:latin typeface="+mn-lt"/>
              </a:rPr>
              <a:t>A Pool acts as the </a:t>
            </a:r>
            <a:r>
              <a:rPr lang="en-AU" sz="1300" i="1" dirty="0">
                <a:solidFill>
                  <a:prstClr val="black">
                    <a:lumMod val="75000"/>
                    <a:lumOff val="25000"/>
                  </a:prstClr>
                </a:solidFill>
                <a:latin typeface="+mn-lt"/>
              </a:rPr>
              <a:t>container</a:t>
            </a:r>
            <a:r>
              <a:rPr lang="en-AU" sz="1300" dirty="0">
                <a:solidFill>
                  <a:prstClr val="black">
                    <a:lumMod val="75000"/>
                    <a:lumOff val="25000"/>
                  </a:prstClr>
                </a:solidFill>
                <a:latin typeface="+mn-lt"/>
              </a:rPr>
              <a:t> for the Sequence Flow between activities. The Sequence Flow </a:t>
            </a:r>
            <a:r>
              <a:rPr lang="en-AU" sz="1300" b="1" dirty="0">
                <a:solidFill>
                  <a:prstClr val="black">
                    <a:lumMod val="75000"/>
                    <a:lumOff val="25000"/>
                  </a:prstClr>
                </a:solidFill>
                <a:latin typeface="+mn-lt"/>
              </a:rPr>
              <a:t>cannot</a:t>
            </a:r>
            <a:r>
              <a:rPr lang="en-AU" sz="1300" dirty="0">
                <a:solidFill>
                  <a:prstClr val="black">
                    <a:lumMod val="75000"/>
                    <a:lumOff val="25000"/>
                  </a:prstClr>
                </a:solidFill>
                <a:latin typeface="+mn-lt"/>
              </a:rPr>
              <a:t> cross the boundaries of a Pool</a:t>
            </a:r>
          </a:p>
          <a:p>
            <a:pPr fontAlgn="base">
              <a:lnSpc>
                <a:spcPct val="90000"/>
              </a:lnSpc>
              <a:spcBef>
                <a:spcPct val="20000"/>
              </a:spcBef>
              <a:spcAft>
                <a:spcPct val="0"/>
              </a:spcAft>
              <a:buClr>
                <a:srgbClr val="B1B1B1"/>
              </a:buCl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800" dirty="0">
                <a:solidFill>
                  <a:prstClr val="black">
                    <a:lumMod val="75000"/>
                    <a:lumOff val="25000"/>
                  </a:prstClr>
                </a:solidFill>
                <a:latin typeface="+mn-lt"/>
              </a:rPr>
              <a:t>Lanes can be nested (e.g. an outer set of Lanes for company departments and an inner set for roles within each department)</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pPr defTabSz="966612">
              <a:lnSpc>
                <a:spcPct val="90000"/>
              </a:lnSpc>
              <a:spcBef>
                <a:spcPct val="20000"/>
              </a:spcBef>
              <a:buClr>
                <a:srgbClr val="B1B1B1"/>
              </a:buClr>
              <a:defRPr/>
            </a:pPr>
            <a:r>
              <a:rPr lang="en-AU" sz="1300" dirty="0"/>
              <a:t>Complement your BPMN models with </a:t>
            </a:r>
            <a:r>
              <a:rPr lang="en-AU" sz="1300" i="1" dirty="0"/>
              <a:t>organizational charts</a:t>
            </a:r>
            <a:r>
              <a:rPr lang="en-AU" sz="1300" dirty="0"/>
              <a:t>, </a:t>
            </a:r>
            <a:r>
              <a:rPr lang="en-AU" sz="1300" i="1" dirty="0"/>
              <a:t>role-responsibility matrices, RACI diagrams</a:t>
            </a:r>
          </a:p>
          <a:p>
            <a:pPr marL="362480" indent="-362480">
              <a:lnSpc>
                <a:spcPct val="90000"/>
              </a:lnSpc>
              <a:spcBef>
                <a:spcPct val="20000"/>
              </a:spcBef>
              <a:buClr>
                <a:srgbClr val="B1B1B1"/>
              </a:buClr>
              <a:buFontTx/>
              <a:buChar char="•"/>
            </a:pPr>
            <a:endParaRPr lang="en-AU" sz="1300" dirty="0">
              <a:solidFill>
                <a:prstClr val="black">
                  <a:lumMod val="75000"/>
                  <a:lumOff val="25000"/>
                </a:prstClr>
              </a:solidFill>
              <a:latin typeface="+mn-lt"/>
            </a:endParaRPr>
          </a:p>
          <a:p>
            <a:endParaRPr lang="en-AU" dirty="0"/>
          </a:p>
          <a:p>
            <a:endParaRPr lang="en-AU" dirty="0"/>
          </a:p>
        </p:txBody>
      </p:sp>
    </p:spTree>
    <p:extLst>
      <p:ext uri="{BB962C8B-B14F-4D97-AF65-F5344CB8AC3E}">
        <p14:creationId xmlns:p14="http://schemas.microsoft.com/office/powerpoint/2010/main" val="2842790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37</a:t>
            </a:fld>
            <a:endParaRPr lang="en-US"/>
          </a:p>
        </p:txBody>
      </p:sp>
    </p:spTree>
    <p:extLst>
      <p:ext uri="{BB962C8B-B14F-4D97-AF65-F5344CB8AC3E}">
        <p14:creationId xmlns:p14="http://schemas.microsoft.com/office/powerpoint/2010/main" val="109975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5E00E9-C401-4EFC-9D7C-2530DC1282AD}" type="slidenum">
              <a:rPr lang="en-US">
                <a:solidFill>
                  <a:srgbClr val="000000"/>
                </a:solidFill>
              </a:rPr>
              <a:pPr/>
              <a:t>38</a:t>
            </a:fld>
            <a:endParaRPr lang="en-US">
              <a:solidFill>
                <a:srgbClr val="000000"/>
              </a:solidFill>
            </a:endParaRPr>
          </a:p>
        </p:txBody>
      </p:sp>
      <p:sp>
        <p:nvSpPr>
          <p:cNvPr id="2076674" name="Rectangle 2"/>
          <p:cNvSpPr>
            <a:spLocks noGrp="1" noRot="1" noChangeAspect="1" noChangeArrowheads="1" noTextEdit="1"/>
          </p:cNvSpPr>
          <p:nvPr>
            <p:ph type="sldImg"/>
          </p:nvPr>
        </p:nvSpPr>
        <p:spPr>
          <a:ln/>
        </p:spPr>
      </p:sp>
      <p:sp>
        <p:nvSpPr>
          <p:cNvPr id="2076675" name="Rectangle 3"/>
          <p:cNvSpPr>
            <a:spLocks noGrp="1" noChangeArrowheads="1"/>
          </p:cNvSpPr>
          <p:nvPr>
            <p:ph type="body" idx="1"/>
          </p:nvPr>
        </p:nvSpPr>
        <p:spPr/>
        <p:txBody>
          <a:bodyPr/>
          <a:lstStyle/>
          <a:p>
            <a:pPr marL="0" lvl="1" defTabSz="966612" fontAlgn="auto">
              <a:spcBef>
                <a:spcPts val="0"/>
              </a:spcBef>
              <a:spcAft>
                <a:spcPts val="0"/>
              </a:spcAft>
              <a:defRPr/>
            </a:pPr>
            <a:r>
              <a:rPr lang="en-AU" sz="1700" dirty="0">
                <a:solidFill>
                  <a:prstClr val="black">
                    <a:lumMod val="75000"/>
                    <a:lumOff val="25000"/>
                  </a:prstClr>
                </a:solidFill>
              </a:rPr>
              <a:t> The interaction between Pools, e.g., between two collaborating organizations, is shown through the </a:t>
            </a:r>
            <a:r>
              <a:rPr lang="en-AU" sz="1700" i="1" dirty="0">
                <a:solidFill>
                  <a:prstClr val="black">
                    <a:lumMod val="75000"/>
                    <a:lumOff val="25000"/>
                  </a:prstClr>
                </a:solidFill>
              </a:rPr>
              <a:t>Message Flow</a:t>
            </a:r>
            <a:endParaRPr lang="en-AU" sz="1700" dirty="0">
              <a:solidFill>
                <a:prstClr val="black">
                  <a:lumMod val="75000"/>
                  <a:lumOff val="25000"/>
                </a:prstClr>
              </a:solidFill>
            </a:endParaRPr>
          </a:p>
          <a:p>
            <a:pPr marL="0" lvl="1" defTabSz="966612" fontAlgn="auto">
              <a:spcBef>
                <a:spcPts val="0"/>
              </a:spcBef>
              <a:spcAft>
                <a:spcPts val="0"/>
              </a:spcAft>
              <a:defRPr/>
            </a:pPr>
            <a:endParaRPr lang="en-AU" sz="1700" dirty="0">
              <a:solidFill>
                <a:prstClr val="black">
                  <a:lumMod val="75000"/>
                  <a:lumOff val="25000"/>
                </a:prstClr>
              </a:solidFill>
            </a:endParaRPr>
          </a:p>
          <a:p>
            <a:pPr marL="0" lvl="1" defTabSz="966612" fontAlgn="auto">
              <a:spcBef>
                <a:spcPts val="0"/>
              </a:spcBef>
              <a:spcAft>
                <a:spcPts val="0"/>
              </a:spcAft>
              <a:defRPr/>
            </a:pPr>
            <a:r>
              <a:rPr lang="en-AU" sz="1700" dirty="0">
                <a:solidFill>
                  <a:prstClr val="black">
                    <a:lumMod val="75000"/>
                    <a:lumOff val="25000"/>
                  </a:prstClr>
                </a:solidFill>
              </a:rPr>
              <a:t>Depicted by a dashed line with an open arrowhead</a:t>
            </a:r>
          </a:p>
          <a:p>
            <a:endParaRPr lang="en-AU" dirty="0"/>
          </a:p>
          <a:p>
            <a:r>
              <a:rPr lang="en-AU" dirty="0"/>
              <a:t>Describe send and receive activity and their semantics in terms of data tokens</a:t>
            </a:r>
          </a:p>
        </p:txBody>
      </p:sp>
    </p:spTree>
    <p:extLst>
      <p:ext uri="{BB962C8B-B14F-4D97-AF65-F5344CB8AC3E}">
        <p14:creationId xmlns:p14="http://schemas.microsoft.com/office/powerpoint/2010/main" val="2511282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8633B-00F5-4495-ACBE-C8969C8A3416}" type="slidenum">
              <a:rPr lang="en-US">
                <a:solidFill>
                  <a:srgbClr val="000000"/>
                </a:solidFill>
              </a:rPr>
              <a:pPr/>
              <a:t>39</a:t>
            </a:fld>
            <a:endParaRPr lang="en-US">
              <a:solidFill>
                <a:srgbClr val="000000"/>
              </a:solidFill>
            </a:endParaRPr>
          </a:p>
        </p:txBody>
      </p:sp>
      <p:sp>
        <p:nvSpPr>
          <p:cNvPr id="2061314" name="Rectangle 2"/>
          <p:cNvSpPr>
            <a:spLocks noGrp="1" noRot="1" noChangeAspect="1" noChangeArrowheads="1" noTextEdit="1"/>
          </p:cNvSpPr>
          <p:nvPr>
            <p:ph type="sldImg"/>
          </p:nvPr>
        </p:nvSpPr>
        <p:spPr>
          <a:ln/>
        </p:spPr>
      </p:sp>
      <p:sp>
        <p:nvSpPr>
          <p:cNvPr id="2061315" name="Rectangle 3"/>
          <p:cNvSpPr>
            <a:spLocks noGrp="1" noChangeArrowheads="1"/>
          </p:cNvSpPr>
          <p:nvPr>
            <p:ph type="body" idx="1"/>
          </p:nvPr>
        </p:nvSpPr>
        <p:spPr/>
        <p:txBody>
          <a:bodyPr/>
          <a:lstStyle/>
          <a:p>
            <a:r>
              <a:rPr lang="en-AU" dirty="0"/>
              <a:t>Now we have all ingredients to capture our order to cash example</a:t>
            </a:r>
          </a:p>
        </p:txBody>
      </p:sp>
    </p:spTree>
    <p:extLst>
      <p:ext uri="{BB962C8B-B14F-4D97-AF65-F5344CB8AC3E}">
        <p14:creationId xmlns:p14="http://schemas.microsoft.com/office/powerpoint/2010/main" val="2086546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sum up, </a:t>
            </a:r>
          </a:p>
        </p:txBody>
      </p:sp>
      <p:sp>
        <p:nvSpPr>
          <p:cNvPr id="4" name="Slide Number Placeholder 3"/>
          <p:cNvSpPr>
            <a:spLocks noGrp="1"/>
          </p:cNvSpPr>
          <p:nvPr>
            <p:ph type="sldNum" sz="quarter" idx="10"/>
          </p:nvPr>
        </p:nvSpPr>
        <p:spPr/>
        <p:txBody>
          <a:bodyPr/>
          <a:lstStyle/>
          <a:p>
            <a:fld id="{68B8D4C9-0CE5-497B-AD9D-59B6884D7D99}" type="slidenum">
              <a:rPr lang="en-AU" smtClean="0">
                <a:solidFill>
                  <a:prstClr val="black"/>
                </a:solidFill>
              </a:rPr>
              <a:pPr/>
              <a:t>40</a:t>
            </a:fld>
            <a:endParaRPr lang="en-AU">
              <a:solidFill>
                <a:prstClr val="black"/>
              </a:solidFill>
            </a:endParaRPr>
          </a:p>
        </p:txBody>
      </p:sp>
    </p:spTree>
    <p:extLst>
      <p:ext uri="{BB962C8B-B14F-4D97-AF65-F5344CB8AC3E}">
        <p14:creationId xmlns:p14="http://schemas.microsoft.com/office/powerpoint/2010/main" val="3377119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41</a:t>
            </a:fld>
            <a:endParaRPr lang="en-US"/>
          </a:p>
        </p:txBody>
      </p:sp>
    </p:spTree>
    <p:extLst>
      <p:ext uri="{BB962C8B-B14F-4D97-AF65-F5344CB8AC3E}">
        <p14:creationId xmlns:p14="http://schemas.microsoft.com/office/powerpoint/2010/main" val="4133412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BA513D4A-4A62-064C-92CB-48B6FA9492FB}" type="slidenum">
              <a:rPr lang="en-US" sz="1300" b="0"/>
              <a:pPr eaLnBrk="1" hangingPunct="1"/>
              <a:t>42</a:t>
            </a:fld>
            <a:endParaRPr lang="en-US" sz="1300" b="0"/>
          </a:p>
        </p:txBody>
      </p:sp>
      <p:sp>
        <p:nvSpPr>
          <p:cNvPr id="31746" name="Rectangle 2"/>
          <p:cNvSpPr>
            <a:spLocks noGrp="1" noRot="1" noChangeAspect="1" noChangeArrowheads="1" noTextEdit="1"/>
          </p:cNvSpPr>
          <p:nvPr>
            <p:ph type="sldImg"/>
          </p:nvPr>
        </p:nvSpPr>
        <p:spPr>
          <a:xfrm>
            <a:off x="1014413" y="785813"/>
            <a:ext cx="5129212" cy="3848100"/>
          </a:xfrm>
          <a:ln/>
        </p:spPr>
      </p:sp>
      <p:sp>
        <p:nvSpPr>
          <p:cNvPr id="31747" name="Rectangle 3"/>
          <p:cNvSpPr>
            <a:spLocks noGrp="1" noChangeArrowheads="1"/>
          </p:cNvSpPr>
          <p:nvPr>
            <p:ph type="body" idx="1"/>
          </p:nvPr>
        </p:nvSpPr>
        <p:spPr>
          <a:xfrm>
            <a:off x="965633" y="4869694"/>
            <a:ext cx="5226799" cy="463636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771" tIns="45886" rIns="91771" bIns="45886"/>
          <a:lstStyle/>
          <a:p>
            <a:r>
              <a:rPr lang="en-AU" sz="2000" i="1">
                <a:solidFill>
                  <a:schemeClr val="accent2"/>
                </a:solidFill>
                <a:ea typeface="ＭＳ Ｐゴシック" charset="0"/>
                <a:cs typeface="ＭＳ Ｐゴシック" charset="0"/>
              </a:rPr>
              <a:t>The Functional perspective, indicates </a:t>
            </a:r>
            <a:r>
              <a:rPr lang="en-AU" sz="2000">
                <a:ea typeface="ＭＳ Ｐゴシック" charset="0"/>
                <a:cs typeface="ＭＳ Ｐゴシック" charset="0"/>
              </a:rPr>
              <a:t>What tasks/function are happening in the process?</a:t>
            </a:r>
          </a:p>
          <a:p>
            <a:r>
              <a:rPr lang="en-AU" sz="2000">
                <a:ea typeface="ＭＳ Ｐゴシック" charset="0"/>
                <a:cs typeface="ＭＳ Ｐゴシック" charset="0"/>
              </a:rPr>
              <a:t>The </a:t>
            </a:r>
            <a:r>
              <a:rPr lang="en-AU" sz="2000" i="1">
                <a:solidFill>
                  <a:schemeClr val="accent2"/>
                </a:solidFill>
                <a:ea typeface="ＭＳ Ｐゴシック" charset="0"/>
                <a:cs typeface="ＭＳ Ｐゴシック" charset="0"/>
              </a:rPr>
              <a:t>Control-flow perspective, indicates when should an activity be performed, that is, </a:t>
            </a:r>
            <a:r>
              <a:rPr lang="en-AU" sz="2000">
                <a:solidFill>
                  <a:schemeClr val="accent2"/>
                </a:solidFill>
                <a:ea typeface="ＭＳ Ｐゴシック" charset="0"/>
                <a:cs typeface="ＭＳ Ｐゴシック" charset="0"/>
              </a:rPr>
              <a:t>i</a:t>
            </a:r>
            <a:r>
              <a:rPr lang="en-AU" sz="2000">
                <a:ea typeface="ＭＳ Ｐゴシック" charset="0"/>
                <a:cs typeface="ＭＳ Ｐゴシック" charset="0"/>
              </a:rPr>
              <a:t>n what order should activities and events occur?</a:t>
            </a:r>
          </a:p>
          <a:p>
            <a:r>
              <a:rPr lang="en-AU" sz="2000">
                <a:solidFill>
                  <a:schemeClr val="accent2"/>
                </a:solidFill>
                <a:ea typeface="ＭＳ Ｐゴシック" charset="0"/>
                <a:cs typeface="ＭＳ Ｐゴシック" charset="0"/>
              </a:rPr>
              <a:t>The resource perspective (also called organisational perspective) indicates </a:t>
            </a:r>
            <a:r>
              <a:rPr lang="en-AU" sz="2000">
                <a:ea typeface="ＭＳ Ｐゴシック" charset="0"/>
                <a:cs typeface="ＭＳ Ｐゴシック" charset="0"/>
              </a:rPr>
              <a:t>Who performs which activity?</a:t>
            </a:r>
          </a:p>
          <a:p>
            <a:r>
              <a:rPr lang="en-AU" sz="2000" i="1">
                <a:solidFill>
                  <a:schemeClr val="accent2"/>
                </a:solidFill>
                <a:ea typeface="ＭＳ Ｐゴシック" charset="0"/>
                <a:cs typeface="ＭＳ Ｐゴシック" charset="0"/>
              </a:rPr>
              <a:t>Finally, the d</a:t>
            </a:r>
            <a:r>
              <a:rPr lang="en-AU" sz="2000">
                <a:solidFill>
                  <a:schemeClr val="accent2"/>
                </a:solidFill>
                <a:ea typeface="ＭＳ Ｐゴシック" charset="0"/>
                <a:cs typeface="ＭＳ Ｐゴシック" charset="0"/>
              </a:rPr>
              <a:t>ata perspective indicate which </a:t>
            </a:r>
            <a:r>
              <a:rPr lang="en-AU" sz="2000">
                <a:ea typeface="ＭＳ Ｐゴシック" charset="0"/>
                <a:cs typeface="ＭＳ Ｐゴシック" charset="0"/>
              </a:rPr>
              <a:t>data are necessary to perform each activity and which data are produced by each activity in the process?</a:t>
            </a:r>
          </a:p>
          <a:p>
            <a:endParaRPr lang="en-GB">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Represent input and output of a process activity.</a:t>
            </a:r>
          </a:p>
          <a:p>
            <a:pPr lvl="1"/>
            <a:endParaRPr lang="en-AU" dirty="0"/>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prstClr val="black">
                    <a:lumMod val="75000"/>
                    <a:lumOff val="25000"/>
                  </a:prstClr>
                </a:solidFill>
                <a:latin typeface="Calibri"/>
                <a:ea typeface="ＭＳ Ｐゴシック" pitchFamily="34" charset="-128"/>
                <a:cs typeface="+mn-cs"/>
              </a:rPr>
              <a:t>, e.g. a </a:t>
            </a:r>
            <a:r>
              <a:rPr lang="en-US" sz="1200" i="1" kern="1200" dirty="0">
                <a:solidFill>
                  <a:prstClr val="black">
                    <a:lumMod val="75000"/>
                    <a:lumOff val="25000"/>
                  </a:prstClr>
                </a:solidFill>
                <a:latin typeface="Calibri"/>
                <a:ea typeface="ＭＳ Ｐゴシック" pitchFamily="34" charset="-128"/>
                <a:cs typeface="+mn-cs"/>
              </a:rPr>
              <a:t>database</a:t>
            </a:r>
            <a:r>
              <a:rPr lang="en-US" sz="1200" kern="1200" dirty="0">
                <a:solidFill>
                  <a:prstClr val="black">
                    <a:lumMod val="75000"/>
                    <a:lumOff val="25000"/>
                  </a:prstClr>
                </a:solidFill>
                <a:latin typeface="Calibri"/>
                <a:ea typeface="ＭＳ Ｐゴシック" pitchFamily="34" charset="-128"/>
                <a:cs typeface="+mn-cs"/>
              </a:rPr>
              <a:t> for electronic artifacts or a </a:t>
            </a:r>
            <a:r>
              <a:rPr lang="en-US" sz="1200" i="1" kern="1200" dirty="0">
                <a:solidFill>
                  <a:prstClr val="black">
                    <a:lumMod val="75000"/>
                    <a:lumOff val="25000"/>
                  </a:prstClr>
                </a:solidFill>
                <a:latin typeface="Calibri"/>
                <a:ea typeface="ＭＳ Ｐゴシック" pitchFamily="34" charset="-128"/>
                <a:cs typeface="+mn-cs"/>
              </a:rPr>
              <a:t>filing cabinet </a:t>
            </a:r>
            <a:r>
              <a:rPr lang="en-US" sz="1200" kern="1200" dirty="0">
                <a:solidFill>
                  <a:prstClr val="black">
                    <a:lumMod val="75000"/>
                    <a:lumOff val="25000"/>
                  </a:prstClr>
                </a:solidFill>
                <a:latin typeface="Calibri"/>
                <a:ea typeface="ＭＳ Ｐゴシック" pitchFamily="34" charset="-128"/>
                <a:cs typeface="+mn-cs"/>
              </a:rPr>
              <a:t>for physical ones. </a:t>
            </a:r>
          </a:p>
          <a:p>
            <a:pPr lvl="1"/>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43</a:t>
            </a:fld>
            <a:endParaRPr lang="en-US">
              <a:solidFill>
                <a:srgbClr val="000000"/>
              </a:solidFill>
            </a:endParaRPr>
          </a:p>
        </p:txBody>
      </p:sp>
    </p:spTree>
    <p:extLst>
      <p:ext uri="{BB962C8B-B14F-4D97-AF65-F5344CB8AC3E}">
        <p14:creationId xmlns:p14="http://schemas.microsoft.com/office/powerpoint/2010/main" val="56670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8</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44</a:t>
            </a:fld>
            <a:endParaRPr lang="en-US">
              <a:solidFill>
                <a:srgbClr val="000000"/>
              </a:solidFill>
            </a:endParaRPr>
          </a:p>
        </p:txBody>
      </p:sp>
    </p:spTree>
    <p:extLst>
      <p:ext uri="{BB962C8B-B14F-4D97-AF65-F5344CB8AC3E}">
        <p14:creationId xmlns:p14="http://schemas.microsoft.com/office/powerpoint/2010/main" val="4227469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AU" dirty="0"/>
              <a:t>Sometimes we may need to provide additional information to the process model reader, for the sake of improving the understanding of the model. For example, in the order-to-cash process we may want to specify that activity “Ship goods” also includes</a:t>
            </a:r>
            <a:r>
              <a:rPr lang="en-AU" baseline="0" dirty="0"/>
              <a:t> the packaging of the products. Also, we may want to clarify what business rule is followed behind the choice of suppliers or the approval of an order. All this information is provided via text annotations which do not affect the flow of the process model.</a:t>
            </a:r>
            <a:endParaRPr lang="en-AU" dirty="0"/>
          </a:p>
          <a:p>
            <a:pPr lvl="1"/>
            <a:endParaRPr lang="en-AU" dirty="0"/>
          </a:p>
          <a:p>
            <a:pPr lvl="1"/>
            <a:r>
              <a:rPr lang="en-AU" dirty="0"/>
              <a:t>Say that in a text annotation the connection, called association in BPMN, is undirected</a:t>
            </a:r>
          </a:p>
          <a:p>
            <a:pPr lvl="1"/>
            <a:endParaRPr lang="en-AU" dirty="0"/>
          </a:p>
          <a:p>
            <a:pPr lvl="1"/>
            <a:r>
              <a:rPr lang="en-US" dirty="0"/>
              <a:t>A text annotation is depicted as an open-ended rectangle encapsulating the text of the annotation, and is linked to a process modeling element via a dotted line</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solidFill>
                  <a:srgbClr val="000000"/>
                </a:solidFill>
              </a:rPr>
              <a:pPr/>
              <a:t>45</a:t>
            </a:fld>
            <a:endParaRPr lang="en-US">
              <a:solidFill>
                <a:srgbClr val="000000"/>
              </a:solidFill>
            </a:endParaRPr>
          </a:p>
        </p:txBody>
      </p:sp>
    </p:spTree>
    <p:extLst>
      <p:ext uri="{BB962C8B-B14F-4D97-AF65-F5344CB8AC3E}">
        <p14:creationId xmlns:p14="http://schemas.microsoft.com/office/powerpoint/2010/main" val="2335481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9</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10</a:t>
            </a:fld>
            <a:endParaRPr lang="en-US"/>
          </a:p>
        </p:txBody>
      </p:sp>
    </p:spTree>
    <p:extLst>
      <p:ext uri="{BB962C8B-B14F-4D97-AF65-F5344CB8AC3E}">
        <p14:creationId xmlns:p14="http://schemas.microsoft.com/office/powerpoint/2010/main" val="371256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11</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r>
              <a:rPr lang="en-AU" dirty="0"/>
              <a:t>Start event: trigger</a:t>
            </a:r>
          </a:p>
          <a:p>
            <a:r>
              <a:rPr lang="en-AU" dirty="0"/>
              <a:t>End event: process outcome</a:t>
            </a:r>
          </a:p>
          <a:p>
            <a:r>
              <a:rPr lang="en-AU" dirty="0"/>
              <a:t>Split</a:t>
            </a:r>
            <a:r>
              <a:rPr lang="en-AU" baseline="0" dirty="0"/>
              <a:t> gateway: this is where the control flow is split into two or more branches. In this case the flow is split into two mutually exclusive branches (one taken when items are not in stock, the other when the items are in stock).</a:t>
            </a:r>
          </a:p>
          <a:p>
            <a:endParaRPr lang="en-AU" baseline="0" dirty="0"/>
          </a:p>
          <a:p>
            <a:r>
              <a:rPr lang="en-AU" baseline="0" dirty="0"/>
              <a:t>Talk about triggers and outcomes: this process has one trigger and two possible outcomes. Without reading the content, I can already see this process can end up in an order being fulfilled (which in this case is a positive outcome) or rejected (negative outcome)</a:t>
            </a:r>
          </a:p>
          <a:p>
            <a:endParaRPr lang="en-AU" baseline="0" dirty="0"/>
          </a:p>
          <a:p>
            <a:r>
              <a:rPr lang="en-AU" baseline="0" dirty="0"/>
              <a:t>Clearly, for the organization running this process, like a seller or supplier, the goal is to fulfil the order, so that value can be generated for the customer who submitted the order.</a:t>
            </a:r>
          </a:p>
          <a:p>
            <a:endParaRPr lang="en-AU" baseline="0" dirty="0"/>
          </a:p>
          <a:p>
            <a:r>
              <a:rPr lang="en-AU" baseline="0" dirty="0"/>
              <a:t>It is important to ensure consistency across all our models. One way of doing this is to establish some conventions for labelling events and activities.</a:t>
            </a:r>
          </a:p>
          <a:p>
            <a:endParaRPr lang="en-AU" baseline="0" dirty="0"/>
          </a:p>
          <a:p>
            <a:endParaRPr lang="en-AU" dirty="0"/>
          </a:p>
        </p:txBody>
      </p:sp>
    </p:spTree>
    <p:extLst>
      <p:ext uri="{BB962C8B-B14F-4D97-AF65-F5344CB8AC3E}">
        <p14:creationId xmlns:p14="http://schemas.microsoft.com/office/powerpoint/2010/main" val="298795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40111-F93E-495F-9CD5-3E7781261B0D}" type="slidenum">
              <a:rPr lang="en-US"/>
              <a:pPr/>
              <a:t>12</a:t>
            </a:fld>
            <a:endParaRPr lang="en-US"/>
          </a:p>
        </p:txBody>
      </p:sp>
      <p:sp>
        <p:nvSpPr>
          <p:cNvPr id="2009090" name="Rectangle 2"/>
          <p:cNvSpPr>
            <a:spLocks noGrp="1" noRot="1" noChangeAspect="1" noChangeArrowheads="1" noTextEdit="1"/>
          </p:cNvSpPr>
          <p:nvPr>
            <p:ph type="sldImg"/>
          </p:nvPr>
        </p:nvSpPr>
        <p:spPr>
          <a:ln/>
        </p:spPr>
      </p:sp>
      <p:sp>
        <p:nvSpPr>
          <p:cNvPr id="200909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dirty="0"/>
              <a:t>One important notion we need to understand when creating process models is the difference between a process model and its process instances, or in other words, the difference between design-time and run-time. In order to understand this difference, we need to know more about start and end events.</a:t>
            </a:r>
          </a:p>
          <a:p>
            <a:endParaRPr lang="en-AU" dirty="0"/>
          </a:p>
        </p:txBody>
      </p:sp>
    </p:spTree>
    <p:extLst>
      <p:ext uri="{BB962C8B-B14F-4D97-AF65-F5344CB8AC3E}">
        <p14:creationId xmlns:p14="http://schemas.microsoft.com/office/powerpoint/2010/main" val="122459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pPr/>
              <a:t>13</a:t>
            </a:fld>
            <a:endParaRPr lang="en-US"/>
          </a:p>
        </p:txBody>
      </p:sp>
    </p:spTree>
    <p:extLst>
      <p:ext uri="{BB962C8B-B14F-4D97-AF65-F5344CB8AC3E}">
        <p14:creationId xmlns:p14="http://schemas.microsoft.com/office/powerpoint/2010/main" val="4259870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9223-BD7E-460E-80FD-0361F993044A}"/>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PK"/>
          </a:p>
        </p:txBody>
      </p:sp>
      <p:sp>
        <p:nvSpPr>
          <p:cNvPr id="3" name="Subtitle 2">
            <a:extLst>
              <a:ext uri="{FF2B5EF4-FFF2-40B4-BE49-F238E27FC236}">
                <a16:creationId xmlns:a16="http://schemas.microsoft.com/office/drawing/2014/main" id="{A9C54B7F-9936-4194-B248-A62CCA922FA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E07A9A60-1904-4EC4-AE8B-1AC913D2558F}"/>
              </a:ext>
            </a:extLst>
          </p:cNvPr>
          <p:cNvSpPr>
            <a:spLocks noGrp="1"/>
          </p:cNvSpPr>
          <p:nvPr>
            <p:ph type="dt" sz="half" idx="10"/>
          </p:nvPr>
        </p:nvSpPr>
        <p:spPr/>
        <p:txBody>
          <a:bodyPr/>
          <a:lstStyle/>
          <a:p>
            <a:fld id="{7877FCD2-2C6D-4AD1-9AD0-E4EC5AAAB71E}" type="datetimeFigureOut">
              <a:rPr lang="en-PK" smtClean="0"/>
              <a:t>14/02/2024</a:t>
            </a:fld>
            <a:endParaRPr lang="en-PK"/>
          </a:p>
        </p:txBody>
      </p:sp>
      <p:sp>
        <p:nvSpPr>
          <p:cNvPr id="5" name="Footer Placeholder 4">
            <a:extLst>
              <a:ext uri="{FF2B5EF4-FFF2-40B4-BE49-F238E27FC236}">
                <a16:creationId xmlns:a16="http://schemas.microsoft.com/office/drawing/2014/main" id="{E0964FE1-CDAF-43F1-8006-0EE77D389C5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CEC6CB8-B053-4A4C-9038-D1EEF9EC54D2}"/>
              </a:ext>
            </a:extLst>
          </p:cNvPr>
          <p:cNvSpPr>
            <a:spLocks noGrp="1"/>
          </p:cNvSpPr>
          <p:nvPr>
            <p:ph type="sldNum" sz="quarter" idx="12"/>
          </p:nvPr>
        </p:nvSpPr>
        <p:spPr/>
        <p:txBody>
          <a:bodyPr/>
          <a:lstStyle/>
          <a:p>
            <a:fld id="{1DD54DBD-FF7F-4DB3-BFD4-50C13B7E07DF}" type="slidenum">
              <a:rPr lang="en-PK" smtClean="0"/>
              <a:t>‹#›</a:t>
            </a:fld>
            <a:endParaRPr lang="en-PK"/>
          </a:p>
        </p:txBody>
      </p:sp>
    </p:spTree>
    <p:extLst>
      <p:ext uri="{BB962C8B-B14F-4D97-AF65-F5344CB8AC3E}">
        <p14:creationId xmlns:p14="http://schemas.microsoft.com/office/powerpoint/2010/main" val="548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007D-B8EA-4441-AC3A-2D865F3C9B4D}"/>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84872714-2A26-4914-BDF1-A5A7B16D45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09A8AC4-2A8D-4752-B27D-9A1BD8F92D30}"/>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5" name="Footer Placeholder 4">
            <a:extLst>
              <a:ext uri="{FF2B5EF4-FFF2-40B4-BE49-F238E27FC236}">
                <a16:creationId xmlns:a16="http://schemas.microsoft.com/office/drawing/2014/main" id="{9A93C334-7C85-4465-B428-7CD6177EBF1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174D078-C412-49A4-A666-C815C09E86BD}"/>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6687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EDB275-71B8-41ED-8438-FBFA107E1B7C}"/>
              </a:ext>
            </a:extLst>
          </p:cNvPr>
          <p:cNvSpPr>
            <a:spLocks noGrp="1"/>
          </p:cNvSpPr>
          <p:nvPr>
            <p:ph type="title" orient="vert"/>
          </p:nvPr>
        </p:nvSpPr>
        <p:spPr>
          <a:xfrm>
            <a:off x="8722628" y="365125"/>
            <a:ext cx="2628215"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C3934D7-4815-4767-9234-68F0267C9F39}"/>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5ABA8B5-5184-4F3C-9FD9-2FED3934B076}"/>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5" name="Footer Placeholder 4">
            <a:extLst>
              <a:ext uri="{FF2B5EF4-FFF2-40B4-BE49-F238E27FC236}">
                <a16:creationId xmlns:a16="http://schemas.microsoft.com/office/drawing/2014/main" id="{1A88E3DD-0B36-4ACE-A678-ECC2AF08A00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FA6F821-253F-4087-B859-79777FFDA50C}"/>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355434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7D01-F226-45C8-8C56-0303C6F5BBF0}"/>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86ECC822-AB58-4734-8AAB-4D55DCEE77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402E24B-94DB-4559-9E22-F656624B2B43}"/>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5" name="Footer Placeholder 4">
            <a:extLst>
              <a:ext uri="{FF2B5EF4-FFF2-40B4-BE49-F238E27FC236}">
                <a16:creationId xmlns:a16="http://schemas.microsoft.com/office/drawing/2014/main" id="{4C931917-DE4A-47E5-9FA0-FEB5119CB186}"/>
              </a:ext>
            </a:extLst>
          </p:cNvPr>
          <p:cNvSpPr>
            <a:spLocks noGrp="1"/>
          </p:cNvSpPr>
          <p:nvPr>
            <p:ph type="ftr" sz="quarter" idx="11"/>
          </p:nvPr>
        </p:nvSpPr>
        <p:spPr/>
        <p:txBody>
          <a:bodyPr/>
          <a:lstStyle/>
          <a:p>
            <a:endParaRPr lang="en-PK" dirty="0"/>
          </a:p>
        </p:txBody>
      </p:sp>
      <p:sp>
        <p:nvSpPr>
          <p:cNvPr id="6" name="Slide Number Placeholder 5">
            <a:extLst>
              <a:ext uri="{FF2B5EF4-FFF2-40B4-BE49-F238E27FC236}">
                <a16:creationId xmlns:a16="http://schemas.microsoft.com/office/drawing/2014/main" id="{0F94D11F-F636-4B04-8387-CCFB8DA3900F}"/>
              </a:ext>
            </a:extLst>
          </p:cNvPr>
          <p:cNvSpPr>
            <a:spLocks noGrp="1"/>
          </p:cNvSpPr>
          <p:nvPr>
            <p:ph type="sldNum" sz="quarter" idx="12"/>
          </p:nvPr>
        </p:nvSpPr>
        <p:spPr/>
        <p:txBody>
          <a:bodyPr/>
          <a:lstStyle/>
          <a:p>
            <a:fld id="{25BA54BD-C84D-46CE-8B72-31BFB26ABA43}" type="slidenum">
              <a:rPr lang="en-PK" smtClean="0"/>
              <a:t>‹#›</a:t>
            </a:fld>
            <a:endParaRPr lang="en-PK" dirty="0"/>
          </a:p>
        </p:txBody>
      </p:sp>
    </p:spTree>
    <p:extLst>
      <p:ext uri="{BB962C8B-B14F-4D97-AF65-F5344CB8AC3E}">
        <p14:creationId xmlns:p14="http://schemas.microsoft.com/office/powerpoint/2010/main" val="183454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06F7-4AA0-4563-B965-02BB15F43961}"/>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150F35E6-9C4F-4A2A-A60B-DC390B54190F}"/>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BEDC0-C08C-4900-8B47-18B4DAA1546C}"/>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5" name="Footer Placeholder 4">
            <a:extLst>
              <a:ext uri="{FF2B5EF4-FFF2-40B4-BE49-F238E27FC236}">
                <a16:creationId xmlns:a16="http://schemas.microsoft.com/office/drawing/2014/main" id="{C677416A-C3AA-4E44-BE16-7AFA554CBBA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B8559B7-BDD2-409B-8403-5347BE941E44}"/>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5715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673C-8C56-4358-93B2-E72FA6ABB98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DF28113-AD73-495F-9217-F76E9267A7E8}"/>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B448D64C-A2FC-4B9D-BA41-11241804686F}"/>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EF2C832-3747-46A4-86F8-D4B973D7689E}"/>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6" name="Footer Placeholder 5">
            <a:extLst>
              <a:ext uri="{FF2B5EF4-FFF2-40B4-BE49-F238E27FC236}">
                <a16:creationId xmlns:a16="http://schemas.microsoft.com/office/drawing/2014/main" id="{355B100C-BB8F-41B7-A139-00E53CDC4D8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20FA6F9-F49D-420D-B610-69D706A32472}"/>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26061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0255-BE4F-47A9-837D-173DBA0E7070}"/>
              </a:ext>
            </a:extLst>
          </p:cNvPr>
          <p:cNvSpPr>
            <a:spLocks noGrp="1"/>
          </p:cNvSpPr>
          <p:nvPr>
            <p:ph type="title"/>
          </p:nvPr>
        </p:nvSpPr>
        <p:spPr>
          <a:xfrm>
            <a:off x="839569" y="365126"/>
            <a:ext cx="10512862"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F1F2A3E-04BA-47DD-987A-B10AC755F93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AF3604-20AC-4CE2-BDEB-E978CB0DDFF6}"/>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CE5363CC-DD10-4BE7-AECB-2B071E8AF81F}"/>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4B1EFD-046E-45CD-AB9A-F5A64AB3B6E4}"/>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20B10F8C-FFC1-42CE-809A-BD745FA3507C}"/>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8" name="Footer Placeholder 7">
            <a:extLst>
              <a:ext uri="{FF2B5EF4-FFF2-40B4-BE49-F238E27FC236}">
                <a16:creationId xmlns:a16="http://schemas.microsoft.com/office/drawing/2014/main" id="{0EDEE33B-B7AF-4E06-A485-D7D7BA217C0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6538B6BC-A70F-448A-AD41-6BD959F98893}"/>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7401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1FF-687A-4056-86F4-855B4011445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AE15D169-F96C-4CB3-99C3-83F205A556D8}"/>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4" name="Footer Placeholder 3">
            <a:extLst>
              <a:ext uri="{FF2B5EF4-FFF2-40B4-BE49-F238E27FC236}">
                <a16:creationId xmlns:a16="http://schemas.microsoft.com/office/drawing/2014/main" id="{8C8EBF42-80AA-4253-BC12-97161951735C}"/>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BC491323-45DC-47FC-97C9-594C2DE5B7E5}"/>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6199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2F18EA-52CF-4260-A201-F4E1FC1A4349}"/>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3" name="Footer Placeholder 2">
            <a:extLst>
              <a:ext uri="{FF2B5EF4-FFF2-40B4-BE49-F238E27FC236}">
                <a16:creationId xmlns:a16="http://schemas.microsoft.com/office/drawing/2014/main" id="{C4868C5A-F0BD-4123-B52E-6975091C8A1C}"/>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FC262977-5555-47FB-9D24-7CF0D8AE26EE}"/>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5605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52B4-4814-43F3-BCDD-B449FADD7EA0}"/>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1028B7B1-FD78-4D28-8AE8-3F62511571E3}"/>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1F562AFF-D164-4F8C-B8B2-235ED6E6D545}"/>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59077-728F-4FB3-A890-D6268E26BE9B}"/>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6" name="Footer Placeholder 5">
            <a:extLst>
              <a:ext uri="{FF2B5EF4-FFF2-40B4-BE49-F238E27FC236}">
                <a16:creationId xmlns:a16="http://schemas.microsoft.com/office/drawing/2014/main" id="{40574FC4-429B-435E-B57A-7C232777ABF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B98D232-4332-4DDD-A5F0-1169912B6A4D}"/>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42350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E09B-1F84-4607-8E3F-D1E18E789AD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9FC34DA1-7FD0-459E-AC49-C54A19E058B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PK"/>
          </a:p>
        </p:txBody>
      </p:sp>
      <p:sp>
        <p:nvSpPr>
          <p:cNvPr id="4" name="Text Placeholder 3">
            <a:extLst>
              <a:ext uri="{FF2B5EF4-FFF2-40B4-BE49-F238E27FC236}">
                <a16:creationId xmlns:a16="http://schemas.microsoft.com/office/drawing/2014/main" id="{B889A9BA-B2C2-4A3A-9559-7AB0CB4B5CE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5BD50-1961-4385-879B-6D6E58A19B65}"/>
              </a:ext>
            </a:extLst>
          </p:cNvPr>
          <p:cNvSpPr>
            <a:spLocks noGrp="1"/>
          </p:cNvSpPr>
          <p:nvPr>
            <p:ph type="dt" sz="half" idx="10"/>
          </p:nvPr>
        </p:nvSpPr>
        <p:spPr/>
        <p:txBody>
          <a:bodyPr/>
          <a:lstStyle/>
          <a:p>
            <a:fld id="{9AFE8FB1-0A7A-443E-AAF7-31D4FA1AA312}" type="datetimeFigureOut">
              <a:rPr lang="en-US" smtClean="0"/>
              <a:t>2/14/2024</a:t>
            </a:fld>
            <a:endParaRPr lang="en-US"/>
          </a:p>
        </p:txBody>
      </p:sp>
      <p:sp>
        <p:nvSpPr>
          <p:cNvPr id="6" name="Footer Placeholder 5">
            <a:extLst>
              <a:ext uri="{FF2B5EF4-FFF2-40B4-BE49-F238E27FC236}">
                <a16:creationId xmlns:a16="http://schemas.microsoft.com/office/drawing/2014/main" id="{AB18F44F-6373-4F38-923D-C1CB9FECDD7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84EC7AE-2FB8-4DBE-AB09-C6A8F8F35E0A}"/>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25112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73AB00-275A-4A2D-85AB-02920E0B8EA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3361582-3D86-46A6-B9EC-EA864F8108E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EF88E57-A2B9-4564-AB07-E3BE3159BE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8FB1-0A7A-443E-AAF7-31D4FA1AA312}" type="datetimeFigureOut">
              <a:rPr lang="en-US" smtClean="0"/>
              <a:pPr/>
              <a:t>2/14/2024</a:t>
            </a:fld>
            <a:endParaRPr lang="en-US" dirty="0"/>
          </a:p>
        </p:txBody>
      </p:sp>
      <p:sp>
        <p:nvSpPr>
          <p:cNvPr id="5" name="Footer Placeholder 4">
            <a:extLst>
              <a:ext uri="{FF2B5EF4-FFF2-40B4-BE49-F238E27FC236}">
                <a16:creationId xmlns:a16="http://schemas.microsoft.com/office/drawing/2014/main" id="{39A9D225-A608-41ED-9042-AEF83B55AA87}"/>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07E73C1-54E6-4CC5-ABD0-05628703E3EF}"/>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931323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PK"/>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6.emf"/><Relationship Id="rId2" Type="http://schemas.openxmlformats.org/officeDocument/2006/relationships/notesSlide" Target="../notesSlides/notesSlide7.xml"/><Relationship Id="rId16"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15.emf"/><Relationship Id="rId4" Type="http://schemas.openxmlformats.org/officeDocument/2006/relationships/image" Target="../media/image11.emf"/><Relationship Id="rId9" Type="http://schemas.openxmlformats.org/officeDocument/2006/relationships/oleObject" Target="../embeddings/oleObject13.bin"/><Relationship Id="rId1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oleObject" Target="../embeddings/oleObject19.bin"/><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oleObject" Target="../embeddings/oleObject22.bin"/><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24.bin"/><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7.bin"/><Relationship Id="rId4" Type="http://schemas.openxmlformats.org/officeDocument/2006/relationships/image" Target="../media/image26.wm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3.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5" Type="http://schemas.openxmlformats.org/officeDocument/2006/relationships/image" Target="../media/image7.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oleObject" Target="../embeddings/oleObject30.bin"/><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oleObject" Target="../embeddings/oleObject32.bin"/><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18" Type="http://schemas.openxmlformats.org/officeDocument/2006/relationships/image" Target="../media/image9.jpe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17"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4.emf"/><Relationship Id="rId19" Type="http://schemas.openxmlformats.org/officeDocument/2006/relationships/image" Target="../media/image10.jpeg"/><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oleObject" Target="../embeddings/oleObject35.bin"/><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notesSlide" Target="../notesSlides/notesSlide31.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oleObject" Target="../embeddings/oleObject38.bin"/><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oleObject" Target="../embeddings/oleObject44.bin"/><Relationship Id="rId18" Type="http://schemas.openxmlformats.org/officeDocument/2006/relationships/image" Target="../media/image63.emf"/><Relationship Id="rId3" Type="http://schemas.openxmlformats.org/officeDocument/2006/relationships/oleObject" Target="../embeddings/oleObject39.bin"/><Relationship Id="rId21" Type="http://schemas.openxmlformats.org/officeDocument/2006/relationships/oleObject" Target="../embeddings/oleObject48.bin"/><Relationship Id="rId7" Type="http://schemas.openxmlformats.org/officeDocument/2006/relationships/oleObject" Target="../embeddings/oleObject41.bin"/><Relationship Id="rId12" Type="http://schemas.openxmlformats.org/officeDocument/2006/relationships/image" Target="../media/image60.emf"/><Relationship Id="rId17" Type="http://schemas.openxmlformats.org/officeDocument/2006/relationships/oleObject" Target="../embeddings/oleObject46.bin"/><Relationship Id="rId2" Type="http://schemas.openxmlformats.org/officeDocument/2006/relationships/notesSlide" Target="../notesSlides/notesSlide34.xml"/><Relationship Id="rId16" Type="http://schemas.openxmlformats.org/officeDocument/2006/relationships/image" Target="../media/image62.emf"/><Relationship Id="rId20"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57.e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59.emf"/><Relationship Id="rId19" Type="http://schemas.openxmlformats.org/officeDocument/2006/relationships/oleObject" Target="../embeddings/oleObject47.bin"/><Relationship Id="rId4" Type="http://schemas.openxmlformats.org/officeDocument/2006/relationships/image" Target="../media/image56.emf"/><Relationship Id="rId9" Type="http://schemas.openxmlformats.org/officeDocument/2006/relationships/oleObject" Target="../embeddings/oleObject42.bin"/><Relationship Id="rId14" Type="http://schemas.openxmlformats.org/officeDocument/2006/relationships/image" Target="../media/image61.emf"/><Relationship Id="rId22"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6" Type="http://schemas.openxmlformats.org/officeDocument/2006/relationships/tags" Target="../tags/tag124.xml"/><Relationship Id="rId21" Type="http://schemas.openxmlformats.org/officeDocument/2006/relationships/tags" Target="../tags/tag119.xml"/><Relationship Id="rId42" Type="http://schemas.openxmlformats.org/officeDocument/2006/relationships/tags" Target="../tags/tag140.xml"/><Relationship Id="rId47" Type="http://schemas.openxmlformats.org/officeDocument/2006/relationships/tags" Target="../tags/tag145.xml"/><Relationship Id="rId63" Type="http://schemas.openxmlformats.org/officeDocument/2006/relationships/tags" Target="../tags/tag161.xml"/><Relationship Id="rId68" Type="http://schemas.openxmlformats.org/officeDocument/2006/relationships/tags" Target="../tags/tag166.xml"/><Relationship Id="rId84" Type="http://schemas.openxmlformats.org/officeDocument/2006/relationships/tags" Target="../tags/tag182.xml"/><Relationship Id="rId89" Type="http://schemas.openxmlformats.org/officeDocument/2006/relationships/notesSlide" Target="../notesSlides/notesSlide38.xml"/><Relationship Id="rId16" Type="http://schemas.openxmlformats.org/officeDocument/2006/relationships/tags" Target="../tags/tag114.xml"/><Relationship Id="rId11" Type="http://schemas.openxmlformats.org/officeDocument/2006/relationships/tags" Target="../tags/tag109.xml"/><Relationship Id="rId32" Type="http://schemas.openxmlformats.org/officeDocument/2006/relationships/tags" Target="../tags/tag130.xml"/><Relationship Id="rId37" Type="http://schemas.openxmlformats.org/officeDocument/2006/relationships/tags" Target="../tags/tag135.xml"/><Relationship Id="rId53" Type="http://schemas.openxmlformats.org/officeDocument/2006/relationships/tags" Target="../tags/tag151.xml"/><Relationship Id="rId58" Type="http://schemas.openxmlformats.org/officeDocument/2006/relationships/tags" Target="../tags/tag156.xml"/><Relationship Id="rId74" Type="http://schemas.openxmlformats.org/officeDocument/2006/relationships/tags" Target="../tags/tag172.xml"/><Relationship Id="rId79" Type="http://schemas.openxmlformats.org/officeDocument/2006/relationships/tags" Target="../tags/tag177.xml"/><Relationship Id="rId5" Type="http://schemas.openxmlformats.org/officeDocument/2006/relationships/tags" Target="../tags/tag103.xml"/><Relationship Id="rId14" Type="http://schemas.openxmlformats.org/officeDocument/2006/relationships/tags" Target="../tags/tag112.xml"/><Relationship Id="rId22" Type="http://schemas.openxmlformats.org/officeDocument/2006/relationships/tags" Target="../tags/tag120.xml"/><Relationship Id="rId27" Type="http://schemas.openxmlformats.org/officeDocument/2006/relationships/tags" Target="../tags/tag125.xml"/><Relationship Id="rId30" Type="http://schemas.openxmlformats.org/officeDocument/2006/relationships/tags" Target="../tags/tag128.xml"/><Relationship Id="rId35" Type="http://schemas.openxmlformats.org/officeDocument/2006/relationships/tags" Target="../tags/tag133.xml"/><Relationship Id="rId43" Type="http://schemas.openxmlformats.org/officeDocument/2006/relationships/tags" Target="../tags/tag141.xml"/><Relationship Id="rId48" Type="http://schemas.openxmlformats.org/officeDocument/2006/relationships/tags" Target="../tags/tag146.xml"/><Relationship Id="rId56" Type="http://schemas.openxmlformats.org/officeDocument/2006/relationships/tags" Target="../tags/tag154.xml"/><Relationship Id="rId64" Type="http://schemas.openxmlformats.org/officeDocument/2006/relationships/tags" Target="../tags/tag162.xml"/><Relationship Id="rId69" Type="http://schemas.openxmlformats.org/officeDocument/2006/relationships/tags" Target="../tags/tag167.xml"/><Relationship Id="rId77" Type="http://schemas.openxmlformats.org/officeDocument/2006/relationships/tags" Target="../tags/tag175.xml"/><Relationship Id="rId8" Type="http://schemas.openxmlformats.org/officeDocument/2006/relationships/tags" Target="../tags/tag106.xml"/><Relationship Id="rId51" Type="http://schemas.openxmlformats.org/officeDocument/2006/relationships/tags" Target="../tags/tag149.xml"/><Relationship Id="rId72" Type="http://schemas.openxmlformats.org/officeDocument/2006/relationships/tags" Target="../tags/tag170.xml"/><Relationship Id="rId80" Type="http://schemas.openxmlformats.org/officeDocument/2006/relationships/tags" Target="../tags/tag178.xml"/><Relationship Id="rId85" Type="http://schemas.openxmlformats.org/officeDocument/2006/relationships/tags" Target="../tags/tag183.xml"/><Relationship Id="rId3" Type="http://schemas.openxmlformats.org/officeDocument/2006/relationships/tags" Target="../tags/tag101.xml"/><Relationship Id="rId12" Type="http://schemas.openxmlformats.org/officeDocument/2006/relationships/tags" Target="../tags/tag110.xml"/><Relationship Id="rId17" Type="http://schemas.openxmlformats.org/officeDocument/2006/relationships/tags" Target="../tags/tag115.xml"/><Relationship Id="rId25" Type="http://schemas.openxmlformats.org/officeDocument/2006/relationships/tags" Target="../tags/tag123.xml"/><Relationship Id="rId33" Type="http://schemas.openxmlformats.org/officeDocument/2006/relationships/tags" Target="../tags/tag131.xml"/><Relationship Id="rId38" Type="http://schemas.openxmlformats.org/officeDocument/2006/relationships/tags" Target="../tags/tag136.xml"/><Relationship Id="rId46" Type="http://schemas.openxmlformats.org/officeDocument/2006/relationships/tags" Target="../tags/tag144.xml"/><Relationship Id="rId59" Type="http://schemas.openxmlformats.org/officeDocument/2006/relationships/tags" Target="../tags/tag157.xml"/><Relationship Id="rId67" Type="http://schemas.openxmlformats.org/officeDocument/2006/relationships/tags" Target="../tags/tag165.xml"/><Relationship Id="rId20" Type="http://schemas.openxmlformats.org/officeDocument/2006/relationships/tags" Target="../tags/tag118.xml"/><Relationship Id="rId41" Type="http://schemas.openxmlformats.org/officeDocument/2006/relationships/tags" Target="../tags/tag139.xml"/><Relationship Id="rId54" Type="http://schemas.openxmlformats.org/officeDocument/2006/relationships/tags" Target="../tags/tag152.xml"/><Relationship Id="rId62" Type="http://schemas.openxmlformats.org/officeDocument/2006/relationships/tags" Target="../tags/tag160.xml"/><Relationship Id="rId70" Type="http://schemas.openxmlformats.org/officeDocument/2006/relationships/tags" Target="../tags/tag168.xml"/><Relationship Id="rId75" Type="http://schemas.openxmlformats.org/officeDocument/2006/relationships/tags" Target="../tags/tag173.xml"/><Relationship Id="rId83" Type="http://schemas.openxmlformats.org/officeDocument/2006/relationships/tags" Target="../tags/tag181.xml"/><Relationship Id="rId88" Type="http://schemas.openxmlformats.org/officeDocument/2006/relationships/slideLayout" Target="../slideLayouts/slideLayout2.xml"/><Relationship Id="rId1" Type="http://schemas.openxmlformats.org/officeDocument/2006/relationships/tags" Target="../tags/tag99.xml"/><Relationship Id="rId6" Type="http://schemas.openxmlformats.org/officeDocument/2006/relationships/tags" Target="../tags/tag104.xml"/><Relationship Id="rId15" Type="http://schemas.openxmlformats.org/officeDocument/2006/relationships/tags" Target="../tags/tag113.xml"/><Relationship Id="rId23" Type="http://schemas.openxmlformats.org/officeDocument/2006/relationships/tags" Target="../tags/tag121.xml"/><Relationship Id="rId28" Type="http://schemas.openxmlformats.org/officeDocument/2006/relationships/tags" Target="../tags/tag126.xml"/><Relationship Id="rId36" Type="http://schemas.openxmlformats.org/officeDocument/2006/relationships/tags" Target="../tags/tag134.xml"/><Relationship Id="rId49" Type="http://schemas.openxmlformats.org/officeDocument/2006/relationships/tags" Target="../tags/tag147.xml"/><Relationship Id="rId57" Type="http://schemas.openxmlformats.org/officeDocument/2006/relationships/tags" Target="../tags/tag155.xml"/><Relationship Id="rId10" Type="http://schemas.openxmlformats.org/officeDocument/2006/relationships/tags" Target="../tags/tag108.xml"/><Relationship Id="rId31" Type="http://schemas.openxmlformats.org/officeDocument/2006/relationships/tags" Target="../tags/tag129.xml"/><Relationship Id="rId44" Type="http://schemas.openxmlformats.org/officeDocument/2006/relationships/tags" Target="../tags/tag142.xml"/><Relationship Id="rId52" Type="http://schemas.openxmlformats.org/officeDocument/2006/relationships/tags" Target="../tags/tag150.xml"/><Relationship Id="rId60" Type="http://schemas.openxmlformats.org/officeDocument/2006/relationships/tags" Target="../tags/tag158.xml"/><Relationship Id="rId65" Type="http://schemas.openxmlformats.org/officeDocument/2006/relationships/tags" Target="../tags/tag163.xml"/><Relationship Id="rId73" Type="http://schemas.openxmlformats.org/officeDocument/2006/relationships/tags" Target="../tags/tag171.xml"/><Relationship Id="rId78" Type="http://schemas.openxmlformats.org/officeDocument/2006/relationships/tags" Target="../tags/tag176.xml"/><Relationship Id="rId81" Type="http://schemas.openxmlformats.org/officeDocument/2006/relationships/tags" Target="../tags/tag179.xml"/><Relationship Id="rId86" Type="http://schemas.openxmlformats.org/officeDocument/2006/relationships/tags" Target="../tags/tag184.xml"/><Relationship Id="rId4" Type="http://schemas.openxmlformats.org/officeDocument/2006/relationships/tags" Target="../tags/tag102.xml"/><Relationship Id="rId9" Type="http://schemas.openxmlformats.org/officeDocument/2006/relationships/tags" Target="../tags/tag107.xml"/><Relationship Id="rId13" Type="http://schemas.openxmlformats.org/officeDocument/2006/relationships/tags" Target="../tags/tag111.xml"/><Relationship Id="rId18" Type="http://schemas.openxmlformats.org/officeDocument/2006/relationships/tags" Target="../tags/tag116.xml"/><Relationship Id="rId39" Type="http://schemas.openxmlformats.org/officeDocument/2006/relationships/tags" Target="../tags/tag137.xml"/><Relationship Id="rId34" Type="http://schemas.openxmlformats.org/officeDocument/2006/relationships/tags" Target="../tags/tag132.xml"/><Relationship Id="rId50" Type="http://schemas.openxmlformats.org/officeDocument/2006/relationships/tags" Target="../tags/tag148.xml"/><Relationship Id="rId55" Type="http://schemas.openxmlformats.org/officeDocument/2006/relationships/tags" Target="../tags/tag153.xml"/><Relationship Id="rId76" Type="http://schemas.openxmlformats.org/officeDocument/2006/relationships/tags" Target="../tags/tag174.xml"/><Relationship Id="rId7" Type="http://schemas.openxmlformats.org/officeDocument/2006/relationships/tags" Target="../tags/tag105.xml"/><Relationship Id="rId71" Type="http://schemas.openxmlformats.org/officeDocument/2006/relationships/tags" Target="../tags/tag169.xml"/><Relationship Id="rId2" Type="http://schemas.openxmlformats.org/officeDocument/2006/relationships/tags" Target="../tags/tag100.xml"/><Relationship Id="rId29" Type="http://schemas.openxmlformats.org/officeDocument/2006/relationships/tags" Target="../tags/tag127.xml"/><Relationship Id="rId24" Type="http://schemas.openxmlformats.org/officeDocument/2006/relationships/tags" Target="../tags/tag122.xml"/><Relationship Id="rId40" Type="http://schemas.openxmlformats.org/officeDocument/2006/relationships/tags" Target="../tags/tag138.xml"/><Relationship Id="rId45" Type="http://schemas.openxmlformats.org/officeDocument/2006/relationships/tags" Target="../tags/tag143.xml"/><Relationship Id="rId66" Type="http://schemas.openxmlformats.org/officeDocument/2006/relationships/tags" Target="../tags/tag164.xml"/><Relationship Id="rId87" Type="http://schemas.openxmlformats.org/officeDocument/2006/relationships/tags" Target="../tags/tag185.xml"/><Relationship Id="rId61" Type="http://schemas.openxmlformats.org/officeDocument/2006/relationships/tags" Target="../tags/tag159.xml"/><Relationship Id="rId82" Type="http://schemas.openxmlformats.org/officeDocument/2006/relationships/tags" Target="../tags/tag180.xml"/><Relationship Id="rId19" Type="http://schemas.openxmlformats.org/officeDocument/2006/relationships/tags" Target="../tags/tag11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oleObject" Target="../embeddings/oleObject50.bin"/><Relationship Id="rId4" Type="http://schemas.openxmlformats.org/officeDocument/2006/relationships/image" Target="../media/image78.emf"/></Relationships>
</file>

<file path=ppt/slides/_rels/slide44.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oleObject" Target="../embeddings/oleObject56.bin"/><Relationship Id="rId18" Type="http://schemas.openxmlformats.org/officeDocument/2006/relationships/image" Target="../media/image87.emf"/><Relationship Id="rId3" Type="http://schemas.openxmlformats.org/officeDocument/2006/relationships/oleObject" Target="../embeddings/oleObject51.bin"/><Relationship Id="rId21" Type="http://schemas.openxmlformats.org/officeDocument/2006/relationships/oleObject" Target="../embeddings/oleObject60.bin"/><Relationship Id="rId7" Type="http://schemas.openxmlformats.org/officeDocument/2006/relationships/oleObject" Target="../embeddings/oleObject53.bin"/><Relationship Id="rId12" Type="http://schemas.openxmlformats.org/officeDocument/2006/relationships/image" Target="../media/image84.emf"/><Relationship Id="rId17" Type="http://schemas.openxmlformats.org/officeDocument/2006/relationships/oleObject" Target="../embeddings/oleObject58.bin"/><Relationship Id="rId2" Type="http://schemas.openxmlformats.org/officeDocument/2006/relationships/notesSlide" Target="../notesSlides/notesSlide40.xml"/><Relationship Id="rId16" Type="http://schemas.openxmlformats.org/officeDocument/2006/relationships/image" Target="../media/image86.emf"/><Relationship Id="rId20"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81.e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83.emf"/><Relationship Id="rId19" Type="http://schemas.openxmlformats.org/officeDocument/2006/relationships/oleObject" Target="../embeddings/oleObject59.bin"/><Relationship Id="rId4" Type="http://schemas.openxmlformats.org/officeDocument/2006/relationships/image" Target="../media/image80.emf"/><Relationship Id="rId9" Type="http://schemas.openxmlformats.org/officeDocument/2006/relationships/oleObject" Target="../embeddings/oleObject54.bin"/><Relationship Id="rId14" Type="http://schemas.openxmlformats.org/officeDocument/2006/relationships/image" Target="../media/image85.emf"/><Relationship Id="rId22" Type="http://schemas.openxmlformats.org/officeDocument/2006/relationships/image" Target="../media/image89.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oleObject" Target="../embeddings/oleObject62.bin"/><Relationship Id="rId4" Type="http://schemas.openxmlformats.org/officeDocument/2006/relationships/image" Target="../media/image9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a:t>
            </a:r>
          </a:p>
        </p:txBody>
      </p:sp>
      <p:sp>
        <p:nvSpPr>
          <p:cNvPr id="3" name="Subtitle 2"/>
          <p:cNvSpPr>
            <a:spLocks noGrp="1"/>
          </p:cNvSpPr>
          <p:nvPr>
            <p:ph type="subTitle" idx="1"/>
          </p:nvPr>
        </p:nvSpPr>
        <p:spPr/>
        <p:txBody>
          <a:bodyPr/>
          <a:lstStyle/>
          <a:p>
            <a:r>
              <a:rPr lang="en-US" dirty="0"/>
              <a:t>Business Process Modeling</a:t>
            </a:r>
          </a:p>
          <a:p>
            <a:r>
              <a:rPr lang="en-US" dirty="0"/>
              <a:t>Lecture</a:t>
            </a:r>
            <a:r>
              <a:rPr lang="en-US"/>
              <a:t>: 05</a:t>
            </a:r>
            <a:endParaRPr lang="en-US" dirty="0"/>
          </a:p>
          <a:p>
            <a:r>
              <a:rPr lang="en-US" dirty="0"/>
              <a:t>Instructor: Salman Ahmad</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9956" y="1526205"/>
            <a:ext cx="8136904" cy="4824536"/>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b="1" dirty="0"/>
              <a:t>Depending on stock availability the purchase order may be confirmed or rejected.</a:t>
            </a:r>
            <a:r>
              <a:rPr lang="en-US" dirty="0"/>
              <a:t> </a:t>
            </a:r>
          </a:p>
          <a:p>
            <a:r>
              <a:rPr lang="en-US" b="1" dirty="0"/>
              <a:t>If the purchase order is confirmed, an invoice is emitted and the goods requested are shipped. The process completes by archiving the order.</a:t>
            </a:r>
          </a:p>
          <a:p>
            <a:endParaRPr lang="en-AU" dirty="0"/>
          </a:p>
        </p:txBody>
      </p:sp>
      <p:sp>
        <p:nvSpPr>
          <p:cNvPr id="3" name="Title 2"/>
          <p:cNvSpPr>
            <a:spLocks noGrp="1"/>
          </p:cNvSpPr>
          <p:nvPr>
            <p:ph type="title"/>
          </p:nvPr>
        </p:nvSpPr>
        <p:spPr/>
        <p:txBody>
          <a:bodyPr/>
          <a:lstStyle/>
          <a:p>
            <a:r>
              <a:rPr lang="en-AU" dirty="0"/>
              <a:t>Breaking it down</a:t>
            </a:r>
          </a:p>
        </p:txBody>
      </p:sp>
    </p:spTree>
    <p:extLst>
      <p:ext uri="{BB962C8B-B14F-4D97-AF65-F5344CB8AC3E}">
        <p14:creationId xmlns:p14="http://schemas.microsoft.com/office/powerpoint/2010/main" val="25880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sp>
        <p:nvSpPr>
          <p:cNvPr id="2007048" name="Text Box 8"/>
          <p:cNvSpPr txBox="1">
            <a:spLocks noChangeArrowheads="1"/>
          </p:cNvSpPr>
          <p:nvPr/>
        </p:nvSpPr>
        <p:spPr bwMode="auto">
          <a:xfrm>
            <a:off x="1719089" y="3811893"/>
            <a:ext cx="871538" cy="646331"/>
          </a:xfrm>
          <a:prstGeom prst="rect">
            <a:avLst/>
          </a:prstGeom>
          <a:noFill/>
          <a:ln w="9525">
            <a:noFill/>
            <a:miter lim="800000"/>
            <a:headEnd/>
            <a:tailEnd/>
          </a:ln>
          <a:effectLst/>
        </p:spPr>
        <p:txBody>
          <a:bodyPr>
            <a:spAutoFit/>
          </a:bodyPr>
          <a:lstStyle/>
          <a:p>
            <a:r>
              <a:rPr lang="en-AU" dirty="0"/>
              <a:t>start</a:t>
            </a:r>
            <a:br>
              <a:rPr lang="en-AU" dirty="0"/>
            </a:br>
            <a:r>
              <a:rPr lang="en-AU" dirty="0"/>
              <a:t>event</a:t>
            </a:r>
          </a:p>
        </p:txBody>
      </p:sp>
      <p:sp>
        <p:nvSpPr>
          <p:cNvPr id="2007049" name="Text Box 9"/>
          <p:cNvSpPr txBox="1">
            <a:spLocks noChangeArrowheads="1"/>
          </p:cNvSpPr>
          <p:nvPr/>
        </p:nvSpPr>
        <p:spPr bwMode="auto">
          <a:xfrm>
            <a:off x="9431506" y="2978437"/>
            <a:ext cx="947737" cy="646331"/>
          </a:xfrm>
          <a:prstGeom prst="rect">
            <a:avLst/>
          </a:prstGeom>
          <a:noFill/>
          <a:ln w="9525">
            <a:noFill/>
            <a:miter lim="800000"/>
            <a:headEnd/>
            <a:tailEnd/>
          </a:ln>
          <a:effectLst/>
        </p:spPr>
        <p:txBody>
          <a:bodyPr>
            <a:spAutoFit/>
          </a:bodyPr>
          <a:lstStyle/>
          <a:p>
            <a:r>
              <a:rPr lang="en-AU" dirty="0"/>
              <a:t>end</a:t>
            </a:r>
            <a:br>
              <a:rPr lang="en-AU" dirty="0"/>
            </a:br>
            <a:r>
              <a:rPr lang="en-AU" dirty="0"/>
              <a:t>event</a:t>
            </a:r>
          </a:p>
        </p:txBody>
      </p:sp>
      <p:sp>
        <p:nvSpPr>
          <p:cNvPr id="2007050" name="Text Box 10"/>
          <p:cNvSpPr txBox="1">
            <a:spLocks noChangeArrowheads="1"/>
          </p:cNvSpPr>
          <p:nvPr/>
        </p:nvSpPr>
        <p:spPr bwMode="auto">
          <a:xfrm>
            <a:off x="2700840" y="2373822"/>
            <a:ext cx="1139582" cy="369332"/>
          </a:xfrm>
          <a:prstGeom prst="rect">
            <a:avLst/>
          </a:prstGeom>
          <a:noFill/>
          <a:ln w="9525">
            <a:noFill/>
            <a:miter lim="800000"/>
            <a:headEnd/>
            <a:tailEnd/>
          </a:ln>
          <a:effectLst/>
        </p:spPr>
        <p:txBody>
          <a:bodyPr wrap="square">
            <a:spAutoFit/>
          </a:bodyPr>
          <a:lstStyle/>
          <a:p>
            <a:pPr algn="l"/>
            <a:r>
              <a:rPr lang="en-AU" dirty="0"/>
              <a:t>activity</a:t>
            </a:r>
          </a:p>
        </p:txBody>
      </p:sp>
      <p:sp>
        <p:nvSpPr>
          <p:cNvPr id="2007053" name="Text Box 13"/>
          <p:cNvSpPr txBox="1">
            <a:spLocks noChangeArrowheads="1"/>
          </p:cNvSpPr>
          <p:nvPr/>
        </p:nvSpPr>
        <p:spPr bwMode="auto">
          <a:xfrm>
            <a:off x="4586753" y="2928549"/>
            <a:ext cx="1993635" cy="369332"/>
          </a:xfrm>
          <a:prstGeom prst="rect">
            <a:avLst/>
          </a:prstGeom>
          <a:noFill/>
          <a:ln w="9525">
            <a:noFill/>
            <a:miter lim="800000"/>
            <a:headEnd/>
            <a:tailEnd/>
          </a:ln>
          <a:effectLst/>
        </p:spPr>
        <p:txBody>
          <a:bodyPr wrap="square">
            <a:spAutoFit/>
          </a:bodyPr>
          <a:lstStyle/>
          <a:p>
            <a:pPr algn="l"/>
            <a:r>
              <a:rPr lang="en-AU" dirty="0"/>
              <a:t>split gateway</a:t>
            </a:r>
          </a:p>
        </p:txBody>
      </p:sp>
      <p:graphicFrame>
        <p:nvGraphicFramePr>
          <p:cNvPr id="11" name="Object 10"/>
          <p:cNvGraphicFramePr>
            <a:graphicFrameLocks noChangeAspect="1"/>
          </p:cNvGraphicFramePr>
          <p:nvPr/>
        </p:nvGraphicFramePr>
        <p:xfrm>
          <a:off x="1828542" y="2106256"/>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11" name="Object 10"/>
                      <p:cNvPicPr>
                        <a:picLocks noChangeAspect="1" noChangeArrowheads="1"/>
                      </p:cNvPicPr>
                      <p:nvPr/>
                    </p:nvPicPr>
                    <p:blipFill>
                      <a:blip r:embed="rId4"/>
                      <a:srcRect/>
                      <a:stretch>
                        <a:fillRect/>
                      </a:stretch>
                    </p:blipFill>
                    <p:spPr bwMode="auto">
                      <a:xfrm>
                        <a:off x="1828542" y="2106256"/>
                        <a:ext cx="738188" cy="2393950"/>
                      </a:xfrm>
                      <a:prstGeom prst="rect">
                        <a:avLst/>
                      </a:prstGeom>
                      <a:noFill/>
                      <a:ln>
                        <a:noFill/>
                      </a:ln>
                      <a:effectLst/>
                    </p:spPr>
                  </p:pic>
                </p:oleObj>
              </mc:Fallback>
            </mc:AlternateContent>
          </a:graphicData>
        </a:graphic>
      </p:graphicFrame>
      <p:sp>
        <p:nvSpPr>
          <p:cNvPr id="12" name="Text Box 9"/>
          <p:cNvSpPr txBox="1">
            <a:spLocks noChangeArrowheads="1"/>
          </p:cNvSpPr>
          <p:nvPr/>
        </p:nvSpPr>
        <p:spPr bwMode="auto">
          <a:xfrm>
            <a:off x="6444306" y="2002727"/>
            <a:ext cx="947737" cy="646331"/>
          </a:xfrm>
          <a:prstGeom prst="rect">
            <a:avLst/>
          </a:prstGeom>
          <a:noFill/>
          <a:ln w="9525">
            <a:noFill/>
            <a:miter lim="800000"/>
            <a:headEnd/>
            <a:tailEnd/>
          </a:ln>
          <a:effectLst/>
        </p:spPr>
        <p:txBody>
          <a:bodyPr>
            <a:spAutoFit/>
          </a:bodyPr>
          <a:lstStyle/>
          <a:p>
            <a:pPr algn="l"/>
            <a:r>
              <a:rPr lang="en-AU" dirty="0"/>
              <a:t>end</a:t>
            </a:r>
            <a:br>
              <a:rPr lang="en-AU" dirty="0"/>
            </a:br>
            <a:r>
              <a:rPr lang="en-AU" dirty="0"/>
              <a:t>event</a:t>
            </a:r>
          </a:p>
        </p:txBody>
      </p:sp>
      <p:graphicFrame>
        <p:nvGraphicFramePr>
          <p:cNvPr id="14" name="Object 13"/>
          <p:cNvGraphicFramePr>
            <a:graphicFrameLocks noChangeAspect="1"/>
          </p:cNvGraphicFramePr>
          <p:nvPr/>
        </p:nvGraphicFramePr>
        <p:xfrm>
          <a:off x="6954753" y="2098509"/>
          <a:ext cx="1311275" cy="2393950"/>
        </p:xfrm>
        <a:graphic>
          <a:graphicData uri="http://schemas.openxmlformats.org/presentationml/2006/ole">
            <mc:AlternateContent xmlns:mc="http://schemas.openxmlformats.org/markup-compatibility/2006">
              <mc:Choice xmlns:v="urn:schemas-microsoft-com:vml" Requires="v">
                <p:oleObj name="Visio" r:id="rId5" imgW="1402814" imgH="2575736" progId="Visio.Drawing.11">
                  <p:embed/>
                </p:oleObj>
              </mc:Choice>
              <mc:Fallback>
                <p:oleObj name="Visio" r:id="rId5" imgW="1402814" imgH="2575736" progId="Visio.Drawing.11">
                  <p:embed/>
                  <p:pic>
                    <p:nvPicPr>
                      <p:cNvPr id="14" name="Object 13"/>
                      <p:cNvPicPr>
                        <a:picLocks noChangeAspect="1" noChangeArrowheads="1"/>
                      </p:cNvPicPr>
                      <p:nvPr/>
                    </p:nvPicPr>
                    <p:blipFill>
                      <a:blip r:embed="rId6"/>
                      <a:srcRect/>
                      <a:stretch>
                        <a:fillRect/>
                      </a:stretch>
                    </p:blipFill>
                    <p:spPr bwMode="auto">
                      <a:xfrm>
                        <a:off x="6954753" y="2098509"/>
                        <a:ext cx="1311275" cy="2393950"/>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nvGraphicFramePr>
        <p:xfrm>
          <a:off x="5693483" y="2098509"/>
          <a:ext cx="1306513" cy="889000"/>
        </p:xfrm>
        <a:graphic>
          <a:graphicData uri="http://schemas.openxmlformats.org/presentationml/2006/ole">
            <mc:AlternateContent xmlns:mc="http://schemas.openxmlformats.org/markup-compatibility/2006">
              <mc:Choice xmlns:v="urn:schemas-microsoft-com:vml" Requires="v">
                <p:oleObj name="Visio" r:id="rId7" imgW="1398122" imgH="957774" progId="Visio.Drawing.11">
                  <p:embed/>
                </p:oleObj>
              </mc:Choice>
              <mc:Fallback>
                <p:oleObj name="Visio" r:id="rId7" imgW="1398122" imgH="957774" progId="Visio.Drawing.11">
                  <p:embed/>
                  <p:pic>
                    <p:nvPicPr>
                      <p:cNvPr id="15" name="Object 14"/>
                      <p:cNvPicPr>
                        <a:picLocks noChangeAspect="1" noChangeArrowheads="1"/>
                      </p:cNvPicPr>
                      <p:nvPr/>
                    </p:nvPicPr>
                    <p:blipFill>
                      <a:blip r:embed="rId8"/>
                      <a:srcRect/>
                      <a:stretch>
                        <a:fillRect/>
                      </a:stretch>
                    </p:blipFill>
                    <p:spPr bwMode="auto">
                      <a:xfrm>
                        <a:off x="5693483" y="2098509"/>
                        <a:ext cx="1306513" cy="889000"/>
                      </a:xfrm>
                      <a:prstGeom prst="rect">
                        <a:avLst/>
                      </a:prstGeom>
                      <a:noFill/>
                      <a:ln>
                        <a:noFill/>
                      </a:ln>
                      <a:effectLst/>
                    </p:spPr>
                  </p:pic>
                </p:oleObj>
              </mc:Fallback>
            </mc:AlternateContent>
          </a:graphicData>
        </a:graphic>
      </p:graphicFrame>
      <p:graphicFrame>
        <p:nvGraphicFramePr>
          <p:cNvPr id="16" name="Object 15"/>
          <p:cNvGraphicFramePr>
            <a:graphicFrameLocks noChangeAspect="1"/>
          </p:cNvGraphicFramePr>
          <p:nvPr/>
        </p:nvGraphicFramePr>
        <p:xfrm>
          <a:off x="8251513" y="2098509"/>
          <a:ext cx="1919288" cy="2393950"/>
        </p:xfrm>
        <a:graphic>
          <a:graphicData uri="http://schemas.openxmlformats.org/presentationml/2006/ole">
            <mc:AlternateContent xmlns:mc="http://schemas.openxmlformats.org/markup-compatibility/2006">
              <mc:Choice xmlns:v="urn:schemas-microsoft-com:vml" Requires="v">
                <p:oleObj name="Visio" r:id="rId9" imgW="2053618" imgH="2575736" progId="Visio.Drawing.11">
                  <p:embed/>
                </p:oleObj>
              </mc:Choice>
              <mc:Fallback>
                <p:oleObj name="Visio" r:id="rId9" imgW="2053618" imgH="2575736" progId="Visio.Drawing.11">
                  <p:embed/>
                  <p:pic>
                    <p:nvPicPr>
                      <p:cNvPr id="16" name="Object 15"/>
                      <p:cNvPicPr>
                        <a:picLocks noChangeAspect="1" noChangeArrowheads="1"/>
                      </p:cNvPicPr>
                      <p:nvPr/>
                    </p:nvPicPr>
                    <p:blipFill>
                      <a:blip r:embed="rId10"/>
                      <a:srcRect/>
                      <a:stretch>
                        <a:fillRect/>
                      </a:stretch>
                    </p:blipFill>
                    <p:spPr bwMode="auto">
                      <a:xfrm>
                        <a:off x="8251513" y="2098509"/>
                        <a:ext cx="1919288" cy="2393950"/>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nvGraphicFramePr>
        <p:xfrm>
          <a:off x="3695362" y="2098999"/>
          <a:ext cx="2093913" cy="2393950"/>
        </p:xfrm>
        <a:graphic>
          <a:graphicData uri="http://schemas.openxmlformats.org/presentationml/2006/ole">
            <mc:AlternateContent xmlns:mc="http://schemas.openxmlformats.org/markup-compatibility/2006">
              <mc:Choice xmlns:v="urn:schemas-microsoft-com:vml" Requires="v">
                <p:oleObj name="Visio" r:id="rId11" imgW="2240615" imgH="2575736" progId="Visio.Drawing.11">
                  <p:embed/>
                </p:oleObj>
              </mc:Choice>
              <mc:Fallback>
                <p:oleObj name="Visio" r:id="rId11" imgW="2240615" imgH="2575736" progId="Visio.Drawing.11">
                  <p:embed/>
                  <p:pic>
                    <p:nvPicPr>
                      <p:cNvPr id="17" name="Object 16"/>
                      <p:cNvPicPr>
                        <a:picLocks noChangeAspect="1" noChangeArrowheads="1"/>
                      </p:cNvPicPr>
                      <p:nvPr/>
                    </p:nvPicPr>
                    <p:blipFill>
                      <a:blip r:embed="rId12"/>
                      <a:srcRect/>
                      <a:stretch>
                        <a:fillRect/>
                      </a:stretch>
                    </p:blipFill>
                    <p:spPr bwMode="auto">
                      <a:xfrm>
                        <a:off x="3695362" y="2098999"/>
                        <a:ext cx="2093913"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nvGraphicFramePr>
        <p:xfrm>
          <a:off x="2325932" y="2106256"/>
          <a:ext cx="1428750" cy="2393950"/>
        </p:xfrm>
        <a:graphic>
          <a:graphicData uri="http://schemas.openxmlformats.org/presentationml/2006/ole">
            <mc:AlternateContent xmlns:mc="http://schemas.openxmlformats.org/markup-compatibility/2006">
              <mc:Choice xmlns:v="urn:schemas-microsoft-com:vml" Requires="v">
                <p:oleObj name="Visio" r:id="rId13" imgW="1527479" imgH="2575736" progId="Visio.Drawing.11">
                  <p:embed/>
                </p:oleObj>
              </mc:Choice>
              <mc:Fallback>
                <p:oleObj name="Visio" r:id="rId13" imgW="1527479" imgH="2575736" progId="Visio.Drawing.11">
                  <p:embed/>
                  <p:pic>
                    <p:nvPicPr>
                      <p:cNvPr id="18" name="Object 17"/>
                      <p:cNvPicPr>
                        <a:picLocks noChangeAspect="1" noChangeArrowheads="1"/>
                      </p:cNvPicPr>
                      <p:nvPr/>
                    </p:nvPicPr>
                    <p:blipFill>
                      <a:blip r:embed="rId14"/>
                      <a:srcRect/>
                      <a:stretch>
                        <a:fillRect/>
                      </a:stretch>
                    </p:blipFill>
                    <p:spPr bwMode="auto">
                      <a:xfrm>
                        <a:off x="2325932" y="2106256"/>
                        <a:ext cx="1428750" cy="2393950"/>
                      </a:xfrm>
                      <a:prstGeom prst="rect">
                        <a:avLst/>
                      </a:prstGeom>
                      <a:noFill/>
                      <a:ln>
                        <a:noFill/>
                      </a:ln>
                      <a:effectLst/>
                    </p:spPr>
                  </p:pic>
                </p:oleObj>
              </mc:Fallback>
            </mc:AlternateContent>
          </a:graphicData>
        </a:graphic>
      </p:graphicFrame>
      <p:graphicFrame>
        <p:nvGraphicFramePr>
          <p:cNvPr id="19" name="Object 18"/>
          <p:cNvGraphicFramePr>
            <a:graphicFrameLocks noChangeAspect="1"/>
          </p:cNvGraphicFramePr>
          <p:nvPr/>
        </p:nvGraphicFramePr>
        <p:xfrm>
          <a:off x="5712509" y="3530516"/>
          <a:ext cx="1306512" cy="965200"/>
        </p:xfrm>
        <a:graphic>
          <a:graphicData uri="http://schemas.openxmlformats.org/presentationml/2006/ole">
            <mc:AlternateContent xmlns:mc="http://schemas.openxmlformats.org/markup-compatibility/2006">
              <mc:Choice xmlns:v="urn:schemas-microsoft-com:vml" Requires="v">
                <p:oleObj name="Visio" r:id="rId15" imgW="1398122" imgH="1038873" progId="Visio.Drawing.11">
                  <p:embed/>
                </p:oleObj>
              </mc:Choice>
              <mc:Fallback>
                <p:oleObj name="Visio" r:id="rId15" imgW="1398122" imgH="1038873" progId="Visio.Drawing.11">
                  <p:embed/>
                  <p:pic>
                    <p:nvPicPr>
                      <p:cNvPr id="19" name="Object 18"/>
                      <p:cNvPicPr>
                        <a:picLocks noChangeAspect="1" noChangeArrowheads="1"/>
                      </p:cNvPicPr>
                      <p:nvPr/>
                    </p:nvPicPr>
                    <p:blipFill>
                      <a:blip r:embed="rId16"/>
                      <a:srcRect/>
                      <a:stretch>
                        <a:fillRect/>
                      </a:stretch>
                    </p:blipFill>
                    <p:spPr bwMode="auto">
                      <a:xfrm>
                        <a:off x="5712509" y="3530516"/>
                        <a:ext cx="1306512" cy="965200"/>
                      </a:xfrm>
                      <a:prstGeom prst="rect">
                        <a:avLst/>
                      </a:prstGeom>
                      <a:noFill/>
                      <a:ln>
                        <a:noFill/>
                      </a:ln>
                      <a:effectLst/>
                    </p:spPr>
                  </p:pic>
                </p:oleObj>
              </mc:Fallback>
            </mc:AlternateContent>
          </a:graphicData>
        </a:graphic>
      </p:graphicFrame>
      <p:sp>
        <p:nvSpPr>
          <p:cNvPr id="21" name="Rounded Rectangle 20"/>
          <p:cNvSpPr/>
          <p:nvPr/>
        </p:nvSpPr>
        <p:spPr bwMode="auto">
          <a:xfrm>
            <a:off x="2672107" y="2867025"/>
            <a:ext cx="1023254" cy="692151"/>
          </a:xfrm>
          <a:prstGeom prst="roundRect">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AU" sz="2400">
              <a:solidFill>
                <a:prstClr val="black"/>
              </a:solidFill>
              <a:latin typeface="Times New Roman" pitchFamily="-106" charset="0"/>
              <a:ea typeface="ＭＳ Ｐゴシック" pitchFamily="34" charset="-128"/>
            </a:endParaRPr>
          </a:p>
        </p:txBody>
      </p:sp>
      <p:sp>
        <p:nvSpPr>
          <p:cNvPr id="3" name="Oval 2"/>
          <p:cNvSpPr/>
          <p:nvPr/>
        </p:nvSpPr>
        <p:spPr>
          <a:xfrm>
            <a:off x="2017076" y="3044890"/>
            <a:ext cx="335976" cy="336420"/>
          </a:xfrm>
          <a:prstGeom prst="ellipse">
            <a:avLst/>
          </a:prstGeom>
          <a:noFill/>
          <a:ln w="57150" cap="flat" cmpd="sng" algn="ctr">
            <a:solidFill>
              <a:srgbClr val="C0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AU" sz="2400">
              <a:solidFill>
                <a:prstClr val="black"/>
              </a:solidFill>
              <a:latin typeface="Times New Roman" pitchFamily="-106" charset="0"/>
              <a:ea typeface="ＭＳ Ｐゴシック" pitchFamily="34" charset="-128"/>
            </a:endParaRPr>
          </a:p>
        </p:txBody>
      </p:sp>
      <p:sp>
        <p:nvSpPr>
          <p:cNvPr id="4" name="TextBox 3"/>
          <p:cNvSpPr txBox="1"/>
          <p:nvPr/>
        </p:nvSpPr>
        <p:spPr>
          <a:xfrm>
            <a:off x="1753932" y="5351402"/>
            <a:ext cx="7848677" cy="369332"/>
          </a:xfrm>
          <a:prstGeom prst="rect">
            <a:avLst/>
          </a:prstGeom>
          <a:noFill/>
        </p:spPr>
        <p:txBody>
          <a:bodyPr wrap="square" rtlCol="0">
            <a:spAutoFit/>
          </a:bodyPr>
          <a:lstStyle/>
          <a:p>
            <a:pPr marL="342900" indent="-342900">
              <a:buFont typeface="Arial" panose="020B0604020202020204" pitchFamily="34" charset="0"/>
              <a:buChar char="•"/>
            </a:pPr>
            <a:r>
              <a:rPr lang="en-AU" dirty="0">
                <a:solidFill>
                  <a:schemeClr val="tx1">
                    <a:lumMod val="75000"/>
                    <a:lumOff val="25000"/>
                  </a:schemeClr>
                </a:solidFill>
                <a:latin typeface="+mj-lt"/>
              </a:rPr>
              <a:t>Event: noun + past-participle verb (e.g. insurance claim lodged)</a:t>
            </a:r>
          </a:p>
        </p:txBody>
      </p:sp>
      <p:sp>
        <p:nvSpPr>
          <p:cNvPr id="22" name="TextBox 21"/>
          <p:cNvSpPr txBox="1"/>
          <p:nvPr/>
        </p:nvSpPr>
        <p:spPr>
          <a:xfrm>
            <a:off x="1726552" y="5001458"/>
            <a:ext cx="2036648" cy="369332"/>
          </a:xfrm>
          <a:prstGeom prst="rect">
            <a:avLst/>
          </a:prstGeom>
          <a:noFill/>
        </p:spPr>
        <p:txBody>
          <a:bodyPr wrap="none" rtlCol="0">
            <a:spAutoFit/>
          </a:bodyPr>
          <a:lstStyle/>
          <a:p>
            <a:r>
              <a:rPr lang="en-AU" b="1" dirty="0">
                <a:solidFill>
                  <a:schemeClr val="tx1">
                    <a:lumMod val="75000"/>
                    <a:lumOff val="25000"/>
                  </a:schemeClr>
                </a:solidFill>
                <a:latin typeface="+mj-lt"/>
              </a:rPr>
              <a:t>Naming conventions</a:t>
            </a:r>
          </a:p>
        </p:txBody>
      </p:sp>
      <p:sp>
        <p:nvSpPr>
          <p:cNvPr id="23" name="TextBox 22"/>
          <p:cNvSpPr txBox="1"/>
          <p:nvPr/>
        </p:nvSpPr>
        <p:spPr>
          <a:xfrm>
            <a:off x="1755988" y="5734222"/>
            <a:ext cx="6747342" cy="369332"/>
          </a:xfrm>
          <a:prstGeom prst="rect">
            <a:avLst/>
          </a:prstGeom>
          <a:noFill/>
        </p:spPr>
        <p:txBody>
          <a:bodyPr wrap="square" rtlCol="0">
            <a:spAutoFit/>
          </a:bodyPr>
          <a:lstStyle/>
          <a:p>
            <a:pPr marL="342900" indent="-342900">
              <a:buFont typeface="Arial" panose="020B0604020202020204" pitchFamily="34" charset="0"/>
              <a:buChar char="•"/>
            </a:pPr>
            <a:r>
              <a:rPr lang="en-AU" dirty="0">
                <a:solidFill>
                  <a:schemeClr val="tx1">
                    <a:lumMod val="75000"/>
                    <a:lumOff val="25000"/>
                  </a:schemeClr>
                </a:solidFill>
                <a:latin typeface="+mj-lt"/>
              </a:rPr>
              <a:t>Activity: verb + noun (e.g. assess credit risk) </a:t>
            </a:r>
          </a:p>
        </p:txBody>
      </p:sp>
    </p:spTree>
    <p:extLst>
      <p:ext uri="{BB962C8B-B14F-4D97-AF65-F5344CB8AC3E}">
        <p14:creationId xmlns:p14="http://schemas.microsoft.com/office/powerpoint/2010/main" val="3202157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1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750"/>
                                        <p:tgtEl>
                                          <p:spTgt spid="19"/>
                                        </p:tgtEl>
                                      </p:cBhvr>
                                    </p:animEffect>
                                  </p:childTnLst>
                                </p:cTn>
                              </p:par>
                            </p:childTnLst>
                          </p:cTn>
                        </p:par>
                        <p:par>
                          <p:cTn id="26" fill="hold">
                            <p:stCondLst>
                              <p:cond delay="75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750"/>
                                        <p:tgtEl>
                                          <p:spTgt spid="14"/>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07048"/>
                                        </p:tgtEl>
                                        <p:attrNameLst>
                                          <p:attrName>style.visibility</p:attrName>
                                        </p:attrNameLst>
                                      </p:cBhvr>
                                      <p:to>
                                        <p:strVal val="visible"/>
                                      </p:to>
                                    </p:set>
                                    <p:animEffect transition="in" filter="fade">
                                      <p:cBhvr>
                                        <p:cTn id="38" dur="1000"/>
                                        <p:tgtEl>
                                          <p:spTgt spid="20070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07049"/>
                                        </p:tgtEl>
                                        <p:attrNameLst>
                                          <p:attrName>style.visibility</p:attrName>
                                        </p:attrNameLst>
                                      </p:cBhvr>
                                      <p:to>
                                        <p:strVal val="visible"/>
                                      </p:to>
                                    </p:set>
                                    <p:animEffect transition="in" filter="fade">
                                      <p:cBhvr>
                                        <p:cTn id="41" dur="1000"/>
                                        <p:tgtEl>
                                          <p:spTgt spid="20070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07050"/>
                                        </p:tgtEl>
                                        <p:attrNameLst>
                                          <p:attrName>style.visibility</p:attrName>
                                        </p:attrNameLst>
                                      </p:cBhvr>
                                      <p:to>
                                        <p:strVal val="visible"/>
                                      </p:to>
                                    </p:set>
                                    <p:animEffect transition="in" filter="fade">
                                      <p:cBhvr>
                                        <p:cTn id="44" dur="1000"/>
                                        <p:tgtEl>
                                          <p:spTgt spid="20070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07053"/>
                                        </p:tgtEl>
                                        <p:attrNameLst>
                                          <p:attrName>style.visibility</p:attrName>
                                        </p:attrNameLst>
                                      </p:cBhvr>
                                      <p:to>
                                        <p:strVal val="visible"/>
                                      </p:to>
                                    </p:set>
                                    <p:animEffect transition="in" filter="fade">
                                      <p:cBhvr>
                                        <p:cTn id="47" dur="1000"/>
                                        <p:tgtEl>
                                          <p:spTgt spid="20070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animEffect transition="in" filter="wipe(up)">
                                      <p:cBhvr>
                                        <p:cTn id="59" dur="500"/>
                                        <p:tgtEl>
                                          <p:spTgt spid="4">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wipe(up)">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48" grpId="0"/>
      <p:bldP spid="2007049" grpId="0"/>
      <p:bldP spid="2007050" grpId="0"/>
      <p:bldP spid="2007053" grpId="0"/>
      <p:bldP spid="12" grpId="0"/>
      <p:bldP spid="21" grpId="0" animBg="1"/>
      <p:bldP spid="3"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041035342"/>
              </p:ext>
            </p:extLst>
          </p:nvPr>
        </p:nvGraphicFramePr>
        <p:xfrm>
          <a:off x="1701924" y="2996952"/>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701924" y="2996952"/>
                        <a:ext cx="8433755" cy="2393938"/>
                      </a:xfrm>
                      <a:prstGeom prst="rect">
                        <a:avLst/>
                      </a:prstGeom>
                      <a:noFill/>
                      <a:ln>
                        <a:noFill/>
                      </a:ln>
                      <a:effectLst/>
                    </p:spPr>
                  </p:pic>
                </p:oleObj>
              </mc:Fallback>
            </mc:AlternateContent>
          </a:graphicData>
        </a:graphic>
      </p:graphicFrame>
      <p:sp>
        <p:nvSpPr>
          <p:cNvPr id="2007046" name="Rectangle 6"/>
          <p:cNvSpPr>
            <a:spLocks noGrp="1" noChangeArrowheads="1"/>
          </p:cNvSpPr>
          <p:nvPr>
            <p:ph type="title"/>
          </p:nvPr>
        </p:nvSpPr>
        <p:spPr>
          <a:noFill/>
          <a:ln/>
        </p:spPr>
        <p:txBody>
          <a:bodyPr>
            <a:noAutofit/>
          </a:bodyPr>
          <a:lstStyle/>
          <a:p>
            <a:r>
              <a:rPr lang="en-AU" dirty="0"/>
              <a:t>Execution of a process model </a:t>
            </a:r>
            <a:br>
              <a:rPr lang="en-AU" dirty="0"/>
            </a:br>
            <a:r>
              <a:rPr lang="en-AU" dirty="0"/>
              <a:t>The “token game”</a:t>
            </a:r>
          </a:p>
        </p:txBody>
      </p:sp>
      <p:sp>
        <p:nvSpPr>
          <p:cNvPr id="3" name="Oval 2"/>
          <p:cNvSpPr/>
          <p:nvPr/>
        </p:nvSpPr>
        <p:spPr>
          <a:xfrm>
            <a:off x="1669697" y="2453852"/>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p:cNvSpPr/>
          <p:nvPr/>
        </p:nvSpPr>
        <p:spPr>
          <a:xfrm>
            <a:off x="1666938" y="2713876"/>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14" name="Oval 13"/>
          <p:cNvSpPr/>
          <p:nvPr/>
        </p:nvSpPr>
        <p:spPr>
          <a:xfrm>
            <a:off x="1666938" y="297390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 name="TextBox 3"/>
          <p:cNvSpPr txBox="1"/>
          <p:nvPr/>
        </p:nvSpPr>
        <p:spPr>
          <a:xfrm>
            <a:off x="1886354" y="2344544"/>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#1</a:t>
            </a:r>
            <a:endParaRPr lang="en-AU" baseline="-25000" dirty="0">
              <a:solidFill>
                <a:schemeClr val="tx1">
                  <a:lumMod val="75000"/>
                  <a:lumOff val="25000"/>
                </a:schemeClr>
              </a:solidFill>
              <a:latin typeface="+mj-lt"/>
            </a:endParaRPr>
          </a:p>
        </p:txBody>
      </p:sp>
      <p:sp>
        <p:nvSpPr>
          <p:cNvPr id="15" name="TextBox 14"/>
          <p:cNvSpPr txBox="1"/>
          <p:nvPr/>
        </p:nvSpPr>
        <p:spPr>
          <a:xfrm>
            <a:off x="1886354" y="2604568"/>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#2</a:t>
            </a:r>
          </a:p>
        </p:txBody>
      </p:sp>
      <p:sp>
        <p:nvSpPr>
          <p:cNvPr id="16" name="TextBox 15"/>
          <p:cNvSpPr txBox="1"/>
          <p:nvPr/>
        </p:nvSpPr>
        <p:spPr>
          <a:xfrm>
            <a:off x="1886354" y="2866276"/>
            <a:ext cx="1649407" cy="369332"/>
          </a:xfrm>
          <a:prstGeom prst="rect">
            <a:avLst/>
          </a:prstGeom>
          <a:noFill/>
        </p:spPr>
        <p:txBody>
          <a:bodyPr wrap="square" rtlCol="0">
            <a:spAutoFit/>
          </a:bodyPr>
          <a:lstStyle/>
          <a:p>
            <a:pPr algn="l"/>
            <a:r>
              <a:rPr lang="en-AU" dirty="0">
                <a:solidFill>
                  <a:schemeClr val="tx1">
                    <a:lumMod val="75000"/>
                    <a:lumOff val="25000"/>
                  </a:schemeClr>
                </a:solidFill>
                <a:latin typeface="+mj-lt"/>
              </a:rPr>
              <a:t>Order #3</a:t>
            </a:r>
          </a:p>
        </p:txBody>
      </p:sp>
      <p:sp>
        <p:nvSpPr>
          <p:cNvPr id="12" name="Oval 11"/>
          <p:cNvSpPr/>
          <p:nvPr/>
        </p:nvSpPr>
        <p:spPr>
          <a:xfrm>
            <a:off x="1981957" y="4021223"/>
            <a:ext cx="172649" cy="1662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1981957" y="4022600"/>
            <a:ext cx="172649" cy="16625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AU"/>
          </a:p>
        </p:txBody>
      </p:sp>
      <p:sp>
        <p:nvSpPr>
          <p:cNvPr id="22" name="Oval 21"/>
          <p:cNvSpPr/>
          <p:nvPr/>
        </p:nvSpPr>
        <p:spPr>
          <a:xfrm>
            <a:off x="1984336" y="4019844"/>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74298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5"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8" nodeType="clickEffect">
                                  <p:stCondLst>
                                    <p:cond delay="0"/>
                                  </p:stCondLst>
                                  <p:childTnLst>
                                    <p:animMotion origin="layout" path="M 3.05556E-6 -4.81481E-6 L 0.03993 0.00024 " pathEditMode="relative" rAng="0" ptsTypes="AA">
                                      <p:cBhvr>
                                        <p:cTn id="21" dur="1000" fill="hold"/>
                                        <p:tgtEl>
                                          <p:spTgt spid="12"/>
                                        </p:tgtEl>
                                        <p:attrNameLst>
                                          <p:attrName>ppt_x</p:attrName>
                                          <p:attrName>ppt_y</p:attrName>
                                        </p:attrNameLst>
                                      </p:cBhvr>
                                      <p:rCtr x="1997" y="0"/>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0.03993 0.00024 L 0.1118 -0.00023 " pathEditMode="relative" rAng="0" ptsTypes="AA">
                                      <p:cBhvr>
                                        <p:cTn id="25" dur="2000" fill="hold"/>
                                        <p:tgtEl>
                                          <p:spTgt spid="12"/>
                                        </p:tgtEl>
                                        <p:attrNameLst>
                                          <p:attrName>ppt_x</p:attrName>
                                          <p:attrName>ppt_y</p:attrName>
                                        </p:attrNameLst>
                                      </p:cBhvr>
                                      <p:rCtr x="3750" y="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0.1118 -0.00023 L 0.18316 -0.00277 " pathEditMode="relative" rAng="0" ptsTypes="AA">
                                      <p:cBhvr>
                                        <p:cTn id="29" dur="2000" fill="hold"/>
                                        <p:tgtEl>
                                          <p:spTgt spid="12"/>
                                        </p:tgtEl>
                                        <p:attrNameLst>
                                          <p:attrName>ppt_x</p:attrName>
                                          <p:attrName>ppt_y</p:attrName>
                                        </p:attrNameLst>
                                      </p:cBhvr>
                                      <p:rCtr x="3455" y="-69"/>
                                    </p:animMotion>
                                  </p:childTnLst>
                                </p:cTn>
                              </p:par>
                            </p:childTnLst>
                          </p:cTn>
                        </p:par>
                      </p:childTnLst>
                    </p:cTn>
                  </p:par>
                  <p:par>
                    <p:cTn id="30" fill="hold">
                      <p:stCondLst>
                        <p:cond delay="indefinite"/>
                      </p:stCondLst>
                      <p:childTnLst>
                        <p:par>
                          <p:cTn id="31" fill="hold">
                            <p:stCondLst>
                              <p:cond delay="0"/>
                            </p:stCondLst>
                            <p:childTnLst>
                              <p:par>
                                <p:cTn id="32" presetID="50" presetClass="path" presetSubtype="0" accel="50000" fill="hold" grpId="2" nodeType="clickEffect">
                                  <p:stCondLst>
                                    <p:cond delay="0"/>
                                  </p:stCondLst>
                                  <p:childTnLst>
                                    <p:animMotion origin="layout" path="M 0.18316 -0.00277 L 0.20486 -0.00277 C 0.21475 -0.00277 0.22691 0.02825 0.22691 0.05394 L 0.22691 0.11135 " pathEditMode="relative" rAng="0" ptsTypes="AAAA">
                                      <p:cBhvr>
                                        <p:cTn id="33" dur="2000" fill="hold"/>
                                        <p:tgtEl>
                                          <p:spTgt spid="12"/>
                                        </p:tgtEl>
                                        <p:attrNameLst>
                                          <p:attrName>ppt_x</p:attrName>
                                          <p:attrName>ppt_y</p:attrName>
                                        </p:attrNameLst>
                                      </p:cBhvr>
                                      <p:rCtr x="2187" y="5694"/>
                                    </p:animMotion>
                                  </p:childTnLst>
                                </p:cTn>
                              </p:par>
                            </p:childTnLst>
                          </p:cTn>
                        </p:par>
                        <p:par>
                          <p:cTn id="34" fill="hold">
                            <p:stCondLst>
                              <p:cond delay="2000"/>
                            </p:stCondLst>
                            <p:childTnLst>
                              <p:par>
                                <p:cTn id="35" presetID="63" presetClass="path" presetSubtype="0" decel="50000" fill="hold" grpId="3" nodeType="afterEffect">
                                  <p:stCondLst>
                                    <p:cond delay="0"/>
                                  </p:stCondLst>
                                  <p:childTnLst>
                                    <p:animMotion origin="layout" path="M 0.22691 0.11135 L 0.33021 0.10973 " pathEditMode="relative" rAng="0" ptsTypes="AA">
                                      <p:cBhvr>
                                        <p:cTn id="36" dur="2000" fill="hold"/>
                                        <p:tgtEl>
                                          <p:spTgt spid="12"/>
                                        </p:tgtEl>
                                        <p:attrNameLst>
                                          <p:attrName>ppt_x</p:attrName>
                                          <p:attrName>ppt_y</p:attrName>
                                        </p:attrNameLst>
                                      </p:cBhvr>
                                      <p:rCtr x="5156" y="-93"/>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53" presetClass="entr" presetSubtype="16" fill="hold" grpId="4"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3.05556E-6 -4.81481E-6 L 0.1118 -0.00023 " pathEditMode="relative" rAng="0" ptsTypes="AA">
                                      <p:cBhvr>
                                        <p:cTn id="53" dur="2000" fill="hold"/>
                                        <p:tgtEl>
                                          <p:spTgt spid="21"/>
                                        </p:tgtEl>
                                        <p:attrNameLst>
                                          <p:attrName>ppt_x</p:attrName>
                                          <p:attrName>ppt_y</p:attrName>
                                        </p:attrNameLst>
                                      </p:cBhvr>
                                      <p:rCtr x="5590" y="-23"/>
                                    </p:animMotion>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fill="hold" grpId="1" nodeType="clickEffect">
                                  <p:stCondLst>
                                    <p:cond delay="0"/>
                                  </p:stCondLst>
                                  <p:childTnLst>
                                    <p:animMotion origin="layout" path="M 0.1118 -0.00023 L 0.18437 0.00255 " pathEditMode="relative" rAng="0" ptsTypes="AA">
                                      <p:cBhvr>
                                        <p:cTn id="57" dur="1500" fill="hold"/>
                                        <p:tgtEl>
                                          <p:spTgt spid="21"/>
                                        </p:tgtEl>
                                        <p:attrNameLst>
                                          <p:attrName>ppt_x</p:attrName>
                                          <p:attrName>ppt_y</p:attrName>
                                        </p:attrNameLst>
                                      </p:cBhvr>
                                      <p:rCtr x="3628" y="139"/>
                                    </p:animMotion>
                                  </p:childTnLst>
                                </p:cTn>
                              </p:par>
                            </p:childTnLst>
                          </p:cTn>
                        </p:par>
                        <p:par>
                          <p:cTn id="58" fill="hold">
                            <p:stCondLst>
                              <p:cond delay="1500"/>
                            </p:stCondLst>
                            <p:childTnLst>
                              <p:par>
                                <p:cTn id="59" presetID="50" presetClass="path" presetSubtype="0" fill="hold" grpId="2" nodeType="afterEffect">
                                  <p:stCondLst>
                                    <p:cond delay="0"/>
                                  </p:stCondLst>
                                  <p:childTnLst>
                                    <p:animMotion origin="layout" path="M 0.18437 0.00232 L 0.20521 0.00232 C 0.21458 0.00232 0.22639 -0.028 0.22639 -0.05277 L 0.22639 -0.10763 " pathEditMode="relative" rAng="0" ptsTypes="AAAA">
                                      <p:cBhvr>
                                        <p:cTn id="60" dur="1500" fill="hold"/>
                                        <p:tgtEl>
                                          <p:spTgt spid="21"/>
                                        </p:tgtEl>
                                        <p:attrNameLst>
                                          <p:attrName>ppt_x</p:attrName>
                                          <p:attrName>ppt_y</p:attrName>
                                        </p:attrNameLst>
                                      </p:cBhvr>
                                      <p:rCtr x="2101" y="-5509"/>
                                    </p:animMotion>
                                  </p:childTnLst>
                                </p:cTn>
                              </p:par>
                            </p:childTnLst>
                          </p:cTn>
                        </p:par>
                        <p:par>
                          <p:cTn id="61" fill="hold">
                            <p:stCondLst>
                              <p:cond delay="3000"/>
                            </p:stCondLst>
                            <p:childTnLst>
                              <p:par>
                                <p:cTn id="62" presetID="63" presetClass="path" presetSubtype="0" decel="50000" fill="hold" grpId="3" nodeType="afterEffect">
                                  <p:stCondLst>
                                    <p:cond delay="0"/>
                                  </p:stCondLst>
                                  <p:childTnLst>
                                    <p:animMotion origin="layout" path="M 0.22691 -0.10879 L 0.33021 -0.11041 " pathEditMode="relative" rAng="0" ptsTypes="AA">
                                      <p:cBhvr>
                                        <p:cTn id="63" dur="2000" fill="hold"/>
                                        <p:tgtEl>
                                          <p:spTgt spid="21"/>
                                        </p:tgtEl>
                                        <p:attrNameLst>
                                          <p:attrName>ppt_x</p:attrName>
                                          <p:attrName>ppt_y</p:attrName>
                                        </p:attrNameLst>
                                      </p:cBhvr>
                                      <p:rCtr x="5156" y="-9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left)">
                                      <p:cBhvr>
                                        <p:cTn id="71" dur="500"/>
                                        <p:tgtEl>
                                          <p:spTgt spid="16"/>
                                        </p:tgtEl>
                                      </p:cBhvr>
                                    </p:animEffect>
                                  </p:childTnLst>
                                </p:cTn>
                              </p:par>
                            </p:childTnLst>
                          </p:cTn>
                        </p:par>
                        <p:par>
                          <p:cTn id="72" fill="hold">
                            <p:stCondLst>
                              <p:cond delay="500"/>
                            </p:stCondLst>
                            <p:childTnLst>
                              <p:par>
                                <p:cTn id="73" presetID="53" presetClass="entr" presetSubtype="16" fill="hold" grpId="1"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1000"/>
                            </p:stCondLst>
                            <p:childTnLst>
                              <p:par>
                                <p:cTn id="79" presetID="42" presetClass="path" presetSubtype="0" accel="50000" decel="50000" fill="hold" grpId="0" nodeType="afterEffect">
                                  <p:stCondLst>
                                    <p:cond delay="0"/>
                                  </p:stCondLst>
                                  <p:childTnLst>
                                    <p:animMotion origin="layout" path="M -5.55556E-7 -3.33333E-6 L 0.11181 -0.00023 " pathEditMode="relative" rAng="0" ptsTypes="AA">
                                      <p:cBhvr>
                                        <p:cTn id="80" dur="2000" fill="hold"/>
                                        <p:tgtEl>
                                          <p:spTgt spid="22"/>
                                        </p:tgtEl>
                                        <p:attrNameLst>
                                          <p:attrName>ppt_x</p:attrName>
                                          <p:attrName>ppt_y</p:attrName>
                                        </p:attrNameLst>
                                      </p:cBhvr>
                                      <p:rCtr x="5590" y="-23"/>
                                    </p:animMotion>
                                  </p:childTnLst>
                                </p:cTn>
                              </p:par>
                              <p:par>
                                <p:cTn id="81" presetID="63" presetClass="path" presetSubtype="0" accel="50000" decel="14286" fill="hold" grpId="4" nodeType="withEffect">
                                  <p:stCondLst>
                                    <p:cond delay="750"/>
                                  </p:stCondLst>
                                  <p:childTnLst>
                                    <p:animMotion origin="layout" path="M 0.33021 0.10973 L 0.54375 0.10695 " pathEditMode="relative" rAng="0" ptsTypes="AA">
                                      <p:cBhvr>
                                        <p:cTn id="82" dur="3500" fill="hold"/>
                                        <p:tgtEl>
                                          <p:spTgt spid="12"/>
                                        </p:tgtEl>
                                        <p:attrNameLst>
                                          <p:attrName>ppt_x</p:attrName>
                                          <p:attrName>ppt_y</p:attrName>
                                        </p:attrNameLst>
                                      </p:cBhvr>
                                      <p:rCtr x="10677" y="-139"/>
                                    </p:animMotion>
                                  </p:childTnLst>
                                </p:cTn>
                              </p:par>
                              <p:par>
                                <p:cTn id="83" presetID="63" presetClass="path" presetSubtype="0" accel="50000" decel="50000" fill="hold" grpId="5" nodeType="withEffect">
                                  <p:stCondLst>
                                    <p:cond delay="2500"/>
                                  </p:stCondLst>
                                  <p:childTnLst>
                                    <p:animMotion origin="layout" path="M 0.33021 -0.11041 L 0.4408 -0.10995 " pathEditMode="relative" rAng="0" ptsTypes="AA">
                                      <p:cBhvr>
                                        <p:cTn id="84" dur="2000" fill="hold"/>
                                        <p:tgtEl>
                                          <p:spTgt spid="21"/>
                                        </p:tgtEl>
                                        <p:attrNameLst>
                                          <p:attrName>ppt_x</p:attrName>
                                          <p:attrName>ppt_y</p:attrName>
                                        </p:attrNameLst>
                                      </p:cBhvr>
                                      <p:rCtr x="5521" y="23"/>
                                    </p:animMotion>
                                  </p:childTnLst>
                                </p:cTn>
                              </p:par>
                            </p:childTnLst>
                          </p:cTn>
                        </p:par>
                        <p:par>
                          <p:cTn id="85" fill="hold">
                            <p:stCondLst>
                              <p:cond delay="5500"/>
                            </p:stCondLst>
                            <p:childTnLst>
                              <p:par>
                                <p:cTn id="86" presetID="53" presetClass="exit" presetSubtype="32" fill="hold" grpId="6" nodeType="afterEffect">
                                  <p:stCondLst>
                                    <p:cond delay="0"/>
                                  </p:stCondLst>
                                  <p:childTnLst>
                                    <p:anim calcmode="lin" valueType="num">
                                      <p:cBhvr>
                                        <p:cTn id="87" dur="500"/>
                                        <p:tgtEl>
                                          <p:spTgt spid="21"/>
                                        </p:tgtEl>
                                        <p:attrNameLst>
                                          <p:attrName>ppt_w</p:attrName>
                                        </p:attrNameLst>
                                      </p:cBhvr>
                                      <p:tavLst>
                                        <p:tav tm="0">
                                          <p:val>
                                            <p:strVal val="ppt_w"/>
                                          </p:val>
                                        </p:tav>
                                        <p:tav tm="100000">
                                          <p:val>
                                            <p:fltVal val="0"/>
                                          </p:val>
                                        </p:tav>
                                      </p:tavLst>
                                    </p:anim>
                                    <p:anim calcmode="lin" valueType="num">
                                      <p:cBhvr>
                                        <p:cTn id="88" dur="500"/>
                                        <p:tgtEl>
                                          <p:spTgt spid="21"/>
                                        </p:tgtEl>
                                        <p:attrNameLst>
                                          <p:attrName>ppt_h</p:attrName>
                                        </p:attrNameLst>
                                      </p:cBhvr>
                                      <p:tavLst>
                                        <p:tav tm="0">
                                          <p:val>
                                            <p:strVal val="ppt_h"/>
                                          </p:val>
                                        </p:tav>
                                        <p:tav tm="100000">
                                          <p:val>
                                            <p:fltVal val="0"/>
                                          </p:val>
                                        </p:tav>
                                      </p:tavLst>
                                    </p:anim>
                                    <p:animEffect transition="out" filter="fade">
                                      <p:cBhvr>
                                        <p:cTn id="89" dur="500"/>
                                        <p:tgtEl>
                                          <p:spTgt spid="21"/>
                                        </p:tgtEl>
                                      </p:cBhvr>
                                    </p:animEffect>
                                    <p:set>
                                      <p:cBhvr>
                                        <p:cTn id="90" dur="1" fill="hold">
                                          <p:stCondLst>
                                            <p:cond delay="499"/>
                                          </p:stCondLst>
                                        </p:cTn>
                                        <p:tgtEl>
                                          <p:spTgt spid="21"/>
                                        </p:tgtEl>
                                        <p:attrNameLst>
                                          <p:attrName>style.visibility</p:attrName>
                                        </p:attrNameLst>
                                      </p:cBhvr>
                                      <p:to>
                                        <p:strVal val="hidden"/>
                                      </p:to>
                                    </p:set>
                                  </p:childTnLst>
                                </p:cTn>
                              </p:par>
                              <p:par>
                                <p:cTn id="91" presetID="63" presetClass="path" presetSubtype="0" accel="12500" decel="50000" fill="hold" grpId="6" nodeType="withEffect">
                                  <p:stCondLst>
                                    <p:cond delay="0"/>
                                  </p:stCondLst>
                                  <p:childTnLst>
                                    <p:animMotion origin="layout" path="M 0.54375 0.10695 L 0.85468 0.10718 " pathEditMode="relative" rAng="0" ptsTypes="AA">
                                      <p:cBhvr>
                                        <p:cTn id="92" dur="4000" fill="hold"/>
                                        <p:tgtEl>
                                          <p:spTgt spid="12"/>
                                        </p:tgtEl>
                                        <p:attrNameLst>
                                          <p:attrName>ppt_x</p:attrName>
                                          <p:attrName>ppt_y</p:attrName>
                                        </p:attrNameLst>
                                      </p:cBhvr>
                                      <p:rCtr x="15538" y="0"/>
                                    </p:animMotion>
                                  </p:childTnLst>
                                </p:cTn>
                              </p:par>
                            </p:childTnLst>
                          </p:cTn>
                        </p:par>
                        <p:par>
                          <p:cTn id="93" fill="hold">
                            <p:stCondLst>
                              <p:cond delay="9500"/>
                            </p:stCondLst>
                            <p:childTnLst>
                              <p:par>
                                <p:cTn id="94" presetID="53" presetClass="exit" presetSubtype="32" fill="hold" grpId="7" nodeType="afterEffect">
                                  <p:stCondLst>
                                    <p:cond delay="500"/>
                                  </p:stCondLst>
                                  <p:childTnLst>
                                    <p:anim calcmode="lin" valueType="num">
                                      <p:cBhvr>
                                        <p:cTn id="95" dur="500"/>
                                        <p:tgtEl>
                                          <p:spTgt spid="12"/>
                                        </p:tgtEl>
                                        <p:attrNameLst>
                                          <p:attrName>ppt_w</p:attrName>
                                        </p:attrNameLst>
                                      </p:cBhvr>
                                      <p:tavLst>
                                        <p:tav tm="0">
                                          <p:val>
                                            <p:strVal val="ppt_w"/>
                                          </p:val>
                                        </p:tav>
                                        <p:tav tm="100000">
                                          <p:val>
                                            <p:fltVal val="0"/>
                                          </p:val>
                                        </p:tav>
                                      </p:tavLst>
                                    </p:anim>
                                    <p:anim calcmode="lin" valueType="num">
                                      <p:cBhvr>
                                        <p:cTn id="96" dur="500"/>
                                        <p:tgtEl>
                                          <p:spTgt spid="12"/>
                                        </p:tgtEl>
                                        <p:attrNameLst>
                                          <p:attrName>ppt_h</p:attrName>
                                        </p:attrNameLst>
                                      </p:cBhvr>
                                      <p:tavLst>
                                        <p:tav tm="0">
                                          <p:val>
                                            <p:strVal val="ppt_h"/>
                                          </p:val>
                                        </p:tav>
                                        <p:tav tm="100000">
                                          <p:val>
                                            <p:fltVal val="0"/>
                                          </p:val>
                                        </p:tav>
                                      </p:tavLst>
                                    </p:anim>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4" grpId="0"/>
      <p:bldP spid="15" grpId="0"/>
      <p:bldP spid="16" grpId="0"/>
      <p:bldP spid="12" grpId="0" animBg="1"/>
      <p:bldP spid="12" grpId="1" animBg="1"/>
      <p:bldP spid="12" grpId="2" animBg="1"/>
      <p:bldP spid="12" grpId="3" animBg="1"/>
      <p:bldP spid="12" grpId="4" animBg="1"/>
      <p:bldP spid="12" grpId="5" animBg="1"/>
      <p:bldP spid="12" grpId="6" animBg="1"/>
      <p:bldP spid="12" grpId="7" animBg="1"/>
      <p:bldP spid="12" grpId="8" animBg="1"/>
      <p:bldP spid="21" grpId="0" animBg="1"/>
      <p:bldP spid="21" grpId="1" animBg="1"/>
      <p:bldP spid="21" grpId="2" animBg="1"/>
      <p:bldP spid="21" grpId="3" animBg="1"/>
      <p:bldP spid="21" grpId="4" animBg="1"/>
      <p:bldP spid="21" grpId="5" animBg="1"/>
      <p:bldP spid="21" grpId="6" animBg="1"/>
      <p:bldP spid="22" grpId="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5" name="Rectangle 3"/>
          <p:cNvSpPr>
            <a:spLocks noGrp="1" noChangeArrowheads="1"/>
          </p:cNvSpPr>
          <p:nvPr>
            <p:ph idx="1"/>
          </p:nvPr>
        </p:nvSpPr>
        <p:spPr>
          <a:xfrm>
            <a:off x="837981" y="1611252"/>
            <a:ext cx="10512862" cy="4824536"/>
          </a:xfrm>
        </p:spPr>
        <p:txBody>
          <a:bodyPr/>
          <a:lstStyle/>
          <a:p>
            <a:pPr marL="0" indent="0">
              <a:buNone/>
              <a:tabLst>
                <a:tab pos="622300" algn="l"/>
              </a:tabLst>
            </a:pPr>
            <a:r>
              <a:rPr lang="en-AU" dirty="0"/>
              <a:t>A </a:t>
            </a:r>
            <a:r>
              <a:rPr lang="en-AU" i="1" dirty="0"/>
              <a:t>start event </a:t>
            </a:r>
            <a:r>
              <a:rPr lang="en-AU" dirty="0"/>
              <a:t>triggers a new process instance</a:t>
            </a:r>
            <a:br>
              <a:rPr lang="en-AU" dirty="0"/>
            </a:br>
            <a:r>
              <a:rPr lang="en-AU" dirty="0"/>
              <a:t>by generating a token that traverses the </a:t>
            </a:r>
            <a:br>
              <a:rPr lang="en-AU" dirty="0"/>
            </a:br>
            <a:r>
              <a:rPr lang="en-AU" dirty="0"/>
              <a:t>sequence flow (“tokens source”)</a:t>
            </a:r>
          </a:p>
          <a:p>
            <a:pPr marL="522288" lvl="1" indent="4763">
              <a:tabLst>
                <a:tab pos="622300" algn="l"/>
              </a:tabLst>
            </a:pPr>
            <a:endParaRPr lang="en-AU" dirty="0"/>
          </a:p>
          <a:p>
            <a:pPr marL="522288" lvl="1" indent="4763">
              <a:tabLst>
                <a:tab pos="622300" algn="l"/>
              </a:tabLst>
            </a:pPr>
            <a:endParaRPr lang="en-AU" dirty="0"/>
          </a:p>
          <a:p>
            <a:pPr marL="0" indent="0">
              <a:buNone/>
              <a:tabLst>
                <a:tab pos="622300" algn="l"/>
              </a:tabLst>
            </a:pPr>
            <a:r>
              <a:rPr lang="en-AU" dirty="0"/>
              <a:t>An </a:t>
            </a:r>
            <a:r>
              <a:rPr lang="en-AU" i="1" dirty="0"/>
              <a:t>end event </a:t>
            </a:r>
            <a:r>
              <a:rPr lang="en-AU" dirty="0"/>
              <a:t>signals that a process instance has</a:t>
            </a:r>
          </a:p>
          <a:p>
            <a:pPr marL="0" indent="0">
              <a:buNone/>
              <a:tabLst>
                <a:tab pos="622300" algn="l"/>
              </a:tabLst>
            </a:pPr>
            <a:r>
              <a:rPr lang="en-AU" dirty="0"/>
              <a:t>completed with a given outcome by consuming</a:t>
            </a:r>
          </a:p>
          <a:p>
            <a:pPr marL="0" indent="0">
              <a:buNone/>
              <a:tabLst>
                <a:tab pos="622300" algn="l"/>
              </a:tabLst>
            </a:pPr>
            <a:r>
              <a:rPr lang="en-AU" dirty="0"/>
              <a:t>a token (“tokens sink”)</a:t>
            </a:r>
          </a:p>
        </p:txBody>
      </p:sp>
      <p:sp>
        <p:nvSpPr>
          <p:cNvPr id="991234" name="Rectangle 2"/>
          <p:cNvSpPr>
            <a:spLocks noGrp="1" noChangeArrowheads="1"/>
          </p:cNvSpPr>
          <p:nvPr>
            <p:ph type="title"/>
          </p:nvPr>
        </p:nvSpPr>
        <p:spPr/>
        <p:txBody>
          <a:bodyPr/>
          <a:lstStyle/>
          <a:p>
            <a:r>
              <a:rPr lang="en-AU" dirty="0"/>
              <a:t>More on events</a:t>
            </a:r>
          </a:p>
        </p:txBody>
      </p:sp>
      <p:graphicFrame>
        <p:nvGraphicFramePr>
          <p:cNvPr id="991242" name="Object 10"/>
          <p:cNvGraphicFramePr>
            <a:graphicFrameLocks noChangeAspect="1"/>
          </p:cNvGraphicFramePr>
          <p:nvPr>
            <p:extLst>
              <p:ext uri="{D42A27DB-BD31-4B8C-83A1-F6EECF244321}">
                <p14:modId xmlns:p14="http://schemas.microsoft.com/office/powerpoint/2010/main" val="4114668294"/>
              </p:ext>
            </p:extLst>
          </p:nvPr>
        </p:nvGraphicFramePr>
        <p:xfrm>
          <a:off x="8470676" y="1690689"/>
          <a:ext cx="661987" cy="661987"/>
        </p:xfrm>
        <a:graphic>
          <a:graphicData uri="http://schemas.openxmlformats.org/presentationml/2006/ole">
            <mc:AlternateContent xmlns:mc="http://schemas.openxmlformats.org/markup-compatibility/2006">
              <mc:Choice xmlns:v="urn:schemas-microsoft-com:vml" Requires="v">
                <p:oleObj name="Visio" r:id="rId3" imgW="397550" imgH="397550" progId="Visio.Drawing.11">
                  <p:embed/>
                </p:oleObj>
              </mc:Choice>
              <mc:Fallback>
                <p:oleObj name="Visio" r:id="rId3" imgW="397550" imgH="397550" progId="Visio.Drawing.11">
                  <p:embed/>
                  <p:pic>
                    <p:nvPicPr>
                      <p:cNvPr id="99124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0676" y="1690689"/>
                        <a:ext cx="661987" cy="661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91243" name="Object 11"/>
          <p:cNvGraphicFramePr>
            <a:graphicFrameLocks noChangeAspect="1"/>
          </p:cNvGraphicFramePr>
          <p:nvPr>
            <p:extLst>
              <p:ext uri="{D42A27DB-BD31-4B8C-83A1-F6EECF244321}">
                <p14:modId xmlns:p14="http://schemas.microsoft.com/office/powerpoint/2010/main" val="4073190677"/>
              </p:ext>
            </p:extLst>
          </p:nvPr>
        </p:nvGraphicFramePr>
        <p:xfrm>
          <a:off x="8448270" y="3534915"/>
          <a:ext cx="714375" cy="714375"/>
        </p:xfrm>
        <a:graphic>
          <a:graphicData uri="http://schemas.openxmlformats.org/presentationml/2006/ole">
            <mc:AlternateContent xmlns:mc="http://schemas.openxmlformats.org/markup-compatibility/2006">
              <mc:Choice xmlns:v="urn:schemas-microsoft-com:vml" Requires="v">
                <p:oleObj name="Visio" r:id="rId5" imgW="428054" imgH="428387" progId="Visio.Drawing.11">
                  <p:embed/>
                </p:oleObj>
              </mc:Choice>
              <mc:Fallback>
                <p:oleObj name="Visio" r:id="rId5" imgW="428054" imgH="428387" progId="Visio.Drawing.11">
                  <p:embed/>
                  <p:pic>
                    <p:nvPicPr>
                      <p:cNvPr id="99124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270" y="3534915"/>
                        <a:ext cx="714375"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13</a:t>
            </a:fld>
            <a:endParaRPr lang="en-AU">
              <a:solidFill>
                <a:prstClr val="black">
                  <a:lumMod val="50000"/>
                  <a:lumOff val="50000"/>
                </a:prstClr>
              </a:solidFill>
            </a:endParaRPr>
          </a:p>
        </p:txBody>
      </p:sp>
      <p:sp>
        <p:nvSpPr>
          <p:cNvPr id="9" name="Text Box 9"/>
          <p:cNvSpPr txBox="1">
            <a:spLocks noChangeArrowheads="1"/>
          </p:cNvSpPr>
          <p:nvPr/>
        </p:nvSpPr>
        <p:spPr bwMode="auto">
          <a:xfrm>
            <a:off x="9149477" y="1636961"/>
            <a:ext cx="712952" cy="646331"/>
          </a:xfrm>
          <a:prstGeom prst="rect">
            <a:avLst/>
          </a:prstGeom>
          <a:noFill/>
          <a:ln w="9525">
            <a:noFill/>
            <a:miter lim="800000"/>
            <a:headEnd/>
            <a:tailEnd/>
          </a:ln>
          <a:effectLst/>
        </p:spPr>
        <p:txBody>
          <a:bodyPr wrap="none">
            <a:spAutoFit/>
          </a:bodyPr>
          <a:lstStyle/>
          <a:p>
            <a:pPr algn="l"/>
            <a:r>
              <a:rPr lang="en-AU" dirty="0"/>
              <a:t>start</a:t>
            </a:r>
          </a:p>
          <a:p>
            <a:pPr algn="l"/>
            <a:r>
              <a:rPr lang="en-AU" dirty="0"/>
              <a:t>event</a:t>
            </a:r>
          </a:p>
        </p:txBody>
      </p:sp>
      <p:sp>
        <p:nvSpPr>
          <p:cNvPr id="10" name="Text Box 9"/>
          <p:cNvSpPr txBox="1">
            <a:spLocks noChangeArrowheads="1"/>
          </p:cNvSpPr>
          <p:nvPr/>
        </p:nvSpPr>
        <p:spPr bwMode="auto">
          <a:xfrm>
            <a:off x="9162644" y="3479849"/>
            <a:ext cx="712952" cy="646331"/>
          </a:xfrm>
          <a:prstGeom prst="rect">
            <a:avLst/>
          </a:prstGeom>
          <a:noFill/>
          <a:ln w="9525">
            <a:noFill/>
            <a:miter lim="800000"/>
            <a:headEnd/>
            <a:tailEnd/>
          </a:ln>
          <a:effectLst/>
        </p:spPr>
        <p:txBody>
          <a:bodyPr wrap="none">
            <a:spAutoFit/>
          </a:bodyPr>
          <a:lstStyle/>
          <a:p>
            <a:pPr algn="l"/>
            <a:r>
              <a:rPr lang="en-AU" dirty="0"/>
              <a:t>end</a:t>
            </a:r>
          </a:p>
          <a:p>
            <a:pPr algn="l"/>
            <a:r>
              <a:rPr lang="en-AU" dirty="0"/>
              <a:t>event</a:t>
            </a:r>
          </a:p>
        </p:txBody>
      </p:sp>
    </p:spTree>
    <p:extLst>
      <p:ext uri="{BB962C8B-B14F-4D97-AF65-F5344CB8AC3E}">
        <p14:creationId xmlns:p14="http://schemas.microsoft.com/office/powerpoint/2010/main" val="367287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7" name="Rectangle 3"/>
          <p:cNvSpPr>
            <a:spLocks noGrp="1" noChangeArrowheads="1"/>
          </p:cNvSpPr>
          <p:nvPr>
            <p:ph idx="1"/>
          </p:nvPr>
        </p:nvSpPr>
        <p:spPr>
          <a:xfrm>
            <a:off x="1053852" y="1556792"/>
            <a:ext cx="10296991" cy="1462099"/>
          </a:xfrm>
        </p:spPr>
        <p:txBody>
          <a:bodyPr/>
          <a:lstStyle/>
          <a:p>
            <a:pPr marL="0" lvl="1" indent="0" algn="just">
              <a:buNone/>
            </a:pPr>
            <a:r>
              <a:rPr lang="en-US" sz="2400" dirty="0"/>
              <a:t>If the purchase order is confirmed, </a:t>
            </a:r>
            <a:r>
              <a:rPr lang="en-US" sz="2400" b="1" dirty="0"/>
              <a:t>an invoice is emitted and the goods requested are shipped (in any order)</a:t>
            </a:r>
            <a:r>
              <a:rPr lang="en-US" sz="2400" dirty="0"/>
              <a:t>. The process completes by archiving the </a:t>
            </a:r>
            <a:r>
              <a:rPr lang="en-AU" sz="2400" dirty="0"/>
              <a:t>order. […]</a:t>
            </a:r>
          </a:p>
          <a:p>
            <a:pPr marL="0" lvl="1" indent="0" algn="just">
              <a:buNone/>
            </a:pPr>
            <a:endParaRPr lang="en-AU" sz="2400" dirty="0"/>
          </a:p>
        </p:txBody>
      </p:sp>
      <p:sp>
        <p:nvSpPr>
          <p:cNvPr id="989186" name="Rectangle 2"/>
          <p:cNvSpPr>
            <a:spLocks noGrp="1" noChangeArrowheads="1"/>
          </p:cNvSpPr>
          <p:nvPr>
            <p:ph type="title"/>
          </p:nvPr>
        </p:nvSpPr>
        <p:spPr/>
        <p:txBody>
          <a:bodyPr/>
          <a:lstStyle/>
          <a:p>
            <a:r>
              <a:rPr lang="en-AU" dirty="0"/>
              <a:t>Order-to-cash example revisited…</a:t>
            </a:r>
          </a:p>
        </p:txBody>
      </p:sp>
      <p:graphicFrame>
        <p:nvGraphicFramePr>
          <p:cNvPr id="5" name="Object 4"/>
          <p:cNvGraphicFramePr>
            <a:graphicFrameLocks noChangeAspect="1"/>
          </p:cNvGraphicFramePr>
          <p:nvPr>
            <p:extLst>
              <p:ext uri="{D42A27DB-BD31-4B8C-83A1-F6EECF244321}">
                <p14:modId xmlns:p14="http://schemas.microsoft.com/office/powerpoint/2010/main" val="192702753"/>
              </p:ext>
            </p:extLst>
          </p:nvPr>
        </p:nvGraphicFramePr>
        <p:xfrm>
          <a:off x="1898959" y="3310559"/>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5" name="Object 4"/>
                      <p:cNvPicPr>
                        <a:picLocks noChangeAspect="1" noChangeArrowheads="1"/>
                      </p:cNvPicPr>
                      <p:nvPr/>
                    </p:nvPicPr>
                    <p:blipFill>
                      <a:blip r:embed="rId4"/>
                      <a:srcRect/>
                      <a:stretch>
                        <a:fillRect/>
                      </a:stretch>
                    </p:blipFill>
                    <p:spPr bwMode="auto">
                      <a:xfrm>
                        <a:off x="1898959" y="3310559"/>
                        <a:ext cx="8433755" cy="23939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9327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nvGraphicFramePr>
        <p:xfrm>
          <a:off x="1805527" y="2498630"/>
          <a:ext cx="8433755" cy="2393938"/>
        </p:xfrm>
        <a:graphic>
          <a:graphicData uri="http://schemas.openxmlformats.org/presentationml/2006/ole">
            <mc:AlternateContent xmlns:mc="http://schemas.openxmlformats.org/markup-compatibility/2006">
              <mc:Choice xmlns:v="urn:schemas-microsoft-com:vml" Requires="v">
                <p:oleObj name="Visio" r:id="rId3" imgW="9019431" imgH="2575736" progId="Visio.Drawing.11">
                  <p:embed/>
                </p:oleObj>
              </mc:Choice>
              <mc:Fallback>
                <p:oleObj name="Visio" r:id="rId3" imgW="9019431" imgH="2575736" progId="Visio.Drawing.11">
                  <p:embed/>
                  <p:pic>
                    <p:nvPicPr>
                      <p:cNvPr id="11" name="Object 10"/>
                      <p:cNvPicPr>
                        <a:picLocks noChangeAspect="1" noChangeArrowheads="1"/>
                      </p:cNvPicPr>
                      <p:nvPr/>
                    </p:nvPicPr>
                    <p:blipFill>
                      <a:blip r:embed="rId4"/>
                      <a:srcRect/>
                      <a:stretch>
                        <a:fillRect/>
                      </a:stretch>
                    </p:blipFill>
                    <p:spPr bwMode="auto">
                      <a:xfrm>
                        <a:off x="1805527" y="2498630"/>
                        <a:ext cx="8433755" cy="2393938"/>
                      </a:xfrm>
                      <a:prstGeom prst="rect">
                        <a:avLst/>
                      </a:prstGeom>
                      <a:noFill/>
                      <a:ln>
                        <a:noFill/>
                      </a:ln>
                      <a:effectLst/>
                    </p:spPr>
                  </p:pic>
                </p:oleObj>
              </mc:Fallback>
            </mc:AlternateContent>
          </a:graphicData>
        </a:graphic>
      </p:graphicFrame>
      <p:graphicFrame>
        <p:nvGraphicFramePr>
          <p:cNvPr id="12" name="Object 11"/>
          <p:cNvGraphicFramePr>
            <a:graphicFrameLocks noChangeAspect="1"/>
          </p:cNvGraphicFramePr>
          <p:nvPr/>
        </p:nvGraphicFramePr>
        <p:xfrm>
          <a:off x="1805527" y="2498631"/>
          <a:ext cx="8518525" cy="2962275"/>
        </p:xfrm>
        <a:graphic>
          <a:graphicData uri="http://schemas.openxmlformats.org/presentationml/2006/ole">
            <mc:AlternateContent xmlns:mc="http://schemas.openxmlformats.org/markup-compatibility/2006">
              <mc:Choice xmlns:v="urn:schemas-microsoft-com:vml" Requires="v">
                <p:oleObj name="Visio" r:id="rId5" imgW="9110584" imgH="3188336" progId="Visio.Drawing.11">
                  <p:embed/>
                </p:oleObj>
              </mc:Choice>
              <mc:Fallback>
                <p:oleObj name="Visio" r:id="rId5" imgW="9110584" imgH="3188336" progId="Visio.Drawing.11">
                  <p:embed/>
                  <p:pic>
                    <p:nvPicPr>
                      <p:cNvPr id="12" name="Object 11"/>
                      <p:cNvPicPr>
                        <a:picLocks noChangeAspect="1" noChangeArrowheads="1"/>
                      </p:cNvPicPr>
                      <p:nvPr/>
                    </p:nvPicPr>
                    <p:blipFill>
                      <a:blip r:embed="rId6"/>
                      <a:srcRect/>
                      <a:stretch>
                        <a:fillRect/>
                      </a:stretch>
                    </p:blipFill>
                    <p:spPr bwMode="auto">
                      <a:xfrm>
                        <a:off x="1805527" y="2498631"/>
                        <a:ext cx="8518525" cy="2962275"/>
                      </a:xfrm>
                      <a:prstGeom prst="rect">
                        <a:avLst/>
                      </a:prstGeom>
                      <a:noFill/>
                      <a:ln>
                        <a:noFill/>
                      </a:ln>
                      <a:effectLst/>
                    </p:spPr>
                  </p:pic>
                </p:oleObj>
              </mc:Fallback>
            </mc:AlternateContent>
          </a:graphicData>
        </a:graphic>
      </p:graphicFrame>
      <p:sp>
        <p:nvSpPr>
          <p:cNvPr id="990214" name="Rectangle 6"/>
          <p:cNvSpPr>
            <a:spLocks noGrp="1" noChangeArrowheads="1"/>
          </p:cNvSpPr>
          <p:nvPr>
            <p:ph type="title"/>
          </p:nvPr>
        </p:nvSpPr>
        <p:spPr/>
        <p:txBody>
          <a:bodyPr/>
          <a:lstStyle/>
          <a:p>
            <a:r>
              <a:rPr lang="en-AU" dirty="0"/>
              <a:t>First try</a:t>
            </a:r>
          </a:p>
        </p:txBody>
      </p:sp>
      <p:sp>
        <p:nvSpPr>
          <p:cNvPr id="990220" name="Text Box 12"/>
          <p:cNvSpPr txBox="1">
            <a:spLocks noChangeArrowheads="1"/>
          </p:cNvSpPr>
          <p:nvPr/>
        </p:nvSpPr>
        <p:spPr bwMode="auto">
          <a:xfrm>
            <a:off x="4555060" y="3358358"/>
            <a:ext cx="7826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split</a:t>
            </a:r>
          </a:p>
        </p:txBody>
      </p:sp>
      <p:sp>
        <p:nvSpPr>
          <p:cNvPr id="990221" name="Text Box 13"/>
          <p:cNvSpPr txBox="1">
            <a:spLocks noChangeArrowheads="1"/>
          </p:cNvSpPr>
          <p:nvPr/>
        </p:nvSpPr>
        <p:spPr bwMode="auto">
          <a:xfrm>
            <a:off x="5479909" y="4613597"/>
            <a:ext cx="7826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split</a:t>
            </a:r>
          </a:p>
        </p:txBody>
      </p:sp>
      <p:sp>
        <p:nvSpPr>
          <p:cNvPr id="990222" name="Text Box 14"/>
          <p:cNvSpPr txBox="1">
            <a:spLocks noChangeArrowheads="1"/>
          </p:cNvSpPr>
          <p:nvPr/>
        </p:nvSpPr>
        <p:spPr bwMode="auto">
          <a:xfrm>
            <a:off x="8222024" y="4613597"/>
            <a:ext cx="7826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join</a:t>
            </a:r>
          </a:p>
        </p:txBody>
      </p:sp>
    </p:spTree>
    <p:extLst>
      <p:ext uri="{BB962C8B-B14F-4D97-AF65-F5344CB8AC3E}">
        <p14:creationId xmlns:p14="http://schemas.microsoft.com/office/powerpoint/2010/main" val="1012668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90220"/>
                                        </p:tgtEl>
                                        <p:attrNameLst>
                                          <p:attrName>style.visibility</p:attrName>
                                        </p:attrNameLst>
                                      </p:cBhvr>
                                      <p:to>
                                        <p:strVal val="visible"/>
                                      </p:to>
                                    </p:set>
                                    <p:animEffect transition="in" filter="fade">
                                      <p:cBhvr>
                                        <p:cTn id="15" dur="1000"/>
                                        <p:tgtEl>
                                          <p:spTgt spid="9902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90221"/>
                                        </p:tgtEl>
                                        <p:attrNameLst>
                                          <p:attrName>style.visibility</p:attrName>
                                        </p:attrNameLst>
                                      </p:cBhvr>
                                      <p:to>
                                        <p:strVal val="visible"/>
                                      </p:to>
                                    </p:set>
                                    <p:animEffect transition="in" filter="fade">
                                      <p:cBhvr>
                                        <p:cTn id="18" dur="1000"/>
                                        <p:tgtEl>
                                          <p:spTgt spid="990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0222"/>
                                        </p:tgtEl>
                                        <p:attrNameLst>
                                          <p:attrName>style.visibility</p:attrName>
                                        </p:attrNameLst>
                                      </p:cBhvr>
                                      <p:to>
                                        <p:strVal val="visible"/>
                                      </p:to>
                                    </p:set>
                                    <p:animEffect transition="in" filter="fade">
                                      <p:cBhvr>
                                        <p:cTn id="21" dur="1000"/>
                                        <p:tgtEl>
                                          <p:spTgt spid="990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0220" grpId="0"/>
      <p:bldP spid="990221" grpId="0"/>
      <p:bldP spid="9902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5" name="Rectangle 3"/>
          <p:cNvSpPr>
            <a:spLocks noGrp="1" noChangeArrowheads="1"/>
          </p:cNvSpPr>
          <p:nvPr>
            <p:ph idx="1"/>
          </p:nvPr>
        </p:nvSpPr>
        <p:spPr>
          <a:xfrm>
            <a:off x="2474655" y="3519623"/>
            <a:ext cx="8136904" cy="1992363"/>
          </a:xfrm>
        </p:spPr>
        <p:txBody>
          <a:bodyPr>
            <a:noAutofit/>
          </a:bodyPr>
          <a:lstStyle/>
          <a:p>
            <a:pPr marL="891858" lvl="1" indent="0">
              <a:buNone/>
            </a:pPr>
            <a:r>
              <a:rPr lang="en-AU" sz="2400" i="1" dirty="0"/>
              <a:t>XOR-split</a:t>
            </a:r>
            <a:r>
              <a:rPr lang="en-AU" sz="2400" dirty="0"/>
              <a:t> </a:t>
            </a:r>
            <a:r>
              <a:rPr lang="en-AU" sz="2400" dirty="0">
                <a:sym typeface="Wingdings" pitchFamily="2" charset="2"/>
              </a:rPr>
              <a:t> takes </a:t>
            </a:r>
            <a:r>
              <a:rPr lang="en-AU" sz="2400" b="1" dirty="0">
                <a:sym typeface="Wingdings" pitchFamily="2" charset="2"/>
              </a:rPr>
              <a:t>one</a:t>
            </a:r>
            <a:r>
              <a:rPr lang="en-AU" sz="2400" dirty="0">
                <a:sym typeface="Wingdings" pitchFamily="2" charset="2"/>
              </a:rPr>
              <a:t> outgoing branch</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None/>
            </a:pPr>
            <a:r>
              <a:rPr lang="en-AU" sz="2400" i="1" dirty="0">
                <a:sym typeface="Wingdings" pitchFamily="2" charset="2"/>
              </a:rPr>
              <a:t>XOR-join</a:t>
            </a:r>
            <a:r>
              <a:rPr lang="en-AU" sz="2400" dirty="0">
                <a:sym typeface="Wingdings" pitchFamily="2" charset="2"/>
              </a:rPr>
              <a:t>  proceeds when </a:t>
            </a:r>
            <a:r>
              <a:rPr lang="en-AU" sz="2400" b="1" dirty="0">
                <a:sym typeface="Wingdings" pitchFamily="2" charset="2"/>
              </a:rPr>
              <a:t>one</a:t>
            </a:r>
            <a:r>
              <a:rPr lang="en-AU" sz="2400" dirty="0">
                <a:sym typeface="Wingdings" pitchFamily="2" charset="2"/>
              </a:rPr>
              <a:t> incoming branch has completed</a:t>
            </a:r>
          </a:p>
          <a:p>
            <a:pPr marL="1074738" lvl="1">
              <a:buFontTx/>
              <a:buChar char="•"/>
            </a:pPr>
            <a:endParaRPr lang="en-AU" sz="2400" dirty="0">
              <a:sym typeface="Wingdings" pitchFamily="2" charset="2"/>
            </a:endParaRPr>
          </a:p>
        </p:txBody>
      </p:sp>
      <p:sp>
        <p:nvSpPr>
          <p:cNvPr id="1093634" name="Rectangle 2"/>
          <p:cNvSpPr>
            <a:spLocks noGrp="1" noChangeArrowheads="1"/>
          </p:cNvSpPr>
          <p:nvPr>
            <p:ph type="title"/>
          </p:nvPr>
        </p:nvSpPr>
        <p:spPr/>
        <p:txBody>
          <a:bodyPr/>
          <a:lstStyle/>
          <a:p>
            <a:r>
              <a:rPr lang="en-AU" dirty="0"/>
              <a:t>A little more on gateways: XOR Gateway</a:t>
            </a:r>
          </a:p>
        </p:txBody>
      </p:sp>
      <p:graphicFrame>
        <p:nvGraphicFramePr>
          <p:cNvPr id="1093639" name="Object 7"/>
          <p:cNvGraphicFramePr>
            <a:graphicFrameLocks noChangeAspect="1"/>
          </p:cNvGraphicFramePr>
          <p:nvPr/>
        </p:nvGraphicFramePr>
        <p:xfrm>
          <a:off x="1612901" y="2898776"/>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093639" name="Object 7"/>
                      <p:cNvPicPr>
                        <a:picLocks noChangeAspect="1" noChangeArrowheads="1"/>
                      </p:cNvPicPr>
                      <p:nvPr/>
                    </p:nvPicPr>
                    <p:blipFill>
                      <a:blip r:embed="rId4"/>
                      <a:srcRect/>
                      <a:stretch>
                        <a:fillRect/>
                      </a:stretch>
                    </p:blipFill>
                    <p:spPr bwMode="auto">
                      <a:xfrm>
                        <a:off x="1612901" y="2898776"/>
                        <a:ext cx="1658937" cy="1647825"/>
                      </a:xfrm>
                      <a:prstGeom prst="rect">
                        <a:avLst/>
                      </a:prstGeom>
                      <a:noFill/>
                      <a:ln>
                        <a:noFill/>
                      </a:ln>
                      <a:effectLst/>
                    </p:spPr>
                  </p:pic>
                </p:oleObj>
              </mc:Fallback>
            </mc:AlternateContent>
          </a:graphicData>
        </a:graphic>
      </p:graphicFrame>
      <p:graphicFrame>
        <p:nvGraphicFramePr>
          <p:cNvPr id="11" name="Object 6"/>
          <p:cNvGraphicFramePr>
            <a:graphicFrameLocks noChangeAspect="1"/>
          </p:cNvGraphicFramePr>
          <p:nvPr/>
        </p:nvGraphicFramePr>
        <p:xfrm>
          <a:off x="1989956" y="1634676"/>
          <a:ext cx="792162" cy="792162"/>
        </p:xfrm>
        <a:graphic>
          <a:graphicData uri="http://schemas.openxmlformats.org/presentationml/2006/ole">
            <mc:AlternateContent xmlns:mc="http://schemas.openxmlformats.org/markup-compatibility/2006">
              <mc:Choice xmlns:v="urn:schemas-microsoft-com:vml" Requires="v">
                <p:oleObj name="Visio" r:id="rId5" imgW="577596" imgH="577596" progId="Visio.Drawing.11">
                  <p:embed/>
                </p:oleObj>
              </mc:Choice>
              <mc:Fallback>
                <p:oleObj name="Visio" r:id="rId5" imgW="577596" imgH="577596" progId="Visio.Drawing.11">
                  <p:embed/>
                  <p:pic>
                    <p:nvPicPr>
                      <p:cNvPr id="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956" y="1634676"/>
                        <a:ext cx="792162" cy="792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p:nvPr/>
        </p:nvSpPr>
        <p:spPr>
          <a:xfrm>
            <a:off x="2695575" y="1604358"/>
            <a:ext cx="7695067"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XOR Gateway </a:t>
            </a:r>
            <a:r>
              <a:rPr lang="en-AU" sz="2400" dirty="0">
                <a:solidFill>
                  <a:prstClr val="black">
                    <a:lumMod val="75000"/>
                    <a:lumOff val="25000"/>
                  </a:prstClr>
                </a:solidFill>
              </a:rPr>
              <a:t>captures decision points (XOR-split) and points where alternative flows are merged (XOR-join)</a:t>
            </a:r>
          </a:p>
        </p:txBody>
      </p:sp>
      <p:graphicFrame>
        <p:nvGraphicFramePr>
          <p:cNvPr id="18" name="Object 7"/>
          <p:cNvGraphicFramePr>
            <a:graphicFrameLocks noChangeAspect="1"/>
          </p:cNvGraphicFramePr>
          <p:nvPr/>
        </p:nvGraphicFramePr>
        <p:xfrm>
          <a:off x="1718834" y="4789485"/>
          <a:ext cx="1523347" cy="1477446"/>
        </p:xfrm>
        <a:graphic>
          <a:graphicData uri="http://schemas.openxmlformats.org/presentationml/2006/ole">
            <mc:AlternateContent xmlns:mc="http://schemas.openxmlformats.org/markup-compatibility/2006">
              <mc:Choice xmlns:v="urn:schemas-microsoft-com:vml" Requires="v">
                <p:oleObj name="Visio" r:id="rId7" imgW="971640" imgH="914040" progId="Visio.Drawing.11">
                  <p:embed/>
                </p:oleObj>
              </mc:Choice>
              <mc:Fallback>
                <p:oleObj name="Visio" r:id="rId7" imgW="971640" imgH="914040" progId="Visio.Drawing.11">
                  <p:embed/>
                  <p:pic>
                    <p:nvPicPr>
                      <p:cNvPr id="18" name="Object 7"/>
                      <p:cNvPicPr>
                        <a:picLocks noChangeAspect="1" noChangeArrowheads="1"/>
                      </p:cNvPicPr>
                      <p:nvPr/>
                    </p:nvPicPr>
                    <p:blipFill>
                      <a:blip r:embed="rId8"/>
                      <a:srcRect/>
                      <a:stretch>
                        <a:fillRect/>
                      </a:stretch>
                    </p:blipFill>
                    <p:spPr bwMode="auto">
                      <a:xfrm>
                        <a:off x="1718834" y="4789485"/>
                        <a:ext cx="1523347" cy="1477446"/>
                      </a:xfrm>
                      <a:prstGeom prst="rect">
                        <a:avLst/>
                      </a:prstGeom>
                      <a:noFill/>
                      <a:ln>
                        <a:noFill/>
                      </a:ln>
                      <a:effectLst/>
                    </p:spPr>
                  </p:pic>
                </p:oleObj>
              </mc:Fallback>
            </mc:AlternateContent>
          </a:graphicData>
        </a:graphic>
      </p:graphicFrame>
      <p:sp>
        <p:nvSpPr>
          <p:cNvPr id="9" name="Oval 8"/>
          <p:cNvSpPr/>
          <p:nvPr/>
        </p:nvSpPr>
        <p:spPr>
          <a:xfrm>
            <a:off x="1718834" y="37226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0" name="Oval 9"/>
          <p:cNvSpPr/>
          <p:nvPr/>
        </p:nvSpPr>
        <p:spPr>
          <a:xfrm>
            <a:off x="1964049" y="478948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3495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63" presetClass="path" presetSubtype="0" accel="50000" fill="hold" grpId="5" nodeType="afterEffect">
                                  <p:stCondLst>
                                    <p:cond delay="0"/>
                                  </p:stCondLst>
                                  <p:childTnLst>
                                    <p:animMotion origin="layout" path="M -2.77778E-6 -1.11111E-6 L 0.05729 -0.00092 " pathEditMode="relative" rAng="0" ptsTypes="AA">
                                      <p:cBhvr>
                                        <p:cTn id="10" dur="1000" fill="hold"/>
                                        <p:tgtEl>
                                          <p:spTgt spid="9"/>
                                        </p:tgtEl>
                                        <p:attrNameLst>
                                          <p:attrName>ppt_x</p:attrName>
                                          <p:attrName>ppt_y</p:attrName>
                                        </p:attrNameLst>
                                      </p:cBhvr>
                                      <p:rCtr x="2795" y="-46"/>
                                    </p:animMotion>
                                  </p:childTnLst>
                                </p:cTn>
                              </p:par>
                            </p:childTnLst>
                          </p:cTn>
                        </p:par>
                        <p:par>
                          <p:cTn id="11" fill="hold">
                            <p:stCondLst>
                              <p:cond delay="1500"/>
                            </p:stCondLst>
                            <p:childTnLst>
                              <p:par>
                                <p:cTn id="12" presetID="50" presetClass="path" presetSubtype="0" decel="33000" fill="hold" grpId="1" nodeType="afterEffect">
                                  <p:stCondLst>
                                    <p:cond delay="0"/>
                                  </p:stCondLst>
                                  <p:childTnLst>
                                    <p:animMotion origin="layout" path="M 0.05729 -0.00092 L 0.05973 -0.00092 C 0.06077 -0.00092 0.06233 -0.02616 0.06233 -0.04676 L 0.06233 -0.09259 " pathEditMode="relative" rAng="0" ptsTypes="AAAA">
                                      <p:cBhvr>
                                        <p:cTn id="13" dur="1500" fill="hold"/>
                                        <p:tgtEl>
                                          <p:spTgt spid="9"/>
                                        </p:tgtEl>
                                        <p:attrNameLst>
                                          <p:attrName>ppt_x</p:attrName>
                                          <p:attrName>ppt_y</p:attrName>
                                        </p:attrNameLst>
                                      </p:cBhvr>
                                      <p:rCtr x="243" y="-4583"/>
                                    </p:animMotion>
                                  </p:childTnLst>
                                </p:cTn>
                              </p:par>
                            </p:childTnLst>
                          </p:cTn>
                        </p:par>
                        <p:par>
                          <p:cTn id="14" fill="hold">
                            <p:stCondLst>
                              <p:cond delay="3000"/>
                            </p:stCondLst>
                            <p:childTnLst>
                              <p:par>
                                <p:cTn id="15" presetID="63" presetClass="path" presetSubtype="0" accel="50000" fill="hold" grpId="2" nodeType="afterEffect">
                                  <p:stCondLst>
                                    <p:cond delay="0"/>
                                  </p:stCondLst>
                                  <p:childTnLst>
                                    <p:animMotion origin="layout" path="M -2.77778E-6 -1.11111E-6 L 0.05729 -0.00092 " pathEditMode="relative" rAng="0" ptsTypes="AA">
                                      <p:cBhvr>
                                        <p:cTn id="16" dur="1000" fill="hold"/>
                                        <p:tgtEl>
                                          <p:spTgt spid="9"/>
                                        </p:tgtEl>
                                        <p:attrNameLst>
                                          <p:attrName>ppt_x</p:attrName>
                                          <p:attrName>ppt_y</p:attrName>
                                        </p:attrNameLst>
                                      </p:cBhvr>
                                      <p:rCtr x="2865" y="-46"/>
                                    </p:animMotion>
                                  </p:childTnLst>
                                </p:cTn>
                              </p:par>
                            </p:childTnLst>
                          </p:cTn>
                        </p:par>
                        <p:par>
                          <p:cTn id="17" fill="hold">
                            <p:stCondLst>
                              <p:cond delay="4000"/>
                            </p:stCondLst>
                            <p:childTnLst>
                              <p:par>
                                <p:cTn id="18" presetID="50" presetClass="path" presetSubtype="0" decel="33000" fill="hold" grpId="4" nodeType="afterEffect">
                                  <p:stCondLst>
                                    <p:cond delay="0"/>
                                  </p:stCondLst>
                                  <p:childTnLst>
                                    <p:animMotion origin="layout" path="M 0.05729 -0.00092 L 0.05955 -0.00092 C 0.06077 -0.00092 0.06233 0.02477 0.06233 0.04583 L 0.06233 0.09213 " pathEditMode="relative" rAng="0" ptsTypes="AAAA">
                                      <p:cBhvr>
                                        <p:cTn id="19" dur="1500" fill="hold"/>
                                        <p:tgtEl>
                                          <p:spTgt spid="9"/>
                                        </p:tgtEl>
                                        <p:attrNameLst>
                                          <p:attrName>ppt_x</p:attrName>
                                          <p:attrName>ppt_y</p:attrName>
                                        </p:attrNameLst>
                                      </p:cBhvr>
                                      <p:rCtr x="243" y="4653"/>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3"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63" presetClass="path" presetSubtype="0" accel="50000" fill="hold" grpId="2" nodeType="afterEffect">
                                  <p:stCondLst>
                                    <p:cond delay="0"/>
                                  </p:stCondLst>
                                  <p:childTnLst>
                                    <p:animMotion origin="layout" path="M 1.11111E-6 3.33333E-6 L 0.04114 -3.7037E-6 " pathEditMode="relative" rAng="0" ptsTypes="AA">
                                      <p:cBhvr>
                                        <p:cTn id="31" dur="1000" fill="hold"/>
                                        <p:tgtEl>
                                          <p:spTgt spid="10"/>
                                        </p:tgtEl>
                                        <p:attrNameLst>
                                          <p:attrName>ppt_x</p:attrName>
                                          <p:attrName>ppt_y</p:attrName>
                                        </p:attrNameLst>
                                      </p:cBhvr>
                                      <p:rCtr x="2049" y="-23"/>
                                    </p:animMotion>
                                  </p:childTnLst>
                                </p:cTn>
                              </p:par>
                            </p:childTnLst>
                          </p:cTn>
                        </p:par>
                        <p:par>
                          <p:cTn id="32" fill="hold">
                            <p:stCondLst>
                              <p:cond delay="2000"/>
                            </p:stCondLst>
                            <p:childTnLst>
                              <p:par>
                                <p:cTn id="33" presetID="50" presetClass="path" presetSubtype="0" fill="hold" grpId="3" nodeType="afterEffect">
                                  <p:stCondLst>
                                    <p:cond delay="0"/>
                                  </p:stCondLst>
                                  <p:childTnLst>
                                    <p:animMotion origin="layout" path="M 0.04114 3.33333E-6 L 0.04358 3.33333E-6 C 0.04479 3.33333E-6 0.04653 0.02569 0.04653 0.04676 L 0.04653 0.09352 " pathEditMode="relative" rAng="0" ptsTypes="AAAA">
                                      <p:cBhvr>
                                        <p:cTn id="34" dur="1000" fill="hold"/>
                                        <p:tgtEl>
                                          <p:spTgt spid="10"/>
                                        </p:tgtEl>
                                        <p:attrNameLst>
                                          <p:attrName>ppt_x</p:attrName>
                                          <p:attrName>ppt_y</p:attrName>
                                        </p:attrNameLst>
                                      </p:cBhvr>
                                      <p:rCtr x="260" y="4676"/>
                                    </p:animMotion>
                                  </p:childTnLst>
                                </p:cTn>
                              </p:par>
                            </p:childTnLst>
                          </p:cTn>
                        </p:par>
                        <p:par>
                          <p:cTn id="35" fill="hold">
                            <p:stCondLst>
                              <p:cond delay="3000"/>
                            </p:stCondLst>
                            <p:childTnLst>
                              <p:par>
                                <p:cTn id="36" presetID="42" presetClass="path" presetSubtype="0" decel="50000" fill="hold" grpId="6" nodeType="afterEffect">
                                  <p:stCondLst>
                                    <p:cond delay="0"/>
                                  </p:stCondLst>
                                  <p:childTnLst>
                                    <p:animMotion origin="layout" path="M 0.04705 0.09421 L 0.0908 0.09328 " pathEditMode="relative" rAng="0" ptsTypes="AA">
                                      <p:cBhvr>
                                        <p:cTn id="37" dur="750" fill="hold"/>
                                        <p:tgtEl>
                                          <p:spTgt spid="10"/>
                                        </p:tgtEl>
                                        <p:attrNameLst>
                                          <p:attrName>ppt_x</p:attrName>
                                          <p:attrName>ppt_y</p:attrName>
                                        </p:attrNameLst>
                                      </p:cBhvr>
                                      <p:rCtr x="2187" y="-46"/>
                                    </p:animMotion>
                                  </p:childTnLst>
                                </p:cTn>
                              </p:par>
                            </p:childTnLst>
                          </p:cTn>
                        </p:par>
                        <p:par>
                          <p:cTn id="38" fill="hold">
                            <p:stCondLst>
                              <p:cond delay="3750"/>
                            </p:stCondLst>
                            <p:childTnLst>
                              <p:par>
                                <p:cTn id="39" presetID="63" presetClass="path" presetSubtype="0" accel="50000" fill="hold" grpId="4" nodeType="afterEffect">
                                  <p:stCondLst>
                                    <p:cond delay="0"/>
                                  </p:stCondLst>
                                  <p:childTnLst>
                                    <p:animMotion origin="layout" path="M 0.00208 0.18426 L 0.03628 0.18588 " pathEditMode="relative" rAng="0" ptsTypes="AA">
                                      <p:cBhvr>
                                        <p:cTn id="40" dur="1000" fill="hold"/>
                                        <p:tgtEl>
                                          <p:spTgt spid="10"/>
                                        </p:tgtEl>
                                        <p:attrNameLst>
                                          <p:attrName>ppt_x</p:attrName>
                                          <p:attrName>ppt_y</p:attrName>
                                        </p:attrNameLst>
                                      </p:cBhvr>
                                      <p:rCtr x="1701" y="69"/>
                                    </p:animMotion>
                                  </p:childTnLst>
                                </p:cTn>
                              </p:par>
                            </p:childTnLst>
                          </p:cTn>
                        </p:par>
                        <p:par>
                          <p:cTn id="41" fill="hold">
                            <p:stCondLst>
                              <p:cond delay="4750"/>
                            </p:stCondLst>
                            <p:childTnLst>
                              <p:par>
                                <p:cTn id="42" presetID="50" presetClass="path" presetSubtype="0" fill="hold" grpId="1" nodeType="afterEffect">
                                  <p:stCondLst>
                                    <p:cond delay="0"/>
                                  </p:stCondLst>
                                  <p:childTnLst>
                                    <p:animMotion origin="layout" path="M 0.04201 0.18588 L 0.04444 0.18588 C 0.04549 0.18588 0.04705 0.16064 0.04705 0.14004 L 0.04705 0.09421 " pathEditMode="relative" rAng="0" ptsTypes="AAAA">
                                      <p:cBhvr>
                                        <p:cTn id="43" dur="1000" fill="hold"/>
                                        <p:tgtEl>
                                          <p:spTgt spid="10"/>
                                        </p:tgtEl>
                                        <p:attrNameLst>
                                          <p:attrName>ppt_x</p:attrName>
                                          <p:attrName>ppt_y</p:attrName>
                                        </p:attrNameLst>
                                      </p:cBhvr>
                                      <p:rCtr x="243" y="-4583"/>
                                    </p:animMotion>
                                  </p:childTnLst>
                                </p:cTn>
                              </p:par>
                            </p:childTnLst>
                          </p:cTn>
                        </p:par>
                        <p:par>
                          <p:cTn id="44" fill="hold">
                            <p:stCondLst>
                              <p:cond delay="5750"/>
                            </p:stCondLst>
                            <p:childTnLst>
                              <p:par>
                                <p:cTn id="45" presetID="63" presetClass="path" presetSubtype="0" decel="50000" fill="hold" grpId="5" nodeType="afterEffect">
                                  <p:stCondLst>
                                    <p:cond delay="0"/>
                                  </p:stCondLst>
                                  <p:childTnLst>
                                    <p:animMotion origin="layout" path="M 0.04705 0.09421 L 0.09566 0.09421 " pathEditMode="relative" rAng="0" ptsTypes="AA">
                                      <p:cBhvr>
                                        <p:cTn id="46" dur="750" fill="hold"/>
                                        <p:tgtEl>
                                          <p:spTgt spid="10"/>
                                        </p:tgtEl>
                                        <p:attrNameLst>
                                          <p:attrName>ppt_x</p:attrName>
                                          <p:attrName>ppt_y</p:attrName>
                                        </p:attrNameLst>
                                      </p:cBhvr>
                                      <p:rCtr x="24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10" grpId="0" animBg="1"/>
      <p:bldP spid="10" grpId="1" animBg="1"/>
      <p:bldP spid="10" grpId="2" animBg="1"/>
      <p:bldP spid="10" grpId="3" animBg="1"/>
      <p:bldP spid="10" grpId="4" animBg="1"/>
      <p:bldP spid="10" grpId="5" animBg="1"/>
      <p:bldP spid="10" grpId="6"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43" b="459"/>
          <a:stretch/>
        </p:blipFill>
        <p:spPr>
          <a:xfrm>
            <a:off x="1704784" y="1887861"/>
            <a:ext cx="8400011" cy="3424921"/>
          </a:xfrm>
        </p:spPr>
      </p:pic>
      <p:sp>
        <p:nvSpPr>
          <p:cNvPr id="3" name="Title 2"/>
          <p:cNvSpPr>
            <a:spLocks noGrp="1"/>
          </p:cNvSpPr>
          <p:nvPr>
            <p:ph type="title"/>
          </p:nvPr>
        </p:nvSpPr>
        <p:spPr/>
        <p:txBody>
          <a:bodyPr/>
          <a:lstStyle/>
          <a:p>
            <a:r>
              <a:rPr lang="en-AU" dirty="0"/>
              <a:t>Example: XOR Gateway</a:t>
            </a:r>
          </a:p>
        </p:txBody>
      </p:sp>
      <p:sp>
        <p:nvSpPr>
          <p:cNvPr id="7" name="Oval 6"/>
          <p:cNvSpPr/>
          <p:nvPr/>
        </p:nvSpPr>
        <p:spPr>
          <a:xfrm>
            <a:off x="1893852"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 name="Rounded Rectangle 1"/>
          <p:cNvSpPr/>
          <p:nvPr/>
        </p:nvSpPr>
        <p:spPr>
          <a:xfrm>
            <a:off x="5883397" y="189327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0" name="Oval 9"/>
          <p:cNvSpPr/>
          <p:nvPr/>
        </p:nvSpPr>
        <p:spPr>
          <a:xfrm>
            <a:off x="7494777" y="2224287"/>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1" name="Rounded Rectangle 10"/>
          <p:cNvSpPr/>
          <p:nvPr/>
        </p:nvSpPr>
        <p:spPr>
          <a:xfrm>
            <a:off x="5883396" y="3108641"/>
            <a:ext cx="1022613" cy="8391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2" name="Oval 11"/>
          <p:cNvSpPr/>
          <p:nvPr/>
        </p:nvSpPr>
        <p:spPr>
          <a:xfrm>
            <a:off x="7133165" y="344506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2714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6.93889E-18 -1.85185E-6 L 0.21736 -0.00069 " pathEditMode="relative" rAng="0" ptsTypes="AA">
                                      <p:cBhvr>
                                        <p:cTn id="13" dur="2000" fill="hold"/>
                                        <p:tgtEl>
                                          <p:spTgt spid="7"/>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fill="hold" grpId="10" nodeType="clickEffect">
                                  <p:stCondLst>
                                    <p:cond delay="0"/>
                                  </p:stCondLst>
                                  <p:childTnLst>
                                    <p:animMotion origin="layout" path="M 0.21736 -0.00069 L 0.23142 -0.00069 C 0.23767 -0.00069 0.24583 -0.04954 0.24583 -0.08912 L 0.24583 -0.17731 " pathEditMode="relative" rAng="0" ptsTypes="AAAA">
                                      <p:cBhvr>
                                        <p:cTn id="17" dur="1500" fill="hold"/>
                                        <p:tgtEl>
                                          <p:spTgt spid="7"/>
                                        </p:tgtEl>
                                        <p:attrNameLst>
                                          <p:attrName>ppt_x</p:attrName>
                                          <p:attrName>ppt_y</p:attrName>
                                        </p:attrNameLst>
                                      </p:cBhvr>
                                      <p:rCtr x="1424" y="-8843"/>
                                    </p:animMotion>
                                  </p:childTnLst>
                                </p:cTn>
                              </p:par>
                            </p:childTnLst>
                          </p:cTn>
                        </p:par>
                        <p:par>
                          <p:cTn id="18" fill="hold">
                            <p:stCondLst>
                              <p:cond delay="1500"/>
                            </p:stCondLst>
                            <p:childTnLst>
                              <p:par>
                                <p:cTn id="19" presetID="63" presetClass="path" presetSubtype="0" decel="50000" fill="hold" grpId="11" nodeType="afterEffect">
                                  <p:stCondLst>
                                    <p:cond delay="0"/>
                                  </p:stCondLst>
                                  <p:childTnLst>
                                    <p:animMotion origin="layout" path="M 0.24583 -0.17731 L 0.35243 -0.17662 " pathEditMode="relative" rAng="0" ptsTypes="AA">
                                      <p:cBhvr>
                                        <p:cTn id="20" dur="1500" fill="hold"/>
                                        <p:tgtEl>
                                          <p:spTgt spid="7"/>
                                        </p:tgtEl>
                                        <p:attrNameLst>
                                          <p:attrName>ppt_x</p:attrName>
                                          <p:attrName>ppt_y</p:attrName>
                                        </p:attrNameLst>
                                      </p:cBhvr>
                                      <p:rCtr x="5330" y="23"/>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12" nodeType="clickEffect">
                                  <p:stCondLst>
                                    <p:cond delay="0"/>
                                  </p:stCondLst>
                                  <p:childTnLst>
                                    <p:animMotion origin="layout" path="M 0.35243 -0.17662 L 0.61389 -0.17986 " pathEditMode="relative" rAng="0" ptsTypes="AA">
                                      <p:cBhvr>
                                        <p:cTn id="24" dur="1500" fill="hold"/>
                                        <p:tgtEl>
                                          <p:spTgt spid="7"/>
                                        </p:tgtEl>
                                        <p:attrNameLst>
                                          <p:attrName>ppt_x</p:attrName>
                                          <p:attrName>ppt_y</p:attrName>
                                        </p:attrNameLst>
                                      </p:cBhvr>
                                      <p:rCtr x="13281" y="-116"/>
                                    </p:animMotion>
                                  </p:childTnLst>
                                </p:cTn>
                              </p:par>
                            </p:childTnLst>
                          </p:cTn>
                        </p:par>
                      </p:childTnLst>
                    </p:cTn>
                  </p:par>
                  <p:par>
                    <p:cTn id="25" fill="hold">
                      <p:stCondLst>
                        <p:cond delay="indefinite"/>
                      </p:stCondLst>
                      <p:childTnLst>
                        <p:par>
                          <p:cTn id="26" fill="hold">
                            <p:stCondLst>
                              <p:cond delay="0"/>
                            </p:stCondLst>
                            <p:childTnLst>
                              <p:par>
                                <p:cTn id="27" presetID="63" presetClass="path" presetSubtype="0" accel="50000" decel="50000" fill="hold" grpId="3" nodeType="clickEffect">
                                  <p:stCondLst>
                                    <p:cond delay="0"/>
                                  </p:stCondLst>
                                  <p:childTnLst>
                                    <p:animMotion origin="layout" path="M 0.21215 -0.00069 L 0.35851 -0.00023 " pathEditMode="relative" rAng="0" ptsTypes="AA">
                                      <p:cBhvr>
                                        <p:cTn id="28" dur="2000" fill="hold"/>
                                        <p:tgtEl>
                                          <p:spTgt spid="7"/>
                                        </p:tgtEl>
                                        <p:attrNameLst>
                                          <p:attrName>ppt_x</p:attrName>
                                          <p:attrName>ppt_y</p:attrName>
                                        </p:attrNameLst>
                                      </p:cBhvr>
                                      <p:rCtr x="7309" y="23"/>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decel="50000" fill="hold" grpId="5" nodeType="clickEffect">
                                  <p:stCondLst>
                                    <p:cond delay="0"/>
                                  </p:stCondLst>
                                  <p:childTnLst>
                                    <p:animMotion origin="layout" path="M 0.35851 -0.00023 L 0.57396 -0.00092 " pathEditMode="relative" rAng="0" ptsTypes="AA">
                                      <p:cBhvr>
                                        <p:cTn id="32" dur="2000" fill="hold"/>
                                        <p:tgtEl>
                                          <p:spTgt spid="7"/>
                                        </p:tgtEl>
                                        <p:attrNameLst>
                                          <p:attrName>ppt_x</p:attrName>
                                          <p:attrName>ppt_y</p:attrName>
                                        </p:attrNameLst>
                                      </p:cBhvr>
                                      <p:rCtr x="10764" y="-46"/>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fill="hold" grpId="2" nodeType="clickEffect">
                                  <p:stCondLst>
                                    <p:cond delay="0"/>
                                  </p:stCondLst>
                                  <p:childTnLst>
                                    <p:animMotion origin="layout" path="M 0.21736 -0.00069 L 0.23125 -0.00069 C 0.23767 -0.00069 0.24566 0.05347 0.24566 0.09792 L 0.24566 0.19722 " pathEditMode="relative" rAng="0" ptsTypes="AAAA">
                                      <p:cBhvr>
                                        <p:cTn id="36" dur="1500" fill="hold"/>
                                        <p:tgtEl>
                                          <p:spTgt spid="7"/>
                                        </p:tgtEl>
                                        <p:attrNameLst>
                                          <p:attrName>ppt_x</p:attrName>
                                          <p:attrName>ppt_y</p:attrName>
                                        </p:attrNameLst>
                                      </p:cBhvr>
                                      <p:rCtr x="1406" y="9884"/>
                                    </p:animMotion>
                                  </p:childTnLst>
                                </p:cTn>
                              </p:par>
                            </p:childTnLst>
                          </p:cTn>
                        </p:par>
                        <p:par>
                          <p:cTn id="37" fill="hold">
                            <p:stCondLst>
                              <p:cond delay="1500"/>
                            </p:stCondLst>
                            <p:childTnLst>
                              <p:par>
                                <p:cTn id="38" presetID="63" presetClass="path" presetSubtype="0" decel="50000" fill="hold" grpId="7" nodeType="afterEffect">
                                  <p:stCondLst>
                                    <p:cond delay="0"/>
                                  </p:stCondLst>
                                  <p:childTnLst>
                                    <p:animMotion origin="layout" path="M 0.24566 0.19722 L 0.35955 0.2 " pathEditMode="fixed" rAng="0" ptsTypes="AA">
                                      <p:cBhvr>
                                        <p:cTn id="39" dur="1500" fill="hold"/>
                                        <p:tgtEl>
                                          <p:spTgt spid="7"/>
                                        </p:tgtEl>
                                        <p:attrNameLst>
                                          <p:attrName>ppt_x</p:attrName>
                                          <p:attrName>ppt_y</p:attrName>
                                        </p:attrNameLst>
                                      </p:cBhvr>
                                      <p:rCtr x="5694" y="139"/>
                                    </p:animMotion>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grpId="8" nodeType="clickEffect">
                                  <p:stCondLst>
                                    <p:cond delay="0"/>
                                  </p:stCondLst>
                                  <p:childTnLst>
                                    <p:animMotion origin="layout" path="M 0.35955 0.2 L 0.61198 0.19722 " pathEditMode="relative" rAng="0" ptsTypes="AA">
                                      <p:cBhvr>
                                        <p:cTn id="43" dur="2000" fill="hold"/>
                                        <p:tgtEl>
                                          <p:spTgt spid="7"/>
                                        </p:tgtEl>
                                        <p:attrNameLst>
                                          <p:attrName>ppt_x</p:attrName>
                                          <p:attrName>ppt_y</p:attrName>
                                        </p:attrNameLst>
                                      </p:cBhvr>
                                      <p:rCtr x="12622" y="-139"/>
                                    </p:animMotion>
                                  </p:childTnLst>
                                </p:cTn>
                              </p:par>
                            </p:childTnLst>
                          </p:cTn>
                        </p:par>
                      </p:childTnLst>
                    </p:cTn>
                  </p:par>
                  <p:par>
                    <p:cTn id="44" fill="hold">
                      <p:stCondLst>
                        <p:cond delay="indefinite"/>
                      </p:stCondLst>
                      <p:childTnLst>
                        <p:par>
                          <p:cTn id="45" fill="hold">
                            <p:stCondLst>
                              <p:cond delay="0"/>
                            </p:stCondLst>
                            <p:childTnLst>
                              <p:par>
                                <p:cTn id="46" presetID="50" presetClass="path" presetSubtype="0" accel="50000" fill="hold" grpId="4" nodeType="clickEffect">
                                  <p:stCondLst>
                                    <p:cond delay="0"/>
                                  </p:stCondLst>
                                  <p:childTnLst>
                                    <p:animMotion origin="layout" path="M 0.61198 0.19792 L 0.62274 0.19792 C 0.6276 0.19792 0.63385 0.13565 0.63385 0.09514 L 0.63385 0.00046 " pathEditMode="relative" rAng="0" ptsTypes="AAAA">
                                      <p:cBhvr>
                                        <p:cTn id="47" dur="1250" fill="hold"/>
                                        <p:tgtEl>
                                          <p:spTgt spid="7"/>
                                        </p:tgtEl>
                                        <p:attrNameLst>
                                          <p:attrName>ppt_x</p:attrName>
                                          <p:attrName>ppt_y</p:attrName>
                                        </p:attrNameLst>
                                      </p:cBhvr>
                                      <p:rCtr x="1094" y="-9884"/>
                                    </p:animMotion>
                                  </p:childTnLst>
                                </p:cTn>
                              </p:par>
                            </p:childTnLst>
                          </p:cTn>
                        </p:par>
                        <p:par>
                          <p:cTn id="48" fill="hold">
                            <p:stCondLst>
                              <p:cond delay="1250"/>
                            </p:stCondLst>
                            <p:childTnLst>
                              <p:par>
                                <p:cTn id="49" presetID="63" presetClass="path" presetSubtype="0" decel="50000" fill="hold" grpId="15" nodeType="afterEffect">
                                  <p:stCondLst>
                                    <p:cond delay="0"/>
                                  </p:stCondLst>
                                  <p:childTnLst>
                                    <p:animMotion origin="layout" path="M 0.63403 0.00092 L 0.67552 -0.00069 " pathEditMode="relative" rAng="0" ptsTypes="AA">
                                      <p:cBhvr>
                                        <p:cTn id="50" dur="750" fill="hold"/>
                                        <p:tgtEl>
                                          <p:spTgt spid="7"/>
                                        </p:tgtEl>
                                        <p:attrNameLst>
                                          <p:attrName>ppt_x</p:attrName>
                                          <p:attrName>ppt_y</p:attrName>
                                        </p:attrNameLst>
                                      </p:cBhvr>
                                      <p:rCtr x="2101" y="46"/>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26" presetClass="emph" presetSubtype="0" fill="hold" grpId="0" nodeType="withEffect">
                                  <p:stCondLst>
                                    <p:cond delay="0"/>
                                  </p:stCondLst>
                                  <p:childTnLst>
                                    <p:animEffect transition="out" filter="fade">
                                      <p:cBhvr>
                                        <p:cTn id="56" dur="1000" tmFilter="0, 0; .2, .5; .8, .5; 1, 0"/>
                                        <p:tgtEl>
                                          <p:spTgt spid="2"/>
                                        </p:tgtEl>
                                      </p:cBhvr>
                                    </p:animEffect>
                                    <p:animScale>
                                      <p:cBhvr>
                                        <p:cTn id="57" dur="500" autoRev="1" fill="hold"/>
                                        <p:tgtEl>
                                          <p:spTgt spid="2"/>
                                        </p:tgtEl>
                                      </p:cBhvr>
                                      <p:by x="105000" y="105000"/>
                                    </p:animScale>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53" presetClass="exit" presetSubtype="32" fill="hold" grpId="6" nodeType="withEffect">
                                  <p:stCondLst>
                                    <p:cond delay="0"/>
                                  </p:stCondLst>
                                  <p:childTnLst>
                                    <p:anim calcmode="lin" valueType="num">
                                      <p:cBhvr>
                                        <p:cTn id="62" dur="500"/>
                                        <p:tgtEl>
                                          <p:spTgt spid="7"/>
                                        </p:tgtEl>
                                        <p:attrNameLst>
                                          <p:attrName>ppt_w</p:attrName>
                                        </p:attrNameLst>
                                      </p:cBhvr>
                                      <p:tavLst>
                                        <p:tav tm="0">
                                          <p:val>
                                            <p:strVal val="ppt_w"/>
                                          </p:val>
                                        </p:tav>
                                        <p:tav tm="100000">
                                          <p:val>
                                            <p:fltVal val="0"/>
                                          </p:val>
                                        </p:tav>
                                      </p:tavLst>
                                    </p:anim>
                                    <p:anim calcmode="lin" valueType="num">
                                      <p:cBhvr>
                                        <p:cTn id="63" dur="500"/>
                                        <p:tgtEl>
                                          <p:spTgt spid="7"/>
                                        </p:tgtEl>
                                        <p:attrNameLst>
                                          <p:attrName>ppt_h</p:attrName>
                                        </p:attrNameLst>
                                      </p:cBhvr>
                                      <p:tavLst>
                                        <p:tav tm="0">
                                          <p:val>
                                            <p:strVal val="ppt_h"/>
                                          </p:val>
                                        </p:tav>
                                        <p:tav tm="100000">
                                          <p:val>
                                            <p:fltVal val="0"/>
                                          </p:val>
                                        </p:tav>
                                      </p:tavLst>
                                    </p:anim>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2" nodeType="afterEffect">
                                  <p:stCondLst>
                                    <p:cond delay="0"/>
                                  </p:stCondLst>
                                  <p:childTnLst>
                                    <p:animEffect transition="out" filter="fade">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0"/>
                                        </p:tgtEl>
                                        <p:attrNameLst>
                                          <p:attrName>style.visibility</p:attrName>
                                        </p:attrNameLst>
                                      </p:cBhvr>
                                      <p:to>
                                        <p:strVal val="hidden"/>
                                      </p:to>
                                    </p:set>
                                  </p:childTnLst>
                                </p:cTn>
                              </p:par>
                              <p:par>
                                <p:cTn id="72" presetID="1" presetClass="entr" presetSubtype="0" fill="hold" grpId="18" nodeType="withEffect">
                                  <p:stCondLst>
                                    <p:cond delay="0"/>
                                  </p:stCondLst>
                                  <p:childTnLst>
                                    <p:set>
                                      <p:cBhvr>
                                        <p:cTn id="73" dur="1" fill="hold">
                                          <p:stCondLst>
                                            <p:cond delay="0"/>
                                          </p:stCondLst>
                                        </p:cTn>
                                        <p:tgtEl>
                                          <p:spTgt spid="7"/>
                                        </p:tgtEl>
                                        <p:attrNameLst>
                                          <p:attrName>style.visibility</p:attrName>
                                        </p:attrNameLst>
                                      </p:cBhvr>
                                      <p:to>
                                        <p:strVal val="visible"/>
                                      </p:to>
                                    </p:set>
                                  </p:childTnLst>
                                </p:cTn>
                              </p:par>
                              <p:par>
                                <p:cTn id="74" presetID="50" presetClass="path" presetSubtype="0" accel="50000" fill="hold" grpId="13" nodeType="withEffect">
                                  <p:stCondLst>
                                    <p:cond delay="0"/>
                                  </p:stCondLst>
                                  <p:childTnLst>
                                    <p:animMotion origin="layout" path="M 0.61389 -0.17986 L 0.62361 -0.17986 C 0.6283 -0.17986 0.63403 -0.13009 0.63403 -0.09282 L 0.63403 0.00093 " pathEditMode="relative" rAng="0" ptsTypes="AAAA">
                                      <p:cBhvr>
                                        <p:cTn id="75" dur="1250" fill="hold"/>
                                        <p:tgtEl>
                                          <p:spTgt spid="7"/>
                                        </p:tgtEl>
                                        <p:attrNameLst>
                                          <p:attrName>ppt_x</p:attrName>
                                          <p:attrName>ppt_y</p:attrName>
                                        </p:attrNameLst>
                                      </p:cBhvr>
                                      <p:rCtr x="1007" y="9028"/>
                                    </p:animMotion>
                                  </p:childTnLst>
                                </p:cTn>
                              </p:par>
                            </p:childTnLst>
                          </p:cTn>
                        </p:par>
                        <p:par>
                          <p:cTn id="76" fill="hold">
                            <p:stCondLst>
                              <p:cond delay="2250"/>
                            </p:stCondLst>
                            <p:childTnLst>
                              <p:par>
                                <p:cTn id="77" presetID="63" presetClass="path" presetSubtype="0" decel="50000" fill="hold" grpId="14" nodeType="afterEffect">
                                  <p:stCondLst>
                                    <p:cond delay="0"/>
                                  </p:stCondLst>
                                  <p:childTnLst>
                                    <p:animMotion origin="layout" path="M 0.63403 0.00092 L 0.67552 -0.00069 " pathEditMode="relative" rAng="0" ptsTypes="AA">
                                      <p:cBhvr>
                                        <p:cTn id="78" dur="750" fill="hold"/>
                                        <p:tgtEl>
                                          <p:spTgt spid="7"/>
                                        </p:tgtEl>
                                        <p:attrNameLst>
                                          <p:attrName>ppt_x</p:attrName>
                                          <p:attrName>ppt_y</p:attrName>
                                        </p:attrNameLst>
                                      </p:cBhvr>
                                      <p:rCtr x="2101" y="116"/>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1"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26" presetClass="emph" presetSubtype="0" fill="hold" grpId="0" nodeType="withEffect">
                                  <p:stCondLst>
                                    <p:cond delay="0"/>
                                  </p:stCondLst>
                                  <p:childTnLst>
                                    <p:animEffect transition="out" filter="fade">
                                      <p:cBhvr>
                                        <p:cTn id="84" dur="1000" tmFilter="0, 0; .2, .5; .8, .5; 1, 0"/>
                                        <p:tgtEl>
                                          <p:spTgt spid="11"/>
                                        </p:tgtEl>
                                      </p:cBhvr>
                                    </p:animEffect>
                                    <p:animScale>
                                      <p:cBhvr>
                                        <p:cTn id="85" dur="500" autoRev="1" fill="hold"/>
                                        <p:tgtEl>
                                          <p:spTgt spid="11"/>
                                        </p:tgtEl>
                                      </p:cBhvr>
                                      <p:by x="105000" y="105000"/>
                                    </p:animScale>
                                  </p:childTnLst>
                                </p:cTn>
                              </p:par>
                              <p:par>
                                <p:cTn id="86" presetID="10" presetClass="entr" presetSubtype="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 presetClass="exit" presetSubtype="0" fill="hold" grpId="20" nodeType="withEffect">
                                  <p:stCondLst>
                                    <p:cond delay="0"/>
                                  </p:stCondLst>
                                  <p:childTnLst>
                                    <p:set>
                                      <p:cBhvr>
                                        <p:cTn id="90" dur="1" fill="hold">
                                          <p:stCondLst>
                                            <p:cond delay="0"/>
                                          </p:stCondLst>
                                        </p:cTn>
                                        <p:tgtEl>
                                          <p:spTgt spid="7"/>
                                        </p:tgtEl>
                                        <p:attrNameLst>
                                          <p:attrName>style.visibility</p:attrName>
                                        </p:attrNameLst>
                                      </p:cBhvr>
                                      <p:to>
                                        <p:strVal val="hidden"/>
                                      </p:to>
                                    </p:set>
                                  </p:childTnLst>
                                </p:cTn>
                              </p:par>
                            </p:childTnLst>
                          </p:cTn>
                        </p:par>
                        <p:par>
                          <p:cTn id="91" fill="hold">
                            <p:stCondLst>
                              <p:cond delay="1000"/>
                            </p:stCondLst>
                            <p:childTnLst>
                              <p:par>
                                <p:cTn id="92" presetID="10" presetClass="exit" presetSubtype="0" fill="hold" grpId="2" nodeType="afterEffect">
                                  <p:stCondLst>
                                    <p:cond delay="0"/>
                                  </p:stCondLst>
                                  <p:childTnLst>
                                    <p:animEffect transition="out" filter="fade">
                                      <p:cBhvr>
                                        <p:cTn id="93" dur="500"/>
                                        <p:tgtEl>
                                          <p:spTgt spid="11"/>
                                        </p:tgtEl>
                                      </p:cBhvr>
                                    </p:animEffect>
                                    <p:set>
                                      <p:cBhvr>
                                        <p:cTn id="94" dur="1" fill="hold">
                                          <p:stCondLst>
                                            <p:cond delay="499"/>
                                          </p:stCondLst>
                                        </p:cTn>
                                        <p:tgtEl>
                                          <p:spTgt spid="1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par>
                                <p:cTn id="97" presetID="1" presetClass="entr" presetSubtype="0" fill="hold" grpId="19" nodeType="withEffect">
                                  <p:stCondLst>
                                    <p:cond delay="0"/>
                                  </p:stCondLst>
                                  <p:childTnLst>
                                    <p:set>
                                      <p:cBhvr>
                                        <p:cTn id="98" dur="1" fill="hold">
                                          <p:stCondLst>
                                            <p:cond delay="0"/>
                                          </p:stCondLst>
                                        </p:cTn>
                                        <p:tgtEl>
                                          <p:spTgt spid="7"/>
                                        </p:tgtEl>
                                        <p:attrNameLst>
                                          <p:attrName>style.visibility</p:attrName>
                                        </p:attrNameLst>
                                      </p:cBhvr>
                                      <p:to>
                                        <p:strVal val="visible"/>
                                      </p:to>
                                    </p:set>
                                  </p:childTnLst>
                                </p:cTn>
                              </p:par>
                              <p:par>
                                <p:cTn id="99" presetID="63" presetClass="path" presetSubtype="0" accel="50000" fill="hold" grpId="17" nodeType="withEffect">
                                  <p:stCondLst>
                                    <p:cond delay="0"/>
                                  </p:stCondLst>
                                  <p:childTnLst>
                                    <p:animMotion origin="layout" path="M 0.57396 -0.00092 L 0.63403 0.00093 " pathEditMode="relative" rAng="0" ptsTypes="AA">
                                      <p:cBhvr>
                                        <p:cTn id="100" dur="750" fill="hold"/>
                                        <p:tgtEl>
                                          <p:spTgt spid="7"/>
                                        </p:tgtEl>
                                        <p:attrNameLst>
                                          <p:attrName>ppt_x</p:attrName>
                                          <p:attrName>ppt_y</p:attrName>
                                        </p:attrNameLst>
                                      </p:cBhvr>
                                      <p:rCtr x="3316" y="-69"/>
                                    </p:animMotion>
                                  </p:childTnLst>
                                </p:cTn>
                              </p:par>
                            </p:childTnLst>
                          </p:cTn>
                        </p:par>
                        <p:par>
                          <p:cTn id="101" fill="hold">
                            <p:stCondLst>
                              <p:cond delay="1750"/>
                            </p:stCondLst>
                            <p:childTnLst>
                              <p:par>
                                <p:cTn id="102" presetID="63" presetClass="path" presetSubtype="0" decel="50000" fill="hold" grpId="16" nodeType="afterEffect">
                                  <p:stCondLst>
                                    <p:cond delay="0"/>
                                  </p:stCondLst>
                                  <p:childTnLst>
                                    <p:animMotion origin="layout" path="M 0.63403 0.00092 L 0.67552 -0.00069 " pathEditMode="relative" rAng="0" ptsTypes="AA">
                                      <p:cBhvr>
                                        <p:cTn id="103" dur="750" fill="hold"/>
                                        <p:tgtEl>
                                          <p:spTgt spid="7"/>
                                        </p:tgtEl>
                                        <p:attrNameLst>
                                          <p:attrName>ppt_x</p:attrName>
                                          <p:attrName>ppt_y</p:attrName>
                                        </p:attrNameLst>
                                      </p:cBhvr>
                                      <p:rCtr x="2066" y="46"/>
                                    </p:animMotion>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9" nodeType="clickEffect">
                                  <p:stCondLst>
                                    <p:cond delay="0"/>
                                  </p:stCondLst>
                                  <p:childTnLst>
                                    <p:animMotion origin="layout" path="M 0.67552 -0.00069 L 0.85955 -0.00023 " pathEditMode="relative" rAng="0" ptsTypes="AA">
                                      <p:cBhvr>
                                        <p:cTn id="107" dur="2000" fill="hold"/>
                                        <p:tgtEl>
                                          <p:spTgt spid="7"/>
                                        </p:tgtEl>
                                        <p:attrNameLst>
                                          <p:attrName>ppt_x</p:attrName>
                                          <p:attrName>ppt_y</p:attrName>
                                        </p:attrNameLst>
                                      </p:cBhvr>
                                      <p:rCtr x="9201" y="23"/>
                                    </p:animMotion>
                                  </p:childTnLst>
                                </p:cTn>
                              </p:par>
                            </p:childTnLst>
                          </p:cTn>
                        </p:par>
                        <p:par>
                          <p:cTn id="108" fill="hold">
                            <p:stCondLst>
                              <p:cond delay="2000"/>
                            </p:stCondLst>
                            <p:childTnLst>
                              <p:par>
                                <p:cTn id="109" presetID="53" presetClass="exit" presetSubtype="32" fill="hold" grpId="21" nodeType="afterEffect">
                                  <p:stCondLst>
                                    <p:cond delay="0"/>
                                  </p:stCondLst>
                                  <p:childTnLst>
                                    <p:anim calcmode="lin" valueType="num">
                                      <p:cBhvr>
                                        <p:cTn id="110" dur="500"/>
                                        <p:tgtEl>
                                          <p:spTgt spid="7"/>
                                        </p:tgtEl>
                                        <p:attrNameLst>
                                          <p:attrName>ppt_w</p:attrName>
                                        </p:attrNameLst>
                                      </p:cBhvr>
                                      <p:tavLst>
                                        <p:tav tm="0">
                                          <p:val>
                                            <p:strVal val="ppt_w"/>
                                          </p:val>
                                        </p:tav>
                                        <p:tav tm="100000">
                                          <p:val>
                                            <p:fltVal val="0"/>
                                          </p:val>
                                        </p:tav>
                                      </p:tavLst>
                                    </p:anim>
                                    <p:anim calcmode="lin" valueType="num">
                                      <p:cBhvr>
                                        <p:cTn id="111" dur="500"/>
                                        <p:tgtEl>
                                          <p:spTgt spid="7"/>
                                        </p:tgtEl>
                                        <p:attrNameLst>
                                          <p:attrName>ppt_h</p:attrName>
                                        </p:attrNameLst>
                                      </p:cBhvr>
                                      <p:tavLst>
                                        <p:tav tm="0">
                                          <p:val>
                                            <p:strVal val="ppt_h"/>
                                          </p:val>
                                        </p:tav>
                                        <p:tav tm="100000">
                                          <p:val>
                                            <p:fltVal val="0"/>
                                          </p:val>
                                        </p:tav>
                                      </p:tavLst>
                                    </p:anim>
                                    <p:animEffect transition="out" filter="fade">
                                      <p:cBhvr>
                                        <p:cTn id="112" dur="500"/>
                                        <p:tgtEl>
                                          <p:spTgt spid="7"/>
                                        </p:tgtEl>
                                      </p:cBhvr>
                                    </p:animEffect>
                                    <p:set>
                                      <p:cBhvr>
                                        <p:cTn id="1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P spid="7" grpId="17" animBg="1"/>
      <p:bldP spid="7" grpId="18" animBg="1"/>
      <p:bldP spid="7" grpId="19" animBg="1"/>
      <p:bldP spid="7" grpId="20" animBg="1"/>
      <p:bldP spid="7" grpId="21" animBg="1"/>
      <p:bldP spid="2" grpId="0" animBg="1"/>
      <p:bldP spid="2" grpId="1" animBg="1"/>
      <p:bldP spid="2" grpId="2" animBg="1"/>
      <p:bldP spid="10" grpId="0" animBg="1"/>
      <p:bldP spid="10" grpId="1" animBg="1"/>
      <p:bldP spid="11" grpId="0" animBg="1"/>
      <p:bldP spid="11" grpId="1" animBg="1"/>
      <p:bldP spid="11" grpId="2"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A little more on gateways: AND Gateway</a:t>
            </a:r>
          </a:p>
        </p:txBody>
      </p:sp>
      <p:sp>
        <p:nvSpPr>
          <p:cNvPr id="6" name="Rectangle 5"/>
          <p:cNvSpPr/>
          <p:nvPr/>
        </p:nvSpPr>
        <p:spPr>
          <a:xfrm>
            <a:off x="2695575" y="1614150"/>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AND Gateway</a:t>
            </a:r>
            <a:r>
              <a:rPr lang="en-AU" sz="2400" dirty="0">
                <a:solidFill>
                  <a:prstClr val="black">
                    <a:lumMod val="75000"/>
                    <a:lumOff val="25000"/>
                  </a:prstClr>
                </a:solidFill>
              </a:rPr>
              <a:t> provides a mechanism to create and synchronize “parallel” flows. </a:t>
            </a:r>
          </a:p>
        </p:txBody>
      </p:sp>
      <p:sp>
        <p:nvSpPr>
          <p:cNvPr id="12" name="Rectangle 3"/>
          <p:cNvSpPr txBox="1">
            <a:spLocks noChangeArrowheads="1"/>
          </p:cNvSpPr>
          <p:nvPr/>
        </p:nvSpPr>
        <p:spPr>
          <a:xfrm>
            <a:off x="2474655" y="3519623"/>
            <a:ext cx="7705782"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891858" lvl="1" indent="0">
              <a:buNone/>
            </a:pPr>
            <a:r>
              <a:rPr lang="en-AU" sz="2400" i="1" dirty="0"/>
              <a:t>AND-split</a:t>
            </a:r>
            <a:r>
              <a:rPr lang="en-AU" sz="2400" dirty="0"/>
              <a:t> </a:t>
            </a:r>
            <a:r>
              <a:rPr lang="en-AU" sz="2400" dirty="0">
                <a:sym typeface="Wingdings" pitchFamily="2" charset="2"/>
              </a:rPr>
              <a:t> takes </a:t>
            </a:r>
            <a:r>
              <a:rPr lang="en-AU" sz="2400" b="1" dirty="0">
                <a:sym typeface="Wingdings" pitchFamily="2" charset="2"/>
              </a:rPr>
              <a:t>all </a:t>
            </a:r>
            <a:r>
              <a:rPr lang="en-AU" sz="2400" dirty="0">
                <a:sym typeface="Wingdings" pitchFamily="2" charset="2"/>
              </a:rPr>
              <a:t>outgoing branches</a:t>
            </a:r>
          </a:p>
          <a:p>
            <a:pPr marL="1074738" lvl="1"/>
            <a:endParaRPr lang="en-AU" sz="2400" dirty="0">
              <a:sym typeface="Wingdings" pitchFamily="2" charset="2"/>
            </a:endParaRPr>
          </a:p>
          <a:p>
            <a:pPr marL="1074738" lvl="1"/>
            <a:endParaRPr lang="en-AU" sz="2400" dirty="0">
              <a:sym typeface="Wingdings" pitchFamily="2" charset="2"/>
            </a:endParaRPr>
          </a:p>
          <a:p>
            <a:pPr marL="1074738" lvl="1"/>
            <a:endParaRPr lang="en-AU" sz="2000" dirty="0">
              <a:sym typeface="Wingdings" pitchFamily="2" charset="2"/>
            </a:endParaRPr>
          </a:p>
          <a:p>
            <a:pPr marL="891858" lvl="1" indent="0">
              <a:buNone/>
            </a:pPr>
            <a:r>
              <a:rPr lang="en-AU" sz="2400" i="1" dirty="0">
                <a:sym typeface="Wingdings" pitchFamily="2" charset="2"/>
              </a:rPr>
              <a:t>AND-join</a:t>
            </a:r>
            <a:r>
              <a:rPr lang="en-AU" sz="2400" dirty="0">
                <a:sym typeface="Wingdings" pitchFamily="2" charset="2"/>
              </a:rPr>
              <a:t>  proceeds when </a:t>
            </a:r>
            <a:r>
              <a:rPr lang="en-AU" sz="2400" b="1" dirty="0">
                <a:sym typeface="Wingdings" pitchFamily="2" charset="2"/>
              </a:rPr>
              <a:t>all </a:t>
            </a:r>
            <a:r>
              <a:rPr lang="en-AU" sz="2400"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nvGraphicFramePr>
        <p:xfrm>
          <a:off x="1609726" y="2890838"/>
          <a:ext cx="1666875" cy="1663700"/>
        </p:xfrm>
        <a:graphic>
          <a:graphicData uri="http://schemas.openxmlformats.org/presentationml/2006/ole">
            <mc:AlternateContent xmlns:mc="http://schemas.openxmlformats.org/markup-compatibility/2006">
              <mc:Choice xmlns:v="urn:schemas-microsoft-com:vml" Requires="v">
                <p:oleObj name="Visio" r:id="rId3" imgW="1063800" imgH="1028160" progId="Visio.Drawing.11">
                  <p:embed/>
                </p:oleObj>
              </mc:Choice>
              <mc:Fallback>
                <p:oleObj name="Visio" r:id="rId3" imgW="1063800" imgH="1028160" progId="Visio.Drawing.11">
                  <p:embed/>
                  <p:pic>
                    <p:nvPicPr>
                      <p:cNvPr id="13" name="Object 7"/>
                      <p:cNvPicPr>
                        <a:picLocks noChangeAspect="1" noChangeArrowheads="1"/>
                      </p:cNvPicPr>
                      <p:nvPr/>
                    </p:nvPicPr>
                    <p:blipFill>
                      <a:blip r:embed="rId4"/>
                      <a:srcRect/>
                      <a:stretch>
                        <a:fillRect/>
                      </a:stretch>
                    </p:blipFill>
                    <p:spPr bwMode="auto">
                      <a:xfrm>
                        <a:off x="1609726" y="2890838"/>
                        <a:ext cx="1666875" cy="1663700"/>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719263"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719263"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1903412" y="1614150"/>
          <a:ext cx="792162" cy="792163"/>
        </p:xfrm>
        <a:graphic>
          <a:graphicData uri="http://schemas.openxmlformats.org/presentationml/2006/ole">
            <mc:AlternateContent xmlns:mc="http://schemas.openxmlformats.org/markup-compatibility/2006">
              <mc:Choice xmlns:v="urn:schemas-microsoft-com:vml" Requires="v">
                <p:oleObj name="Visio" r:id="rId7" imgW="577596" imgH="577596" progId="Visio.Drawing.11">
                  <p:embed/>
                </p:oleObj>
              </mc:Choice>
              <mc:Fallback>
                <p:oleObj name="Visio" r:id="rId7" imgW="577596" imgH="577596" progId="Visio.Drawing.11">
                  <p:embed/>
                  <p:pic>
                    <p:nvPicPr>
                      <p:cNvPr id="1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3412" y="1614150"/>
                        <a:ext cx="792162" cy="792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719263"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719263"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1989957"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1989957"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602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14" dur="2000" fill="hold"/>
                                        <p:tgtEl>
                                          <p:spTgt spid="11"/>
                                        </p:tgtEl>
                                        <p:attrNameLst>
                                          <p:attrName>ppt_x</p:attrName>
                                          <p:attrName>ppt_y</p:attrName>
                                        </p:attrNameLst>
                                      </p:cBhvr>
                                      <p:rCtr x="3160" y="4630"/>
                                    </p:animMotion>
                                  </p:childTnLst>
                                </p:cTn>
                              </p:par>
                              <p:par>
                                <p:cTn id="15"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16" dur="2000" fill="hold"/>
                                        <p:tgtEl>
                                          <p:spTgt spid="16"/>
                                        </p:tgtEl>
                                        <p:attrNameLst>
                                          <p:attrName>ppt_x</p:attrName>
                                          <p:attrName>ppt_y</p:attrName>
                                        </p:attrNameLst>
                                      </p:cBhvr>
                                      <p:rCtr x="3038" y="-4676"/>
                                    </p:animMotion>
                                  </p:childTnLst>
                                </p:cTn>
                              </p:par>
                            </p:childTnLst>
                          </p:cTn>
                        </p:par>
                        <p:par>
                          <p:cTn id="17" fill="hold">
                            <p:stCondLst>
                              <p:cond delay="2000"/>
                            </p:stCondLst>
                            <p:childTnLst>
                              <p:par>
                                <p:cTn id="18" presetID="63" presetClass="path" presetSubtype="0" decel="50000" fill="hold" grpId="3" nodeType="afterEffect">
                                  <p:stCondLst>
                                    <p:cond delay="0"/>
                                  </p:stCondLst>
                                  <p:childTnLst>
                                    <p:animMotion origin="layout" path="M 0.0632 0.09283 L 0.09271 0.09445 " pathEditMode="relative" rAng="0" ptsTypes="AA">
                                      <p:cBhvr>
                                        <p:cTn id="19" dur="750" fill="hold"/>
                                        <p:tgtEl>
                                          <p:spTgt spid="11"/>
                                        </p:tgtEl>
                                        <p:attrNameLst>
                                          <p:attrName>ppt_x</p:attrName>
                                          <p:attrName>ppt_y</p:attrName>
                                        </p:attrNameLst>
                                      </p:cBhvr>
                                      <p:rCtr x="1476" y="69"/>
                                    </p:animMotion>
                                  </p:childTnLst>
                                </p:cTn>
                              </p:par>
                              <p:par>
                                <p:cTn id="20" presetID="63" presetClass="path" presetSubtype="0" decel="50000" fill="hold" grpId="3" nodeType="withEffect">
                                  <p:stCondLst>
                                    <p:cond delay="0"/>
                                  </p:stCondLst>
                                  <p:childTnLst>
                                    <p:animMotion origin="layout" path="M 0.06076 -0.09328 L 0.09027 -0.09166 " pathEditMode="relative" rAng="0" ptsTypes="AA">
                                      <p:cBhvr>
                                        <p:cTn id="21" dur="750" fill="hold"/>
                                        <p:tgtEl>
                                          <p:spTgt spid="16"/>
                                        </p:tgtEl>
                                        <p:attrNameLst>
                                          <p:attrName>ppt_x</p:attrName>
                                          <p:attrName>ppt_y</p:attrName>
                                        </p:attrNameLst>
                                      </p:cBhvr>
                                      <p:rCtr x="1476" y="69"/>
                                    </p:animMotion>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grpId="1" nodeType="clickEffect">
                                  <p:stCondLst>
                                    <p:cond delay="0"/>
                                  </p:stCondLst>
                                  <p:childTnLst>
                                    <p:animMotion origin="layout" path="M -2.77778E-7 -2.59259E-6 L 0.0191 -2.59259E-6 C 0.02795 -2.59259E-6 0.03889 0.02523 0.03889 0.04584 L 0.03889 0.09236 " pathEditMode="relative" rAng="0" ptsTypes="AAAA">
                                      <p:cBhvr>
                                        <p:cTn id="42" dur="1500" fill="hold"/>
                                        <p:tgtEl>
                                          <p:spTgt spid="17"/>
                                        </p:tgtEl>
                                        <p:attrNameLst>
                                          <p:attrName>ppt_x</p:attrName>
                                          <p:attrName>ppt_y</p:attrName>
                                        </p:attrNameLst>
                                      </p:cBhvr>
                                      <p:rCtr x="1944" y="4606"/>
                                    </p:animMotion>
                                  </p:childTnLst>
                                </p:cTn>
                              </p:par>
                              <p:par>
                                <p:cTn id="43"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44" dur="1500" fill="hold"/>
                                        <p:tgtEl>
                                          <p:spTgt spid="18"/>
                                        </p:tgtEl>
                                        <p:attrNameLst>
                                          <p:attrName>ppt_x</p:attrName>
                                          <p:attrName>ppt_y</p:attrName>
                                        </p:attrNameLst>
                                      </p:cBhvr>
                                      <p:rCtr x="1944" y="-4606"/>
                                    </p:animMotion>
                                  </p:childTnLst>
                                </p:cTn>
                              </p:par>
                            </p:childTnLst>
                          </p:cTn>
                        </p:par>
                        <p:par>
                          <p:cTn id="45" fill="hold">
                            <p:stCondLst>
                              <p:cond delay="1500"/>
                            </p:stCondLst>
                            <p:childTnLst>
                              <p:par>
                                <p:cTn id="46" presetID="1" presetClass="exit" presetSubtype="0" fill="hold" grpId="2"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1500"/>
                            </p:stCondLst>
                            <p:childTnLst>
                              <p:par>
                                <p:cTn id="49" presetID="63" presetClass="path" presetSubtype="0" decel="50000" fill="hold" grpId="2" nodeType="afterEffect">
                                  <p:stCondLst>
                                    <p:cond delay="0"/>
                                  </p:stCondLst>
                                  <p:childTnLst>
                                    <p:animMotion origin="layout" path="M 0.03889 0.09236 L 0.08733 0.09236 " pathEditMode="relative" rAng="0" ptsTypes="AA">
                                      <p:cBhvr>
                                        <p:cTn id="50"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Example: AND Gateway</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7"/>
          <a:stretch/>
        </p:blipFill>
        <p:spPr>
          <a:xfrm>
            <a:off x="2240753" y="1782501"/>
            <a:ext cx="7563302" cy="3304162"/>
          </a:xfrm>
          <a:prstGeom prst="rect">
            <a:avLst/>
          </a:prstGeom>
        </p:spPr>
      </p:pic>
      <p:sp>
        <p:nvSpPr>
          <p:cNvPr id="11" name="Oval 10"/>
          <p:cNvSpPr/>
          <p:nvPr/>
        </p:nvSpPr>
        <p:spPr>
          <a:xfrm>
            <a:off x="2481479" y="335166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6" name="Oval 5"/>
          <p:cNvSpPr/>
          <p:nvPr/>
        </p:nvSpPr>
        <p:spPr>
          <a:xfrm>
            <a:off x="4480039" y="3345873"/>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7" name="Oval 6"/>
          <p:cNvSpPr/>
          <p:nvPr/>
        </p:nvSpPr>
        <p:spPr>
          <a:xfrm>
            <a:off x="4852473" y="214889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8" name="Rectangle 5"/>
          <p:cNvSpPr>
            <a:spLocks noChangeArrowheads="1"/>
          </p:cNvSpPr>
          <p:nvPr/>
        </p:nvSpPr>
        <p:spPr bwMode="auto">
          <a:xfrm>
            <a:off x="1241774" y="1620307"/>
            <a:ext cx="2832827" cy="461665"/>
          </a:xfrm>
          <a:prstGeom prst="rect">
            <a:avLst/>
          </a:prstGeom>
          <a:noFill/>
          <a:ln w="9525">
            <a:noFill/>
            <a:miter lim="800000"/>
            <a:headEnd/>
            <a:tailEnd/>
          </a:ln>
          <a:effectLst/>
        </p:spPr>
        <p:txBody>
          <a:bodyPr wrap="none">
            <a:spAutoFit/>
          </a:bodyPr>
          <a:lstStyle/>
          <a:p>
            <a:pPr algn="l"/>
            <a:r>
              <a:rPr lang="en-AU" sz="2400" b="1" dirty="0">
                <a:solidFill>
                  <a:schemeClr val="tx1">
                    <a:lumMod val="75000"/>
                    <a:lumOff val="25000"/>
                  </a:schemeClr>
                </a:solidFill>
                <a:latin typeface="+mj-lt"/>
              </a:rPr>
              <a:t>Airport security check</a:t>
            </a:r>
          </a:p>
        </p:txBody>
      </p:sp>
    </p:spTree>
    <p:extLst>
      <p:ext uri="{BB962C8B-B14F-4D97-AF65-F5344CB8AC3E}">
        <p14:creationId xmlns:p14="http://schemas.microsoft.com/office/powerpoint/2010/main" val="466936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3.88889E-6 -4.44444E-6 L 0.21736 -0.00069 " pathEditMode="relative" rAng="0" ptsTypes="AA">
                                      <p:cBhvr>
                                        <p:cTn id="13" dur="2000" fill="hold"/>
                                        <p:tgtEl>
                                          <p:spTgt spid="11"/>
                                        </p:tgtEl>
                                        <p:attrNameLst>
                                          <p:attrName>ppt_x</p:attrName>
                                          <p:attrName>ppt_y</p:attrName>
                                        </p:attrNameLst>
                                      </p:cBhvr>
                                      <p:rCtr x="10868" y="-46"/>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grpId="2" nodeType="clickEffect">
                                  <p:stCondLst>
                                    <p:cond delay="0"/>
                                  </p:stCondLst>
                                  <p:childTnLst>
                                    <p:animMotion origin="layout" path="M 0.21736 -0.00069 L 0.23871 -0.00069 C 0.24843 -0.00069 0.26041 0.04607 0.26041 0.0845 L 0.26041 0.17014 " pathEditMode="relative" rAng="0" ptsTypes="AAAA">
                                      <p:cBhvr>
                                        <p:cTn id="17" dur="2000" fill="hold"/>
                                        <p:tgtEl>
                                          <p:spTgt spid="11"/>
                                        </p:tgtEl>
                                        <p:attrNameLst>
                                          <p:attrName>ppt_x</p:attrName>
                                          <p:attrName>ppt_y</p:attrName>
                                        </p:attrNameLst>
                                      </p:cBhvr>
                                      <p:rCtr x="2153" y="8542"/>
                                    </p:animMotion>
                                  </p:childTnLst>
                                </p:cTn>
                              </p:par>
                              <p:par>
                                <p:cTn id="18" presetID="1"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50" presetClass="path" presetSubtype="0" accel="50000" decel="50000" fill="hold" grpId="0" nodeType="withEffect">
                                  <p:stCondLst>
                                    <p:cond delay="0"/>
                                  </p:stCondLst>
                                  <p:childTnLst>
                                    <p:animMotion origin="layout" path="M 3.33934E-17 4.44444E-6 L 0.02049 4.44444E-6 C 0.02969 4.44444E-6 0.04115 -0.04908 0.04115 -0.08843 L 0.04115 -0.17616 " pathEditMode="relative" rAng="0" ptsTypes="AAAA">
                                      <p:cBhvr>
                                        <p:cTn id="21" dur="2000" fill="hold"/>
                                        <p:tgtEl>
                                          <p:spTgt spid="6"/>
                                        </p:tgtEl>
                                        <p:attrNameLst>
                                          <p:attrName>ppt_x</p:attrName>
                                          <p:attrName>ppt_y</p:attrName>
                                        </p:attrNameLst>
                                      </p:cBhvr>
                                      <p:rCtr x="2049" y="-8819"/>
                                    </p:animMotion>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grpId="2" nodeType="clickEffect">
                                  <p:stCondLst>
                                    <p:cond delay="0"/>
                                  </p:stCondLst>
                                  <p:childTnLst>
                                    <p:animMotion origin="layout" path="M 0.03941 -0.17546 L 0.24723 -0.17546 " pathEditMode="fixed" rAng="0" ptsTypes="AA">
                                      <p:cBhvr>
                                        <p:cTn id="25" dur="2000" fill="hold"/>
                                        <p:tgtEl>
                                          <p:spTgt spid="6"/>
                                        </p:tgtEl>
                                        <p:attrNameLst>
                                          <p:attrName>ppt_x</p:attrName>
                                          <p:attrName>ppt_y</p:attrName>
                                        </p:attrNameLst>
                                      </p:cBhvr>
                                      <p:rCtr x="10972" y="-23"/>
                                    </p:animMotion>
                                  </p:childTnLst>
                                </p:cTn>
                              </p:par>
                            </p:childTnLst>
                          </p:cTn>
                        </p:par>
                        <p:par>
                          <p:cTn id="26" fill="hold">
                            <p:stCondLst>
                              <p:cond delay="2000"/>
                            </p:stCondLst>
                            <p:childTnLst>
                              <p:par>
                                <p:cTn id="27" presetID="63" presetClass="path" presetSubtype="0" accel="50000" decel="50000" fill="hold" grpId="3" nodeType="afterEffect">
                                  <p:stCondLst>
                                    <p:cond delay="0"/>
                                  </p:stCondLst>
                                  <p:childTnLst>
                                    <p:animMotion origin="layout" path="M 0.26041 0.17431 L 0.46718 0.17385 " pathEditMode="relative" rAng="0" ptsTypes="AA">
                                      <p:cBhvr>
                                        <p:cTn id="28" dur="2000" fill="hold"/>
                                        <p:tgtEl>
                                          <p:spTgt spid="11"/>
                                        </p:tgtEl>
                                        <p:attrNameLst>
                                          <p:attrName>ppt_x</p:attrName>
                                          <p:attrName>ppt_y</p:attrName>
                                        </p:attrNameLst>
                                      </p:cBhvr>
                                      <p:rCtr x="10330"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63" presetClass="path" presetSubtype="0" accel="50000" decel="50000" fill="hold" grpId="6" nodeType="withEffect">
                                  <p:stCondLst>
                                    <p:cond delay="0"/>
                                  </p:stCondLst>
                                  <p:childTnLst>
                                    <p:animMotion origin="layout" path="M 0.26041 0.17709 L 0.37569 0.17223 " pathEditMode="relative" rAng="0" ptsTypes="AA">
                                      <p:cBhvr>
                                        <p:cTn id="34" dur="2000" fill="hold"/>
                                        <p:tgtEl>
                                          <p:spTgt spid="11"/>
                                        </p:tgtEl>
                                        <p:attrNameLst>
                                          <p:attrName>ppt_x</p:attrName>
                                          <p:attrName>ppt_y</p:attrName>
                                        </p:attrNameLst>
                                      </p:cBhvr>
                                      <p:rCtr x="5764" y="-255"/>
                                    </p:animMotion>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000"/>
                            </p:stCondLst>
                            <p:childTnLst>
                              <p:par>
                                <p:cTn id="38" presetID="63" presetClass="path" presetSubtype="0" accel="50000" decel="50000" fill="hold" grpId="1" nodeType="afterEffect">
                                  <p:stCondLst>
                                    <p:cond delay="0"/>
                                  </p:stCondLst>
                                  <p:childTnLst>
                                    <p:animMotion origin="layout" path="M -1.11111E-6 -2.96296E-6 L 0.2033 -0.00046 " pathEditMode="relative" rAng="0" ptsTypes="AA">
                                      <p:cBhvr>
                                        <p:cTn id="39" dur="2000" fill="hold"/>
                                        <p:tgtEl>
                                          <p:spTgt spid="7"/>
                                        </p:tgtEl>
                                        <p:attrNameLst>
                                          <p:attrName>ppt_x</p:attrName>
                                          <p:attrName>ppt_y</p:attrName>
                                        </p:attrNameLst>
                                      </p:cBhvr>
                                      <p:rCtr x="10156" y="-23"/>
                                    </p:animMotion>
                                  </p:childTnLst>
                                </p:cTn>
                              </p:par>
                              <p:par>
                                <p:cTn id="40" presetID="63" presetClass="path" presetSubtype="0" accel="50000" decel="50000" fill="hold" grpId="7" nodeType="withEffect">
                                  <p:stCondLst>
                                    <p:cond delay="0"/>
                                  </p:stCondLst>
                                  <p:childTnLst>
                                    <p:animMotion origin="layout" path="M 0.37569 0.17222 L 0.46718 0.17477 " pathEditMode="relative" rAng="0" ptsTypes="AA">
                                      <p:cBhvr>
                                        <p:cTn id="41" dur="4000" fill="hold"/>
                                        <p:tgtEl>
                                          <p:spTgt spid="11"/>
                                        </p:tgtEl>
                                        <p:attrNameLst>
                                          <p:attrName>ppt_x</p:attrName>
                                          <p:attrName>ppt_y</p:attrName>
                                        </p:attrNameLst>
                                      </p:cBhvr>
                                      <p:rCtr x="4653" y="-23"/>
                                    </p:animMotion>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25000" fill="hold" grpId="4" nodeType="clickEffect">
                                  <p:stCondLst>
                                    <p:cond delay="0"/>
                                  </p:stCondLst>
                                  <p:childTnLst>
                                    <p:animMotion origin="layout" path="M 0.46649 0.17385 L 0.48177 0.17385 C 0.48854 0.17385 0.49722 0.11829 0.49722 0.08195 L 0.49722 -0.00277 " pathEditMode="relative" rAng="0" ptsTypes="AAAA">
                                      <p:cBhvr>
                                        <p:cTn id="45" dur="2000" fill="hold"/>
                                        <p:tgtEl>
                                          <p:spTgt spid="11"/>
                                        </p:tgtEl>
                                        <p:attrNameLst>
                                          <p:attrName>ppt_x</p:attrName>
                                          <p:attrName>ppt_y</p:attrName>
                                        </p:attrNameLst>
                                      </p:cBhvr>
                                      <p:rCtr x="1528" y="-8843"/>
                                    </p:animMotion>
                                  </p:childTnLst>
                                </p:cTn>
                              </p:par>
                              <p:par>
                                <p:cTn id="46" presetID="50" presetClass="path" presetSubtype="0" accel="50000" decel="25000" fill="hold" grpId="2" nodeType="withEffect">
                                  <p:stCondLst>
                                    <p:cond delay="0"/>
                                  </p:stCondLst>
                                  <p:childTnLst>
                                    <p:animMotion origin="layout" path="M 0.20642 -0.00092 L 0.22188 -0.00092 C 0.22882 -0.00092 0.23767 0.04676 0.23767 0.08542 L 0.23767 0.17199 " pathEditMode="relative" rAng="0" ptsTypes="AAAA">
                                      <p:cBhvr>
                                        <p:cTn id="47" dur="2000" fill="hold"/>
                                        <p:tgtEl>
                                          <p:spTgt spid="7"/>
                                        </p:tgtEl>
                                        <p:attrNameLst>
                                          <p:attrName>ppt_x</p:attrName>
                                          <p:attrName>ppt_y</p:attrName>
                                        </p:attrNameLst>
                                      </p:cBhvr>
                                      <p:rCtr x="1563" y="8634"/>
                                    </p:animMotion>
                                  </p:childTnLst>
                                </p:cTn>
                              </p:par>
                            </p:childTnLst>
                          </p:cTn>
                        </p:par>
                        <p:par>
                          <p:cTn id="48" fill="hold">
                            <p:stCondLst>
                              <p:cond delay="2000"/>
                            </p:stCondLst>
                            <p:childTnLst>
                              <p:par>
                                <p:cTn id="49" presetID="1" presetClass="exit" presetSubtype="0" fill="hold" grpId="3" nodeType="after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par>
                          <p:cTn id="51" fill="hold">
                            <p:stCondLst>
                              <p:cond delay="2000"/>
                            </p:stCondLst>
                            <p:childTnLst>
                              <p:par>
                                <p:cTn id="52" presetID="42" presetClass="path" presetSubtype="0" decel="50000" fill="hold" grpId="5" nodeType="afterEffect">
                                  <p:stCondLst>
                                    <p:cond delay="0"/>
                                  </p:stCondLst>
                                  <p:childTnLst>
                                    <p:animMotion origin="layout" path="M 0.49618 -0.00046 L 0.53611 -0.00069 " pathEditMode="relative" rAng="0" ptsTypes="AA">
                                      <p:cBhvr>
                                        <p:cTn id="53" dur="1000" fill="hold"/>
                                        <p:tgtEl>
                                          <p:spTgt spid="11"/>
                                        </p:tgtEl>
                                        <p:attrNameLst>
                                          <p:attrName>ppt_x</p:attrName>
                                          <p:attrName>ppt_y</p:attrName>
                                        </p:attrNameLst>
                                      </p:cBhvr>
                                      <p:rCtr x="1997" y="-23"/>
                                    </p:animMotion>
                                  </p:childTnLst>
                                </p:cTn>
                              </p:par>
                            </p:childTnLst>
                          </p:cTn>
                        </p:par>
                        <p:par>
                          <p:cTn id="54" fill="hold">
                            <p:stCondLst>
                              <p:cond delay="3000"/>
                            </p:stCondLst>
                            <p:childTnLst>
                              <p:par>
                                <p:cTn id="55" presetID="63" presetClass="path" presetSubtype="0" accel="50000" decel="50000" fill="hold" grpId="8" nodeType="afterEffect">
                                  <p:stCondLst>
                                    <p:cond delay="0"/>
                                  </p:stCondLst>
                                  <p:childTnLst>
                                    <p:animMotion origin="layout" path="M 0.53611 -0.00069 L 0.75052 -0.00069 " pathEditMode="relative" rAng="0" ptsTypes="AA">
                                      <p:cBhvr>
                                        <p:cTn id="56" dur="2000" fill="hold"/>
                                        <p:tgtEl>
                                          <p:spTgt spid="11"/>
                                        </p:tgtEl>
                                        <p:attrNameLst>
                                          <p:attrName>ppt_x</p:attrName>
                                          <p:attrName>ppt_y</p:attrName>
                                        </p:attrNameLst>
                                      </p:cBhvr>
                                      <p:rCtr x="11146" y="0"/>
                                    </p:animMotion>
                                  </p:childTnLst>
                                </p:cTn>
                              </p:par>
                            </p:childTnLst>
                          </p:cTn>
                        </p:par>
                        <p:par>
                          <p:cTn id="57" fill="hold">
                            <p:stCondLst>
                              <p:cond delay="5000"/>
                            </p:stCondLst>
                            <p:childTnLst>
                              <p:par>
                                <p:cTn id="58" presetID="53" presetClass="exit" presetSubtype="32" fill="hold" grpId="9" nodeType="afterEffect">
                                  <p:stCondLst>
                                    <p:cond delay="0"/>
                                  </p:stCondLst>
                                  <p:childTnLst>
                                    <p:anim calcmode="lin" valueType="num">
                                      <p:cBhvr>
                                        <p:cTn id="59" dur="500"/>
                                        <p:tgtEl>
                                          <p:spTgt spid="11"/>
                                        </p:tgtEl>
                                        <p:attrNameLst>
                                          <p:attrName>ppt_w</p:attrName>
                                        </p:attrNameLst>
                                      </p:cBhvr>
                                      <p:tavLst>
                                        <p:tav tm="0">
                                          <p:val>
                                            <p:strVal val="ppt_w"/>
                                          </p:val>
                                        </p:tav>
                                        <p:tav tm="100000">
                                          <p:val>
                                            <p:fltVal val="0"/>
                                          </p:val>
                                        </p:tav>
                                      </p:tavLst>
                                    </p:anim>
                                    <p:anim calcmode="lin" valueType="num">
                                      <p:cBhvr>
                                        <p:cTn id="60" dur="500"/>
                                        <p:tgtEl>
                                          <p:spTgt spid="11"/>
                                        </p:tgtEl>
                                        <p:attrNameLst>
                                          <p:attrName>ppt_h</p:attrName>
                                        </p:attrNameLst>
                                      </p:cBhvr>
                                      <p:tavLst>
                                        <p:tav tm="0">
                                          <p:val>
                                            <p:strVal val="ppt_h"/>
                                          </p:val>
                                        </p:tav>
                                        <p:tav tm="100000">
                                          <p:val>
                                            <p:fltVal val="0"/>
                                          </p:val>
                                        </p:tav>
                                      </p:tavLst>
                                    </p:anim>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6" grpId="0" animBg="1"/>
      <p:bldP spid="6" grpId="1" animBg="1"/>
      <p:bldP spid="6" grpId="2" animBg="1"/>
      <p:bldP spid="6" grpId="3" animBg="1"/>
      <p:bldP spid="7" grpId="0" animBg="1"/>
      <p:bldP spid="7" grpId="1" animBg="1"/>
      <p:bldP spid="7" grpId="2" animBg="1"/>
      <p:bldP spid="7"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C480-788D-626D-B406-DBA4B7B111DE}"/>
              </a:ext>
            </a:extLst>
          </p:cNvPr>
          <p:cNvSpPr>
            <a:spLocks noGrp="1"/>
          </p:cNvSpPr>
          <p:nvPr>
            <p:ph type="title"/>
          </p:nvPr>
        </p:nvSpPr>
        <p:spPr/>
        <p:txBody>
          <a:bodyPr/>
          <a:lstStyle/>
          <a:p>
            <a:r>
              <a:rPr lang="en-US" dirty="0"/>
              <a:t>Business Process Engineering</a:t>
            </a:r>
            <a:endParaRPr lang="en-PK" dirty="0"/>
          </a:p>
        </p:txBody>
      </p:sp>
      <p:sp>
        <p:nvSpPr>
          <p:cNvPr id="3" name="Content Placeholder 2">
            <a:extLst>
              <a:ext uri="{FF2B5EF4-FFF2-40B4-BE49-F238E27FC236}">
                <a16:creationId xmlns:a16="http://schemas.microsoft.com/office/drawing/2014/main" id="{3CF171FD-F511-3A44-8D5F-221CD137F6F2}"/>
              </a:ext>
            </a:extLst>
          </p:cNvPr>
          <p:cNvSpPr>
            <a:spLocks noGrp="1"/>
          </p:cNvSpPr>
          <p:nvPr>
            <p:ph idx="1"/>
          </p:nvPr>
        </p:nvSpPr>
        <p:spPr/>
        <p:txBody>
          <a:bodyPr/>
          <a:lstStyle/>
          <a:p>
            <a:endParaRPr lang="en-PK" dirty="0"/>
          </a:p>
        </p:txBody>
      </p:sp>
      <p:grpSp>
        <p:nvGrpSpPr>
          <p:cNvPr id="5" name="Group 4">
            <a:extLst>
              <a:ext uri="{FF2B5EF4-FFF2-40B4-BE49-F238E27FC236}">
                <a16:creationId xmlns:a16="http://schemas.microsoft.com/office/drawing/2014/main" id="{AC5BD820-4078-32F0-A364-8902DF1021A6}"/>
              </a:ext>
            </a:extLst>
          </p:cNvPr>
          <p:cNvGrpSpPr/>
          <p:nvPr/>
        </p:nvGrpSpPr>
        <p:grpSpPr>
          <a:xfrm>
            <a:off x="3316605" y="1943443"/>
            <a:ext cx="5946159" cy="3740305"/>
            <a:chOff x="3789335" y="1499123"/>
            <a:chExt cx="5711905" cy="4542428"/>
          </a:xfrm>
        </p:grpSpPr>
        <p:graphicFrame>
          <p:nvGraphicFramePr>
            <p:cNvPr id="6" name="Object 5">
              <a:extLst>
                <a:ext uri="{FF2B5EF4-FFF2-40B4-BE49-F238E27FC236}">
                  <a16:creationId xmlns:a16="http://schemas.microsoft.com/office/drawing/2014/main" id="{80C14F00-5E58-D11D-4C2F-81732A2158A8}"/>
                </a:ext>
              </a:extLst>
            </p:cNvPr>
            <p:cNvGraphicFramePr>
              <a:graphicFrameLocks noChangeAspect="1"/>
            </p:cNvGraphicFramePr>
            <p:nvPr/>
          </p:nvGraphicFramePr>
          <p:xfrm>
            <a:off x="3789335" y="1504475"/>
            <a:ext cx="5303838" cy="4537075"/>
          </p:xfrm>
          <a:graphic>
            <a:graphicData uri="http://schemas.openxmlformats.org/presentationml/2006/ole">
              <mc:AlternateContent xmlns:mc="http://schemas.openxmlformats.org/markup-compatibility/2006">
                <mc:Choice xmlns:v="urn:schemas-microsoft-com:vml" Requires="v">
                  <p:oleObj name="Visio" r:id="rId2" imgW="6911893" imgH="5913324" progId="Visio.Drawing.11">
                    <p:embed/>
                  </p:oleObj>
                </mc:Choice>
                <mc:Fallback>
                  <p:oleObj name="Visio" r:id="rId2" imgW="6911893" imgH="5913324" progId="Visio.Drawing.11">
                    <p:embed/>
                    <p:pic>
                      <p:nvPicPr>
                        <p:cNvPr id="28" name="Object 27"/>
                        <p:cNvPicPr>
                          <a:picLocks noChangeAspect="1" noChangeArrowheads="1"/>
                        </p:cNvPicPr>
                        <p:nvPr/>
                      </p:nvPicPr>
                      <p:blipFill>
                        <a:blip r:embed="rId3"/>
                        <a:srcRect/>
                        <a:stretch>
                          <a:fillRect/>
                        </a:stretch>
                      </p:blipFill>
                      <p:spPr bwMode="auto">
                        <a:xfrm>
                          <a:off x="3789335" y="1504475"/>
                          <a:ext cx="5303838" cy="4537075"/>
                        </a:xfrm>
                        <a:prstGeom prst="rect">
                          <a:avLst/>
                        </a:prstGeom>
                        <a:noFill/>
                        <a:ln>
                          <a:noFill/>
                        </a:ln>
                      </p:spPr>
                    </p:pic>
                  </p:oleObj>
                </mc:Fallback>
              </mc:AlternateContent>
            </a:graphicData>
          </a:graphic>
        </p:graphicFrame>
        <p:graphicFrame>
          <p:nvGraphicFramePr>
            <p:cNvPr id="7" name="Object 6">
              <a:extLst>
                <a:ext uri="{FF2B5EF4-FFF2-40B4-BE49-F238E27FC236}">
                  <a16:creationId xmlns:a16="http://schemas.microsoft.com/office/drawing/2014/main" id="{8673DCA3-38A4-A36E-C959-32CE34DE7107}"/>
                </a:ext>
              </a:extLst>
            </p:cNvPr>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4" imgW="6911893" imgH="5913324" progId="Visio.Drawing.11">
                    <p:embed/>
                  </p:oleObj>
                </mc:Choice>
                <mc:Fallback>
                  <p:oleObj name="Visio" r:id="rId4" imgW="6911893" imgH="5913324" progId="Visio.Drawing.11">
                    <p:embed/>
                    <p:pic>
                      <p:nvPicPr>
                        <p:cNvPr id="29" name="Object 28"/>
                        <p:cNvPicPr>
                          <a:picLocks noChangeAspect="1" noChangeArrowheads="1"/>
                        </p:cNvPicPr>
                        <p:nvPr/>
                      </p:nvPicPr>
                      <p:blipFill>
                        <a:blip r:embed="rId5"/>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7">
              <a:extLst>
                <a:ext uri="{FF2B5EF4-FFF2-40B4-BE49-F238E27FC236}">
                  <a16:creationId xmlns:a16="http://schemas.microsoft.com/office/drawing/2014/main" id="{6DF2ADC3-15D7-88C7-A04C-1EB1DAF360A1}"/>
                </a:ext>
              </a:extLst>
            </p:cNvPr>
            <p:cNvGraphicFramePr>
              <a:graphicFrameLocks noChangeAspect="1"/>
            </p:cNvGraphicFramePr>
            <p:nvPr/>
          </p:nvGraphicFramePr>
          <p:xfrm>
            <a:off x="3803749" y="1499123"/>
            <a:ext cx="5303838" cy="4537075"/>
          </p:xfrm>
          <a:graphic>
            <a:graphicData uri="http://schemas.openxmlformats.org/presentationml/2006/ole">
              <mc:AlternateContent xmlns:mc="http://schemas.openxmlformats.org/markup-compatibility/2006">
                <mc:Choice xmlns:v="urn:schemas-microsoft-com:vml" Requires="v">
                  <p:oleObj name="Visio" r:id="rId6" imgW="6911893" imgH="5913324" progId="Visio.Drawing.11">
                    <p:embed/>
                  </p:oleObj>
                </mc:Choice>
                <mc:Fallback>
                  <p:oleObj name="Visio" r:id="rId6" imgW="6911893" imgH="5913324" progId="Visio.Drawing.11">
                    <p:embed/>
                    <p:pic>
                      <p:nvPicPr>
                        <p:cNvPr id="30" name="Object 29"/>
                        <p:cNvPicPr>
                          <a:picLocks noChangeAspect="1" noChangeArrowheads="1"/>
                        </p:cNvPicPr>
                        <p:nvPr/>
                      </p:nvPicPr>
                      <p:blipFill>
                        <a:blip r:embed="rId7"/>
                        <a:srcRect/>
                        <a:stretch>
                          <a:fillRect/>
                        </a:stretch>
                      </p:blipFill>
                      <p:spPr bwMode="auto">
                        <a:xfrm>
                          <a:off x="3803749" y="1499123"/>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9" name="Object 8">
              <a:extLst>
                <a:ext uri="{FF2B5EF4-FFF2-40B4-BE49-F238E27FC236}">
                  <a16:creationId xmlns:a16="http://schemas.microsoft.com/office/drawing/2014/main" id="{9426E051-726B-8AD6-15DD-34D302841DBF}"/>
                </a:ext>
              </a:extLst>
            </p:cNvPr>
            <p:cNvGraphicFramePr>
              <a:graphicFrameLocks noChangeAspect="1"/>
            </p:cNvGraphicFramePr>
            <p:nvPr/>
          </p:nvGraphicFramePr>
          <p:xfrm>
            <a:off x="3803749" y="1503848"/>
            <a:ext cx="5303838" cy="4537075"/>
          </p:xfrm>
          <a:graphic>
            <a:graphicData uri="http://schemas.openxmlformats.org/presentationml/2006/ole">
              <mc:AlternateContent xmlns:mc="http://schemas.openxmlformats.org/markup-compatibility/2006">
                <mc:Choice xmlns:v="urn:schemas-microsoft-com:vml" Requires="v">
                  <p:oleObj name="Visio" r:id="rId8" imgW="6911893" imgH="5913324" progId="Visio.Drawing.11">
                    <p:embed/>
                  </p:oleObj>
                </mc:Choice>
                <mc:Fallback>
                  <p:oleObj name="Visio" r:id="rId8" imgW="6911893" imgH="5913324" progId="Visio.Drawing.11">
                    <p:embed/>
                    <p:pic>
                      <p:nvPicPr>
                        <p:cNvPr id="31" name="Object 30"/>
                        <p:cNvPicPr>
                          <a:picLocks noChangeAspect="1" noChangeArrowheads="1"/>
                        </p:cNvPicPr>
                        <p:nvPr/>
                      </p:nvPicPr>
                      <p:blipFill>
                        <a:blip r:embed="rId9"/>
                        <a:srcRect/>
                        <a:stretch>
                          <a:fillRect/>
                        </a:stretch>
                      </p:blipFill>
                      <p:spPr bwMode="auto">
                        <a:xfrm>
                          <a:off x="3803749"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 name="Object 9">
              <a:extLst>
                <a:ext uri="{FF2B5EF4-FFF2-40B4-BE49-F238E27FC236}">
                  <a16:creationId xmlns:a16="http://schemas.microsoft.com/office/drawing/2014/main" id="{AA062627-B3C5-3C31-7603-231E5ACA7AEE}"/>
                </a:ext>
              </a:extLst>
            </p:cNvPr>
            <p:cNvGraphicFramePr>
              <a:graphicFrameLocks noChangeAspect="1"/>
            </p:cNvGraphicFramePr>
            <p:nvPr/>
          </p:nvGraphicFramePr>
          <p:xfrm>
            <a:off x="3789832" y="1503848"/>
            <a:ext cx="5303838" cy="4537075"/>
          </p:xfrm>
          <a:graphic>
            <a:graphicData uri="http://schemas.openxmlformats.org/presentationml/2006/ole">
              <mc:AlternateContent xmlns:mc="http://schemas.openxmlformats.org/markup-compatibility/2006">
                <mc:Choice xmlns:v="urn:schemas-microsoft-com:vml" Requires="v">
                  <p:oleObj name="Visio" r:id="rId10" imgW="6911893" imgH="5913324" progId="Visio.Drawing.11">
                    <p:embed/>
                  </p:oleObj>
                </mc:Choice>
                <mc:Fallback>
                  <p:oleObj name="Visio" r:id="rId10" imgW="6911893" imgH="5913324" progId="Visio.Drawing.11">
                    <p:embed/>
                    <p:pic>
                      <p:nvPicPr>
                        <p:cNvPr id="32" name="Object 31"/>
                        <p:cNvPicPr>
                          <a:picLocks noChangeAspect="1" noChangeArrowheads="1"/>
                        </p:cNvPicPr>
                        <p:nvPr/>
                      </p:nvPicPr>
                      <p:blipFill>
                        <a:blip r:embed="rId11"/>
                        <a:srcRect/>
                        <a:stretch>
                          <a:fillRect/>
                        </a:stretch>
                      </p:blipFill>
                      <p:spPr bwMode="auto">
                        <a:xfrm>
                          <a:off x="3789832"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1" name="Object 10">
              <a:extLst>
                <a:ext uri="{FF2B5EF4-FFF2-40B4-BE49-F238E27FC236}">
                  <a16:creationId xmlns:a16="http://schemas.microsoft.com/office/drawing/2014/main" id="{5303D96A-97AA-5299-C049-43235DD6C2BA}"/>
                </a:ext>
              </a:extLst>
            </p:cNvPr>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12" imgW="6911893" imgH="5913324" progId="Visio.Drawing.11">
                    <p:embed/>
                  </p:oleObj>
                </mc:Choice>
                <mc:Fallback>
                  <p:oleObj name="Visio" r:id="rId12" imgW="6911893" imgH="5913324" progId="Visio.Drawing.11">
                    <p:embed/>
                    <p:pic>
                      <p:nvPicPr>
                        <p:cNvPr id="33" name="Object 32"/>
                        <p:cNvPicPr>
                          <a:picLocks noChangeAspect="1" noChangeArrowheads="1"/>
                        </p:cNvPicPr>
                        <p:nvPr/>
                      </p:nvPicPr>
                      <p:blipFill>
                        <a:blip r:embed="rId13"/>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2" name="Object 11">
              <a:extLst>
                <a:ext uri="{FF2B5EF4-FFF2-40B4-BE49-F238E27FC236}">
                  <a16:creationId xmlns:a16="http://schemas.microsoft.com/office/drawing/2014/main" id="{9320EFD6-728A-60EC-BE07-5B994C6EE0F2}"/>
                </a:ext>
              </a:extLst>
            </p:cNvPr>
            <p:cNvGraphicFramePr>
              <a:graphicFrameLocks noChangeAspect="1"/>
            </p:cNvGraphicFramePr>
            <p:nvPr>
              <p:extLst>
                <p:ext uri="{D42A27DB-BD31-4B8C-83A1-F6EECF244321}">
                  <p14:modId xmlns:p14="http://schemas.microsoft.com/office/powerpoint/2010/main" val="1354266752"/>
                </p:ext>
              </p:extLst>
            </p:nvPr>
          </p:nvGraphicFramePr>
          <p:xfrm>
            <a:off x="3803624" y="1504475"/>
            <a:ext cx="5303837" cy="4537076"/>
          </p:xfrm>
          <a:graphic>
            <a:graphicData uri="http://schemas.openxmlformats.org/presentationml/2006/ole">
              <mc:AlternateContent xmlns:mc="http://schemas.openxmlformats.org/markup-compatibility/2006">
                <mc:Choice xmlns:v="urn:schemas-microsoft-com:vml" Requires="v">
                  <p:oleObj name="Visio" r:id="rId14" imgW="6911893" imgH="5913324" progId="Visio.Drawing.11">
                    <p:embed/>
                  </p:oleObj>
                </mc:Choice>
                <mc:Fallback>
                  <p:oleObj name="Visio" r:id="rId14" imgW="6911893" imgH="5913324" progId="Visio.Drawing.11">
                    <p:embed/>
                    <p:pic>
                      <p:nvPicPr>
                        <p:cNvPr id="34" name="Object 33"/>
                        <p:cNvPicPr>
                          <a:picLocks noChangeAspect="1" noChangeArrowheads="1"/>
                        </p:cNvPicPr>
                        <p:nvPr/>
                      </p:nvPicPr>
                      <p:blipFill>
                        <a:blip r:embed="rId15"/>
                        <a:srcRect/>
                        <a:stretch>
                          <a:fillRect/>
                        </a:stretch>
                      </p:blipFill>
                      <p:spPr bwMode="auto">
                        <a:xfrm>
                          <a:off x="3803624" y="1504475"/>
                          <a:ext cx="5303837" cy="4537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6" name="Rectangle 15">
              <a:extLst>
                <a:ext uri="{FF2B5EF4-FFF2-40B4-BE49-F238E27FC236}">
                  <a16:creationId xmlns:a16="http://schemas.microsoft.com/office/drawing/2014/main" id="{A2BE32B0-9D47-ABA1-DECE-9E40ADFB608C}"/>
                </a:ext>
              </a:extLst>
            </p:cNvPr>
            <p:cNvSpPr/>
            <p:nvPr/>
          </p:nvSpPr>
          <p:spPr>
            <a:xfrm>
              <a:off x="6633462" y="2304361"/>
              <a:ext cx="1277095" cy="194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17" name="Rectangle 16">
              <a:extLst>
                <a:ext uri="{FF2B5EF4-FFF2-40B4-BE49-F238E27FC236}">
                  <a16:creationId xmlns:a16="http://schemas.microsoft.com/office/drawing/2014/main" id="{4F94C796-5EA3-CD65-B354-2275806ECC3A}"/>
                </a:ext>
              </a:extLst>
            </p:cNvPr>
            <p:cNvSpPr/>
            <p:nvPr/>
          </p:nvSpPr>
          <p:spPr>
            <a:xfrm>
              <a:off x="8224145" y="4694042"/>
              <a:ext cx="1277095" cy="59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18" name="Rectangle 17">
              <a:extLst>
                <a:ext uri="{FF2B5EF4-FFF2-40B4-BE49-F238E27FC236}">
                  <a16:creationId xmlns:a16="http://schemas.microsoft.com/office/drawing/2014/main" id="{90E0CE16-F7C3-6C43-9E2A-AEF2937C8A7D}"/>
                </a:ext>
              </a:extLst>
            </p:cNvPr>
            <p:cNvSpPr/>
            <p:nvPr/>
          </p:nvSpPr>
          <p:spPr>
            <a:xfrm>
              <a:off x="8083391" y="4909879"/>
              <a:ext cx="1277095" cy="26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19" name="Rectangle 18">
              <a:extLst>
                <a:ext uri="{FF2B5EF4-FFF2-40B4-BE49-F238E27FC236}">
                  <a16:creationId xmlns:a16="http://schemas.microsoft.com/office/drawing/2014/main" id="{F898584E-6CEA-B1F8-4254-16F4E869BE6F}"/>
                </a:ext>
              </a:extLst>
            </p:cNvPr>
            <p:cNvSpPr/>
            <p:nvPr/>
          </p:nvSpPr>
          <p:spPr>
            <a:xfrm>
              <a:off x="3926325" y="2827689"/>
              <a:ext cx="1277095" cy="36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grpSp>
      <p:sp>
        <p:nvSpPr>
          <p:cNvPr id="20" name="Rectangle 19">
            <a:extLst>
              <a:ext uri="{FF2B5EF4-FFF2-40B4-BE49-F238E27FC236}">
                <a16:creationId xmlns:a16="http://schemas.microsoft.com/office/drawing/2014/main" id="{AF59068F-986D-FBE1-FC6A-20924095E6DC}"/>
              </a:ext>
            </a:extLst>
          </p:cNvPr>
          <p:cNvSpPr/>
          <p:nvPr/>
        </p:nvSpPr>
        <p:spPr>
          <a:xfrm>
            <a:off x="5413013" y="2852936"/>
            <a:ext cx="1329471" cy="5720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39819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1292225" y="2014538"/>
          <a:ext cx="9010650" cy="3051175"/>
        </p:xfrm>
        <a:graphic>
          <a:graphicData uri="http://schemas.openxmlformats.org/presentationml/2006/ole">
            <mc:AlternateContent xmlns:mc="http://schemas.openxmlformats.org/markup-compatibility/2006">
              <mc:Choice xmlns:v="urn:schemas-microsoft-com:vml" Requires="v">
                <p:oleObj name="Visio" r:id="rId3" imgW="9345168" imgH="3188336" progId="Visio.Drawing.11">
                  <p:embed/>
                </p:oleObj>
              </mc:Choice>
              <mc:Fallback>
                <p:oleObj name="Visio" r:id="rId3" imgW="9345168" imgH="3188336" progId="Visio.Drawing.11">
                  <p:embed/>
                  <p:pic>
                    <p:nvPicPr>
                      <p:cNvPr id="2" name="Object 1"/>
                      <p:cNvPicPr>
                        <a:picLocks noChangeAspect="1" noChangeArrowheads="1"/>
                      </p:cNvPicPr>
                      <p:nvPr/>
                    </p:nvPicPr>
                    <p:blipFill>
                      <a:blip r:embed="rId4"/>
                      <a:srcRect/>
                      <a:stretch>
                        <a:fillRect/>
                      </a:stretch>
                    </p:blipFill>
                    <p:spPr bwMode="auto">
                      <a:xfrm>
                        <a:off x="1292225" y="2014538"/>
                        <a:ext cx="9010650" cy="3051175"/>
                      </a:xfrm>
                      <a:prstGeom prst="rect">
                        <a:avLst/>
                      </a:prstGeom>
                      <a:noFill/>
                      <a:ln>
                        <a:noFill/>
                      </a:ln>
                      <a:effectLst/>
                    </p:spPr>
                  </p:pic>
                </p:oleObj>
              </mc:Fallback>
            </mc:AlternateContent>
          </a:graphicData>
        </a:graphic>
      </p:graphicFrame>
      <p:sp>
        <p:nvSpPr>
          <p:cNvPr id="994306" name="Rectangle 2"/>
          <p:cNvSpPr>
            <a:spLocks noGrp="1" noChangeArrowheads="1"/>
          </p:cNvSpPr>
          <p:nvPr>
            <p:ph type="title"/>
          </p:nvPr>
        </p:nvSpPr>
        <p:spPr/>
        <p:txBody>
          <a:bodyPr/>
          <a:lstStyle/>
          <a:p>
            <a:r>
              <a:rPr lang="en-AU" dirty="0"/>
              <a:t>Revised order-to-cash process model</a:t>
            </a:r>
          </a:p>
        </p:txBody>
      </p:sp>
      <p:sp>
        <p:nvSpPr>
          <p:cNvPr id="994308" name="Text Box 4"/>
          <p:cNvSpPr txBox="1">
            <a:spLocks noChangeArrowheads="1"/>
          </p:cNvSpPr>
          <p:nvPr/>
        </p:nvSpPr>
        <p:spPr bwMode="auto">
          <a:xfrm>
            <a:off x="4225685" y="2928114"/>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94309" name="Text Box 5"/>
          <p:cNvSpPr txBox="1">
            <a:spLocks noChangeArrowheads="1"/>
          </p:cNvSpPr>
          <p:nvPr/>
        </p:nvSpPr>
        <p:spPr bwMode="auto">
          <a:xfrm>
            <a:off x="5419284" y="410388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994310" name="Text Box 6"/>
          <p:cNvSpPr txBox="1">
            <a:spLocks noChangeArrowheads="1"/>
          </p:cNvSpPr>
          <p:nvPr/>
        </p:nvSpPr>
        <p:spPr bwMode="auto">
          <a:xfrm>
            <a:off x="7304389" y="410388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graphicFrame>
        <p:nvGraphicFramePr>
          <p:cNvPr id="994316" name="Object 12"/>
          <p:cNvGraphicFramePr>
            <a:graphicFrameLocks noChangeAspect="1"/>
          </p:cNvGraphicFramePr>
          <p:nvPr/>
        </p:nvGraphicFramePr>
        <p:xfrm>
          <a:off x="3708400" y="2879726"/>
          <a:ext cx="5002212" cy="1408113"/>
        </p:xfrm>
        <a:graphic>
          <a:graphicData uri="http://schemas.openxmlformats.org/presentationml/2006/ole">
            <mc:AlternateContent xmlns:mc="http://schemas.openxmlformats.org/markup-compatibility/2006">
              <mc:Choice xmlns:v="urn:schemas-microsoft-com:vml" Requires="v">
                <p:oleObj name="Visio" r:id="rId5" imgW="4701069" imgH="1369302" progId="Visio.Drawing.11">
                  <p:embed/>
                </p:oleObj>
              </mc:Choice>
              <mc:Fallback>
                <p:oleObj name="Visio" r:id="rId5" imgW="4701069" imgH="1369302" progId="Visio.Drawing.11">
                  <p:embed/>
                  <p:pic>
                    <p:nvPicPr>
                      <p:cNvPr id="994316" name="Object 12"/>
                      <p:cNvPicPr>
                        <a:picLocks noChangeAspect="1" noChangeArrowheads="1"/>
                      </p:cNvPicPr>
                      <p:nvPr/>
                    </p:nvPicPr>
                    <p:blipFill>
                      <a:blip r:embed="rId6"/>
                      <a:srcRect/>
                      <a:stretch>
                        <a:fillRect/>
                      </a:stretch>
                    </p:blipFill>
                    <p:spPr bwMode="auto">
                      <a:xfrm>
                        <a:off x="3708400" y="2879726"/>
                        <a:ext cx="5002212" cy="1408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4781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4316"/>
                                        </p:tgtEl>
                                        <p:attrNameLst>
                                          <p:attrName>style.visibility</p:attrName>
                                        </p:attrNameLst>
                                      </p:cBhvr>
                                      <p:to>
                                        <p:strVal val="visible"/>
                                      </p:to>
                                    </p:set>
                                    <p:animEffect transition="in" filter="fade">
                                      <p:cBhvr>
                                        <p:cTn id="7" dur="1000"/>
                                        <p:tgtEl>
                                          <p:spTgt spid="9943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94308"/>
                                        </p:tgtEl>
                                        <p:attrNameLst>
                                          <p:attrName>style.visibility</p:attrName>
                                        </p:attrNameLst>
                                      </p:cBhvr>
                                      <p:to>
                                        <p:strVal val="visible"/>
                                      </p:to>
                                    </p:set>
                                    <p:animEffect transition="in" filter="fade">
                                      <p:cBhvr>
                                        <p:cTn id="11" dur="1000"/>
                                        <p:tgtEl>
                                          <p:spTgt spid="99430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94309"/>
                                        </p:tgtEl>
                                        <p:attrNameLst>
                                          <p:attrName>style.visibility</p:attrName>
                                        </p:attrNameLst>
                                      </p:cBhvr>
                                      <p:to>
                                        <p:strVal val="visible"/>
                                      </p:to>
                                    </p:set>
                                    <p:animEffect transition="in" filter="fade">
                                      <p:cBhvr>
                                        <p:cTn id="14" dur="1000"/>
                                        <p:tgtEl>
                                          <p:spTgt spid="99430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94310"/>
                                        </p:tgtEl>
                                        <p:attrNameLst>
                                          <p:attrName>style.visibility</p:attrName>
                                        </p:attrNameLst>
                                      </p:cBhvr>
                                      <p:to>
                                        <p:strVal val="visible"/>
                                      </p:to>
                                    </p:set>
                                    <p:animEffect transition="in" filter="fade">
                                      <p:cBhvr>
                                        <p:cTn id="17" dur="1000"/>
                                        <p:tgtEl>
                                          <p:spTgt spid="994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p:bldP spid="994309" grpId="0"/>
      <p:bldP spid="9943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9" name="Rectangle 3"/>
          <p:cNvSpPr>
            <a:spLocks noGrp="1" noChangeArrowheads="1"/>
          </p:cNvSpPr>
          <p:nvPr>
            <p:ph idx="1"/>
          </p:nvPr>
        </p:nvSpPr>
        <p:spPr>
          <a:xfrm>
            <a:off x="837981" y="1690689"/>
            <a:ext cx="10512862" cy="4577418"/>
          </a:xfrm>
        </p:spPr>
        <p:txBody>
          <a:bodyPr>
            <a:normAutofit/>
          </a:bodyPr>
          <a:lstStyle/>
          <a:p>
            <a:pPr marL="0" indent="0">
              <a:buNone/>
            </a:pPr>
            <a:r>
              <a:rPr lang="en-AU" dirty="0"/>
              <a:t>Order distribution process:</a:t>
            </a:r>
          </a:p>
          <a:p>
            <a:pPr marL="0" indent="0">
              <a:buNone/>
            </a:pPr>
            <a:r>
              <a:rPr lang="en-AU" dirty="0"/>
              <a:t>A company has two warehouses that store different products: Amsterdam and Hamburg.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p>
        </p:txBody>
      </p:sp>
      <p:sp>
        <p:nvSpPr>
          <p:cNvPr id="1094658" name="Rectangle 2"/>
          <p:cNvSpPr>
            <a:spLocks noGrp="1" noChangeArrowheads="1"/>
          </p:cNvSpPr>
          <p:nvPr>
            <p:ph type="title"/>
          </p:nvPr>
        </p:nvSpPr>
        <p:spPr/>
        <p:txBody>
          <a:bodyPr/>
          <a:lstStyle/>
          <a:p>
            <a:r>
              <a:rPr lang="en-AU" dirty="0"/>
              <a:t>Between XOR and AND</a:t>
            </a:r>
          </a:p>
        </p:txBody>
      </p:sp>
    </p:spTree>
    <p:extLst>
      <p:ext uri="{BB962C8B-B14F-4D97-AF65-F5344CB8AC3E}">
        <p14:creationId xmlns:p14="http://schemas.microsoft.com/office/powerpoint/2010/main" val="41076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0567" y="1663347"/>
            <a:ext cx="8691996" cy="4312878"/>
          </a:xfrm>
          <a:prstGeom prst="rect">
            <a:avLst/>
          </a:prstGeom>
        </p:spPr>
      </p:pic>
      <p:sp>
        <p:nvSpPr>
          <p:cNvPr id="1095684" name="Rectangle 4"/>
          <p:cNvSpPr>
            <a:spLocks noGrp="1" noChangeArrowheads="1"/>
          </p:cNvSpPr>
          <p:nvPr>
            <p:ph type="title"/>
          </p:nvPr>
        </p:nvSpPr>
        <p:spPr/>
        <p:txBody>
          <a:bodyPr/>
          <a:lstStyle/>
          <a:p>
            <a:r>
              <a:rPr lang="en-AU" dirty="0"/>
              <a:t>Solution 1</a:t>
            </a:r>
            <a:endParaRPr lang="en-AU" sz="2400" i="1" dirty="0"/>
          </a:p>
        </p:txBody>
      </p:sp>
      <p:sp>
        <p:nvSpPr>
          <p:cNvPr id="1095688" name="Text Box 8"/>
          <p:cNvSpPr txBox="1">
            <a:spLocks noChangeArrowheads="1"/>
          </p:cNvSpPr>
          <p:nvPr/>
        </p:nvSpPr>
        <p:spPr bwMode="auto">
          <a:xfrm>
            <a:off x="3375083"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1095689" name="Text Box 9"/>
          <p:cNvSpPr txBox="1">
            <a:spLocks noChangeArrowheads="1"/>
          </p:cNvSpPr>
          <p:nvPr/>
        </p:nvSpPr>
        <p:spPr bwMode="auto">
          <a:xfrm>
            <a:off x="7190584" y="2494580"/>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95690" name="Text Box 10"/>
          <p:cNvSpPr txBox="1">
            <a:spLocks noChangeArrowheads="1"/>
          </p:cNvSpPr>
          <p:nvPr/>
        </p:nvSpPr>
        <p:spPr bwMode="auto">
          <a:xfrm>
            <a:off x="3646600" y="5135268"/>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095691" name="Text Box 11"/>
          <p:cNvSpPr txBox="1">
            <a:spLocks noChangeArrowheads="1"/>
          </p:cNvSpPr>
          <p:nvPr/>
        </p:nvSpPr>
        <p:spPr bwMode="auto">
          <a:xfrm>
            <a:off x="7462285" y="5135268"/>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
        <p:nvSpPr>
          <p:cNvPr id="9" name="Rectangle 8"/>
          <p:cNvSpPr>
            <a:spLocks noChangeArrowheads="1"/>
          </p:cNvSpPr>
          <p:nvPr/>
        </p:nvSpPr>
        <p:spPr bwMode="auto">
          <a:xfrm>
            <a:off x="837981" y="1432514"/>
            <a:ext cx="3704068"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Tree>
    <p:extLst>
      <p:ext uri="{BB962C8B-B14F-4D97-AF65-F5344CB8AC3E}">
        <p14:creationId xmlns:p14="http://schemas.microsoft.com/office/powerpoint/2010/main" val="2846274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688"/>
                                        </p:tgtEl>
                                        <p:attrNameLst>
                                          <p:attrName>style.visibility</p:attrName>
                                        </p:attrNameLst>
                                      </p:cBhvr>
                                      <p:to>
                                        <p:strVal val="visible"/>
                                      </p:to>
                                    </p:set>
                                    <p:animEffect transition="in" filter="fade">
                                      <p:cBhvr>
                                        <p:cTn id="7" dur="500"/>
                                        <p:tgtEl>
                                          <p:spTgt spid="10956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95689"/>
                                        </p:tgtEl>
                                        <p:attrNameLst>
                                          <p:attrName>style.visibility</p:attrName>
                                        </p:attrNameLst>
                                      </p:cBhvr>
                                      <p:to>
                                        <p:strVal val="visible"/>
                                      </p:to>
                                    </p:set>
                                    <p:animEffect transition="in" filter="fade">
                                      <p:cBhvr>
                                        <p:cTn id="11" dur="500"/>
                                        <p:tgtEl>
                                          <p:spTgt spid="109568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5690"/>
                                        </p:tgtEl>
                                        <p:attrNameLst>
                                          <p:attrName>style.visibility</p:attrName>
                                        </p:attrNameLst>
                                      </p:cBhvr>
                                      <p:to>
                                        <p:strVal val="visible"/>
                                      </p:to>
                                    </p:set>
                                    <p:animEffect transition="in" filter="fade">
                                      <p:cBhvr>
                                        <p:cTn id="15" dur="500"/>
                                        <p:tgtEl>
                                          <p:spTgt spid="109569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95691"/>
                                        </p:tgtEl>
                                        <p:attrNameLst>
                                          <p:attrName>style.visibility</p:attrName>
                                        </p:attrNameLst>
                                      </p:cBhvr>
                                      <p:to>
                                        <p:strVal val="visible"/>
                                      </p:to>
                                    </p:set>
                                    <p:animEffect transition="in" filter="fade">
                                      <p:cBhvr>
                                        <p:cTn id="19" dur="500"/>
                                        <p:tgtEl>
                                          <p:spTgt spid="1095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8" grpId="0"/>
      <p:bldP spid="1095689" grpId="0"/>
      <p:bldP spid="1095690" grpId="0"/>
      <p:bldP spid="10956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7195" y="1529330"/>
            <a:ext cx="8532440" cy="4151090"/>
          </a:xfrm>
          <a:prstGeom prst="rect">
            <a:avLst/>
          </a:prstGeom>
        </p:spPr>
      </p:pic>
      <p:sp>
        <p:nvSpPr>
          <p:cNvPr id="1101826" name="Rectangle 2"/>
          <p:cNvSpPr>
            <a:spLocks noGrp="1" noChangeArrowheads="1"/>
          </p:cNvSpPr>
          <p:nvPr>
            <p:ph type="title"/>
          </p:nvPr>
        </p:nvSpPr>
        <p:spPr/>
        <p:txBody>
          <a:bodyPr/>
          <a:lstStyle/>
          <a:p>
            <a:r>
              <a:rPr lang="en-AU" dirty="0"/>
              <a:t>Solution 2</a:t>
            </a:r>
            <a:endParaRPr lang="en-AU" sz="2800" i="1" dirty="0"/>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23</a:t>
            </a:fld>
            <a:endParaRPr lang="en-AU">
              <a:solidFill>
                <a:prstClr val="black">
                  <a:lumMod val="50000"/>
                  <a:lumOff val="50000"/>
                </a:prstClr>
              </a:solidFill>
            </a:endParaRPr>
          </a:p>
        </p:txBody>
      </p:sp>
      <p:sp>
        <p:nvSpPr>
          <p:cNvPr id="5" name="Rectangle 4"/>
          <p:cNvSpPr>
            <a:spLocks noChangeArrowheads="1"/>
          </p:cNvSpPr>
          <p:nvPr/>
        </p:nvSpPr>
        <p:spPr bwMode="auto">
          <a:xfrm>
            <a:off x="837981" y="1438022"/>
            <a:ext cx="3704068"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
        <p:nvSpPr>
          <p:cNvPr id="8" name="Text Box 8"/>
          <p:cNvSpPr txBox="1">
            <a:spLocks noChangeArrowheads="1"/>
          </p:cNvSpPr>
          <p:nvPr/>
        </p:nvSpPr>
        <p:spPr bwMode="auto">
          <a:xfrm>
            <a:off x="3709150"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XOR-split</a:t>
            </a:r>
          </a:p>
        </p:txBody>
      </p:sp>
      <p:sp>
        <p:nvSpPr>
          <p:cNvPr id="9" name="Text Box 9"/>
          <p:cNvSpPr txBox="1">
            <a:spLocks noChangeArrowheads="1"/>
          </p:cNvSpPr>
          <p:nvPr/>
        </p:nvSpPr>
        <p:spPr bwMode="auto">
          <a:xfrm>
            <a:off x="7450294" y="4762107"/>
            <a:ext cx="1506538"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XOR-join</a:t>
            </a:r>
          </a:p>
        </p:txBody>
      </p:sp>
      <p:sp>
        <p:nvSpPr>
          <p:cNvPr id="10" name="Text Box 10"/>
          <p:cNvSpPr txBox="1">
            <a:spLocks noChangeArrowheads="1"/>
          </p:cNvSpPr>
          <p:nvPr/>
        </p:nvSpPr>
        <p:spPr bwMode="auto">
          <a:xfrm>
            <a:off x="3440996" y="2819511"/>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AND-split</a:t>
            </a:r>
          </a:p>
        </p:txBody>
      </p:sp>
      <p:sp>
        <p:nvSpPr>
          <p:cNvPr id="11" name="Text Box 11"/>
          <p:cNvSpPr txBox="1">
            <a:spLocks noChangeArrowheads="1"/>
          </p:cNvSpPr>
          <p:nvPr/>
        </p:nvSpPr>
        <p:spPr bwMode="auto">
          <a:xfrm>
            <a:off x="7224217" y="2819511"/>
            <a:ext cx="1506537"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AND-join</a:t>
            </a:r>
          </a:p>
        </p:txBody>
      </p:sp>
    </p:spTree>
    <p:extLst>
      <p:ext uri="{BB962C8B-B14F-4D97-AF65-F5344CB8AC3E}">
        <p14:creationId xmlns:p14="http://schemas.microsoft.com/office/powerpoint/2010/main" val="1308548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Rectangle 2"/>
          <p:cNvSpPr>
            <a:spLocks noGrp="1" noChangeArrowheads="1"/>
          </p:cNvSpPr>
          <p:nvPr>
            <p:ph type="title"/>
          </p:nvPr>
        </p:nvSpPr>
        <p:spPr/>
        <p:txBody>
          <a:bodyPr/>
          <a:lstStyle/>
          <a:p>
            <a:r>
              <a:rPr lang="en-AU" dirty="0"/>
              <a:t>OR Gateway</a:t>
            </a:r>
          </a:p>
        </p:txBody>
      </p:sp>
      <p:sp>
        <p:nvSpPr>
          <p:cNvPr id="2" name="Slide Number Placeholder 1"/>
          <p:cNvSpPr>
            <a:spLocks noGrp="1"/>
          </p:cNvSpPr>
          <p:nvPr>
            <p:ph type="sldNum" sz="quarter" idx="11"/>
          </p:nvPr>
        </p:nvSpPr>
        <p:spPr>
          <a:xfrm>
            <a:off x="9769163" y="6059714"/>
            <a:ext cx="533400" cy="152400"/>
          </a:xfrm>
        </p:spPr>
        <p:txBody>
          <a:bodyPr/>
          <a:lstStyle/>
          <a:p>
            <a:fld id="{F06E539D-8AB8-485C-BFEF-50E8D5427D32}" type="slidenum">
              <a:rPr lang="en-AU" smtClean="0">
                <a:solidFill>
                  <a:prstClr val="black">
                    <a:lumMod val="50000"/>
                    <a:lumOff val="50000"/>
                  </a:prstClr>
                </a:solidFill>
              </a:rPr>
              <a:pPr/>
              <a:t>24</a:t>
            </a:fld>
            <a:endParaRPr lang="en-AU">
              <a:solidFill>
                <a:prstClr val="black">
                  <a:lumMod val="50000"/>
                  <a:lumOff val="50000"/>
                </a:prstClr>
              </a:solidFill>
            </a:endParaRPr>
          </a:p>
        </p:txBody>
      </p:sp>
      <p:sp>
        <p:nvSpPr>
          <p:cNvPr id="6" name="Rectangle 5"/>
          <p:cNvSpPr/>
          <p:nvPr/>
        </p:nvSpPr>
        <p:spPr>
          <a:xfrm>
            <a:off x="2695575" y="1614150"/>
            <a:ext cx="7074133" cy="830997"/>
          </a:xfrm>
          <a:prstGeom prst="rect">
            <a:avLst/>
          </a:prstGeom>
        </p:spPr>
        <p:txBody>
          <a:bodyPr wrap="square">
            <a:spAutoFit/>
          </a:bodyPr>
          <a:lstStyle/>
          <a:p>
            <a:pPr marL="228600" lvl="1">
              <a:spcBef>
                <a:spcPct val="20000"/>
              </a:spcBef>
              <a:buClr>
                <a:prstClr val="black">
                  <a:lumMod val="50000"/>
                  <a:lumOff val="50000"/>
                </a:prstClr>
              </a:buClr>
            </a:pPr>
            <a:r>
              <a:rPr lang="en-AU" sz="2400" dirty="0">
                <a:solidFill>
                  <a:prstClr val="black">
                    <a:lumMod val="75000"/>
                    <a:lumOff val="25000"/>
                  </a:prstClr>
                </a:solidFill>
              </a:rPr>
              <a:t>An </a:t>
            </a:r>
            <a:r>
              <a:rPr lang="en-AU" sz="2400" i="1" dirty="0">
                <a:solidFill>
                  <a:prstClr val="black">
                    <a:lumMod val="75000"/>
                    <a:lumOff val="25000"/>
                  </a:prstClr>
                </a:solidFill>
              </a:rPr>
              <a:t>OR Gateway</a:t>
            </a:r>
            <a:r>
              <a:rPr lang="en-AU" sz="2400" dirty="0">
                <a:solidFill>
                  <a:prstClr val="black">
                    <a:lumMod val="75000"/>
                    <a:lumOff val="25000"/>
                  </a:prstClr>
                </a:solidFill>
              </a:rPr>
              <a:t> provides a mechanism to create and synchronize n out of m parallel flows. </a:t>
            </a:r>
          </a:p>
        </p:txBody>
      </p:sp>
      <p:sp>
        <p:nvSpPr>
          <p:cNvPr id="12" name="Rectangle 3"/>
          <p:cNvSpPr txBox="1">
            <a:spLocks noChangeArrowheads="1"/>
          </p:cNvSpPr>
          <p:nvPr/>
        </p:nvSpPr>
        <p:spPr>
          <a:xfrm>
            <a:off x="3346115" y="3519623"/>
            <a:ext cx="6642490" cy="1992363"/>
          </a:xfrm>
          <a:prstGeom prst="rect">
            <a:avLst/>
          </a:prstGeom>
        </p:spPr>
        <p:txBody>
          <a:bodyPr vert="horz" lIns="91440" tIns="45720" rIns="91440" bIns="45720" rtlCol="0" anchor="t">
            <a:no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AU" i="1" dirty="0"/>
              <a:t>OR-split</a:t>
            </a:r>
            <a:r>
              <a:rPr lang="en-AU" dirty="0"/>
              <a:t> </a:t>
            </a:r>
            <a:r>
              <a:rPr lang="en-AU" dirty="0">
                <a:sym typeface="Wingdings" pitchFamily="2" charset="2"/>
              </a:rPr>
              <a:t> takes one or more branches depending on conditions</a:t>
            </a:r>
          </a:p>
          <a:p>
            <a:pPr marL="0" indent="0">
              <a:buNone/>
            </a:pPr>
            <a:endParaRPr lang="en-AU" i="1" dirty="0">
              <a:sym typeface="Wingdings" pitchFamily="2" charset="2"/>
            </a:endParaRPr>
          </a:p>
          <a:p>
            <a:pPr marL="0" indent="0">
              <a:buNone/>
            </a:pPr>
            <a:endParaRPr lang="en-AU" i="1" dirty="0">
              <a:sym typeface="Wingdings" pitchFamily="2" charset="2"/>
            </a:endParaRPr>
          </a:p>
          <a:p>
            <a:pPr marL="0" indent="0">
              <a:buNone/>
            </a:pPr>
            <a:r>
              <a:rPr lang="en-AU" i="1" dirty="0">
                <a:sym typeface="Wingdings" pitchFamily="2" charset="2"/>
              </a:rPr>
              <a:t>OR-join </a:t>
            </a:r>
            <a:r>
              <a:rPr lang="en-AU" dirty="0">
                <a:sym typeface="Wingdings" pitchFamily="2" charset="2"/>
              </a:rPr>
              <a:t> proceeds when all </a:t>
            </a:r>
            <a:r>
              <a:rPr lang="en-AU" b="1" dirty="0">
                <a:sym typeface="Wingdings" pitchFamily="2" charset="2"/>
              </a:rPr>
              <a:t>active </a:t>
            </a:r>
            <a:r>
              <a:rPr lang="en-AU" dirty="0">
                <a:sym typeface="Wingdings" pitchFamily="2" charset="2"/>
              </a:rPr>
              <a:t>incoming branches have completed</a:t>
            </a:r>
          </a:p>
          <a:p>
            <a:pPr marL="1074738" lvl="1">
              <a:buFontTx/>
              <a:buChar char="•"/>
            </a:pPr>
            <a:endParaRPr lang="en-AU" sz="2400" dirty="0">
              <a:sym typeface="Wingdings" pitchFamily="2" charset="2"/>
            </a:endParaRPr>
          </a:p>
        </p:txBody>
      </p:sp>
      <p:graphicFrame>
        <p:nvGraphicFramePr>
          <p:cNvPr id="13" name="Object 7"/>
          <p:cNvGraphicFramePr>
            <a:graphicFrameLocks noChangeAspect="1"/>
          </p:cNvGraphicFramePr>
          <p:nvPr/>
        </p:nvGraphicFramePr>
        <p:xfrm>
          <a:off x="1612901" y="2898776"/>
          <a:ext cx="1658937" cy="1647825"/>
        </p:xfrm>
        <a:graphic>
          <a:graphicData uri="http://schemas.openxmlformats.org/presentationml/2006/ole">
            <mc:AlternateContent xmlns:mc="http://schemas.openxmlformats.org/markup-compatibility/2006">
              <mc:Choice xmlns:v="urn:schemas-microsoft-com:vml" Requires="v">
                <p:oleObj name="Visio" r:id="rId3" imgW="1058310" imgH="1019436" progId="Visio.Drawing.11">
                  <p:embed/>
                </p:oleObj>
              </mc:Choice>
              <mc:Fallback>
                <p:oleObj name="Visio" r:id="rId3" imgW="1058310" imgH="1019436" progId="Visio.Drawing.11">
                  <p:embed/>
                  <p:pic>
                    <p:nvPicPr>
                      <p:cNvPr id="13" name="Object 7"/>
                      <p:cNvPicPr>
                        <a:picLocks noChangeAspect="1" noChangeArrowheads="1"/>
                      </p:cNvPicPr>
                      <p:nvPr/>
                    </p:nvPicPr>
                    <p:blipFill>
                      <a:blip r:embed="rId4"/>
                      <a:srcRect/>
                      <a:stretch>
                        <a:fillRect/>
                      </a:stretch>
                    </p:blipFill>
                    <p:spPr bwMode="auto">
                      <a:xfrm>
                        <a:off x="1612901" y="2898776"/>
                        <a:ext cx="1658937" cy="1647825"/>
                      </a:xfrm>
                      <a:prstGeom prst="rect">
                        <a:avLst/>
                      </a:prstGeom>
                      <a:noFill/>
                      <a:ln>
                        <a:noFill/>
                      </a:ln>
                      <a:effectLst/>
                    </p:spPr>
                  </p:pic>
                </p:oleObj>
              </mc:Fallback>
            </mc:AlternateContent>
          </a:graphicData>
        </a:graphic>
      </p:graphicFrame>
      <p:graphicFrame>
        <p:nvGraphicFramePr>
          <p:cNvPr id="14" name="Object 7"/>
          <p:cNvGraphicFramePr>
            <a:graphicFrameLocks noChangeAspect="1"/>
          </p:cNvGraphicFramePr>
          <p:nvPr/>
        </p:nvGraphicFramePr>
        <p:xfrm>
          <a:off x="1719263" y="4789488"/>
          <a:ext cx="1522413" cy="1477962"/>
        </p:xfrm>
        <a:graphic>
          <a:graphicData uri="http://schemas.openxmlformats.org/presentationml/2006/ole">
            <mc:AlternateContent xmlns:mc="http://schemas.openxmlformats.org/markup-compatibility/2006">
              <mc:Choice xmlns:v="urn:schemas-microsoft-com:vml" Requires="v">
                <p:oleObj name="Visio" r:id="rId5" imgW="971640" imgH="914040" progId="Visio.Drawing.11">
                  <p:embed/>
                </p:oleObj>
              </mc:Choice>
              <mc:Fallback>
                <p:oleObj name="Visio" r:id="rId5" imgW="971640" imgH="914040" progId="Visio.Drawing.11">
                  <p:embed/>
                  <p:pic>
                    <p:nvPicPr>
                      <p:cNvPr id="14" name="Object 7"/>
                      <p:cNvPicPr>
                        <a:picLocks noChangeAspect="1" noChangeArrowheads="1"/>
                      </p:cNvPicPr>
                      <p:nvPr/>
                    </p:nvPicPr>
                    <p:blipFill>
                      <a:blip r:embed="rId6"/>
                      <a:srcRect/>
                      <a:stretch>
                        <a:fillRect/>
                      </a:stretch>
                    </p:blipFill>
                    <p:spPr bwMode="auto">
                      <a:xfrm>
                        <a:off x="1719263" y="4789488"/>
                        <a:ext cx="1522413" cy="1477962"/>
                      </a:xfrm>
                      <a:prstGeom prst="rect">
                        <a:avLst/>
                      </a:prstGeom>
                      <a:noFill/>
                      <a:ln>
                        <a:noFill/>
                      </a:ln>
                      <a:effectLst/>
                    </p:spPr>
                  </p:pic>
                </p:oleObj>
              </mc:Fallback>
            </mc:AlternateContent>
          </a:graphicData>
        </a:graphic>
      </p:graphicFrame>
      <p:graphicFrame>
        <p:nvGraphicFramePr>
          <p:cNvPr id="15" name="Object 4"/>
          <p:cNvGraphicFramePr>
            <a:graphicFrameLocks noGrp="1" noChangeAspect="1"/>
          </p:cNvGraphicFramePr>
          <p:nvPr>
            <p:ph sz="quarter" idx="4294967295"/>
          </p:nvPr>
        </p:nvGraphicFramePr>
        <p:xfrm>
          <a:off x="1903413" y="1614488"/>
          <a:ext cx="792163" cy="792162"/>
        </p:xfrm>
        <a:graphic>
          <a:graphicData uri="http://schemas.openxmlformats.org/presentationml/2006/ole">
            <mc:AlternateContent xmlns:mc="http://schemas.openxmlformats.org/markup-compatibility/2006">
              <mc:Choice xmlns:v="urn:schemas-microsoft-com:vml" Requires="v">
                <p:oleObj name="Visio" r:id="rId7" imgW="586440" imgH="586440" progId="Visio.Drawing.11">
                  <p:embed/>
                </p:oleObj>
              </mc:Choice>
              <mc:Fallback>
                <p:oleObj name="Visio" r:id="rId7" imgW="586440" imgH="586440" progId="Visio.Drawing.11">
                  <p:embed/>
                  <p:pic>
                    <p:nvPicPr>
                      <p:cNvPr id="15" name="Object 4"/>
                      <p:cNvPicPr>
                        <a:picLocks noChangeAspect="1" noChangeArrowheads="1"/>
                      </p:cNvPicPr>
                      <p:nvPr/>
                    </p:nvPicPr>
                    <p:blipFill>
                      <a:blip r:embed="rId8"/>
                      <a:srcRect/>
                      <a:stretch>
                        <a:fillRect/>
                      </a:stretch>
                    </p:blipFill>
                    <p:spPr bwMode="auto">
                      <a:xfrm>
                        <a:off x="1903413" y="1614488"/>
                        <a:ext cx="792163" cy="792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0"/>
          <p:cNvSpPr/>
          <p:nvPr/>
        </p:nvSpPr>
        <p:spPr>
          <a:xfrm>
            <a:off x="1719263"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6" name="Oval 15"/>
          <p:cNvSpPr/>
          <p:nvPr/>
        </p:nvSpPr>
        <p:spPr>
          <a:xfrm>
            <a:off x="1719263"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1989957"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1989957" y="605759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2" name="Oval 21"/>
          <p:cNvSpPr/>
          <p:nvPr/>
        </p:nvSpPr>
        <p:spPr>
          <a:xfrm>
            <a:off x="1719261"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3" name="Oval 22"/>
          <p:cNvSpPr/>
          <p:nvPr/>
        </p:nvSpPr>
        <p:spPr>
          <a:xfrm>
            <a:off x="1719262" y="3722688"/>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4" name="Oval 23"/>
          <p:cNvSpPr/>
          <p:nvPr/>
        </p:nvSpPr>
        <p:spPr>
          <a:xfrm>
            <a:off x="1989956" y="479513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25" name="Oval 24"/>
          <p:cNvSpPr/>
          <p:nvPr/>
        </p:nvSpPr>
        <p:spPr>
          <a:xfrm>
            <a:off x="1989955" y="6060215"/>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7407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50" presetClass="path" presetSubtype="0" accel="50000" fill="hold" grpId="1" nodeType="afterEffect">
                                  <p:stCondLst>
                                    <p:cond delay="0"/>
                                  </p:stCondLst>
                                  <p:childTnLst>
                                    <p:animMotion origin="layout" path="M -2.77778E-6 -1.11111E-6 L 0.03004 -1.11111E-6 C 0.04358 -1.11111E-6 0.06077 -0.02546 0.06077 -0.0463 L 0.06077 -0.09329 " pathEditMode="relative" rAng="0" ptsTypes="AAAA">
                                      <p:cBhvr>
                                        <p:cTn id="10" dur="2000" fill="hold"/>
                                        <p:tgtEl>
                                          <p:spTgt spid="22"/>
                                        </p:tgtEl>
                                        <p:attrNameLst>
                                          <p:attrName>ppt_x</p:attrName>
                                          <p:attrName>ppt_y</p:attrName>
                                        </p:attrNameLst>
                                      </p:cBhvr>
                                      <p:rCtr x="3038" y="-4676"/>
                                    </p:animMotion>
                                  </p:childTnLst>
                                </p:cTn>
                              </p:par>
                            </p:childTnLst>
                          </p:cTn>
                        </p:par>
                        <p:par>
                          <p:cTn id="11" fill="hold">
                            <p:stCondLst>
                              <p:cond delay="2500"/>
                            </p:stCondLst>
                            <p:childTnLst>
                              <p:par>
                                <p:cTn id="12" presetID="63" presetClass="path" presetSubtype="0" decel="50000" fill="hold" grpId="3" nodeType="afterEffect">
                                  <p:stCondLst>
                                    <p:cond delay="0"/>
                                  </p:stCondLst>
                                  <p:childTnLst>
                                    <p:animMotion origin="layout" path="M 0.06077 -0.09329 L 0.09028 -0.09167 " pathEditMode="relative" rAng="0" ptsTypes="AA">
                                      <p:cBhvr>
                                        <p:cTn id="13" dur="750" fill="hold"/>
                                        <p:tgtEl>
                                          <p:spTgt spid="22"/>
                                        </p:tgtEl>
                                        <p:attrNameLst>
                                          <p:attrName>ppt_x</p:attrName>
                                          <p:attrName>ppt_y</p:attrName>
                                        </p:attrNameLst>
                                      </p:cBhvr>
                                      <p:rCtr x="1476" y="69"/>
                                    </p:animMotion>
                                  </p:childTnLst>
                                </p:cTn>
                              </p:par>
                            </p:childTnLst>
                          </p:cTn>
                        </p:par>
                        <p:par>
                          <p:cTn id="14" fill="hold">
                            <p:stCondLst>
                              <p:cond delay="3250"/>
                            </p:stCondLst>
                            <p:childTnLst>
                              <p:par>
                                <p:cTn id="15" presetID="10" presetClass="exit" presetSubtype="0" fill="hold" grpId="2" nodeType="after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3750"/>
                            </p:stCondLst>
                            <p:childTnLst>
                              <p:par>
                                <p:cTn id="21" presetID="50" presetClass="path" presetSubtype="0" accel="50000" fill="hold" grpId="1" nodeType="afterEffect">
                                  <p:stCondLst>
                                    <p:cond delay="0"/>
                                  </p:stCondLst>
                                  <p:childTnLst>
                                    <p:animMotion origin="layout" path="M -2.77778E-6 -1.11111E-6 L 0.03125 -1.11111E-6 C 0.04549 -1.11111E-6 0.0632 0.02523 0.0632 0.04607 L 0.0632 0.09283 " pathEditMode="relative" rAng="0" ptsTypes="AAAA">
                                      <p:cBhvr>
                                        <p:cTn id="22" dur="2000" fill="hold"/>
                                        <p:tgtEl>
                                          <p:spTgt spid="23"/>
                                        </p:tgtEl>
                                        <p:attrNameLst>
                                          <p:attrName>ppt_x</p:attrName>
                                          <p:attrName>ppt_y</p:attrName>
                                        </p:attrNameLst>
                                      </p:cBhvr>
                                      <p:rCtr x="3160" y="4630"/>
                                    </p:animMotion>
                                  </p:childTnLst>
                                </p:cTn>
                              </p:par>
                            </p:childTnLst>
                          </p:cTn>
                        </p:par>
                        <p:par>
                          <p:cTn id="23" fill="hold">
                            <p:stCondLst>
                              <p:cond delay="5750"/>
                            </p:stCondLst>
                            <p:childTnLst>
                              <p:par>
                                <p:cTn id="24" presetID="63" presetClass="path" presetSubtype="0" decel="50000" fill="hold" grpId="3" nodeType="afterEffect">
                                  <p:stCondLst>
                                    <p:cond delay="0"/>
                                  </p:stCondLst>
                                  <p:childTnLst>
                                    <p:animMotion origin="layout" path="M 0.0632 0.09283 L 0.09271 0.09445 " pathEditMode="relative" rAng="0" ptsTypes="AA">
                                      <p:cBhvr>
                                        <p:cTn id="25" dur="750" fill="hold"/>
                                        <p:tgtEl>
                                          <p:spTgt spid="23"/>
                                        </p:tgtEl>
                                        <p:attrNameLst>
                                          <p:attrName>ppt_x</p:attrName>
                                          <p:attrName>ppt_y</p:attrName>
                                        </p:attrNameLst>
                                      </p:cBhvr>
                                      <p:rCtr x="1476" y="69"/>
                                    </p:animMotion>
                                  </p:childTnLst>
                                </p:cTn>
                              </p:par>
                            </p:childTnLst>
                          </p:cTn>
                        </p:par>
                        <p:par>
                          <p:cTn id="26" fill="hold">
                            <p:stCondLst>
                              <p:cond delay="6500"/>
                            </p:stCondLst>
                            <p:childTnLst>
                              <p:par>
                                <p:cTn id="27" presetID="10" presetClass="exit" presetSubtype="0" fill="hold" grpId="2" nodeType="afterEffect">
                                  <p:stCondLst>
                                    <p:cond delay="0"/>
                                  </p:stCondLst>
                                  <p:childTnLst>
                                    <p:animEffect transition="out" filter="fade">
                                      <p:cBhvr>
                                        <p:cTn id="28" dur="500"/>
                                        <p:tgtEl>
                                          <p:spTgt spid="23"/>
                                        </p:tgtEl>
                                      </p:cBhvr>
                                    </p:animEffect>
                                    <p:set>
                                      <p:cBhvr>
                                        <p:cTn id="29" dur="1" fill="hold">
                                          <p:stCondLst>
                                            <p:cond delay="499"/>
                                          </p:stCondLst>
                                        </p:cTn>
                                        <p:tgtEl>
                                          <p:spTgt spid="23"/>
                                        </p:tgtEl>
                                        <p:attrNameLst>
                                          <p:attrName>style.visibility</p:attrName>
                                        </p:attrNameLst>
                                      </p:cBhvr>
                                      <p:to>
                                        <p:strVal val="hidden"/>
                                      </p:to>
                                    </p:set>
                                  </p:childTnLst>
                                </p:cTn>
                              </p:par>
                            </p:childTnLst>
                          </p:cTn>
                        </p:par>
                        <p:par>
                          <p:cTn id="30" fill="hold">
                            <p:stCondLst>
                              <p:cond delay="7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par>
                          <p:cTn id="33" fill="hold">
                            <p:stCondLst>
                              <p:cond delay="7000"/>
                            </p:stCondLst>
                            <p:childTnLst>
                              <p:par>
                                <p:cTn id="34" presetID="1" presetClass="entr" presetSubtype="0" fill="hold" grpId="3" nodeType="after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par>
                          <p:cTn id="36" fill="hold">
                            <p:stCondLst>
                              <p:cond delay="7000"/>
                            </p:stCondLst>
                            <p:childTnLst>
                              <p:par>
                                <p:cTn id="37" presetID="50" presetClass="path" presetSubtype="0" accel="50000" fill="hold" grpId="0" nodeType="afterEffect">
                                  <p:stCondLst>
                                    <p:cond delay="0"/>
                                  </p:stCondLst>
                                  <p:childTnLst>
                                    <p:animMotion origin="layout" path="M -2.77778E-6 -1.11111E-6 L 0.03125 -1.11111E-6 C 0.04549 -1.11111E-6 0.0632 0.02523 0.0632 0.04607 L 0.0632 0.09283 " pathEditMode="relative" rAng="0" ptsTypes="AAAA">
                                      <p:cBhvr>
                                        <p:cTn id="38" dur="2000" fill="hold"/>
                                        <p:tgtEl>
                                          <p:spTgt spid="11"/>
                                        </p:tgtEl>
                                        <p:attrNameLst>
                                          <p:attrName>ppt_x</p:attrName>
                                          <p:attrName>ppt_y</p:attrName>
                                        </p:attrNameLst>
                                      </p:cBhvr>
                                      <p:rCtr x="3160" y="4630"/>
                                    </p:animMotion>
                                  </p:childTnLst>
                                </p:cTn>
                              </p:par>
                              <p:par>
                                <p:cTn id="39" presetID="50" presetClass="path" presetSubtype="0" accel="50000" fill="hold" grpId="1" nodeType="withEffect">
                                  <p:stCondLst>
                                    <p:cond delay="0"/>
                                  </p:stCondLst>
                                  <p:childTnLst>
                                    <p:animMotion origin="layout" path="M -2.77778E-6 -1.11111E-6 L 0.03004 -1.11111E-6 C 0.04358 -1.11111E-6 0.06077 -0.02546 0.06077 -0.0463 L 0.06077 -0.09329 " pathEditMode="relative" rAng="0" ptsTypes="AAAA">
                                      <p:cBhvr>
                                        <p:cTn id="40" dur="2000" fill="hold"/>
                                        <p:tgtEl>
                                          <p:spTgt spid="16"/>
                                        </p:tgtEl>
                                        <p:attrNameLst>
                                          <p:attrName>ppt_x</p:attrName>
                                          <p:attrName>ppt_y</p:attrName>
                                        </p:attrNameLst>
                                      </p:cBhvr>
                                      <p:rCtr x="3038" y="-4676"/>
                                    </p:animMotion>
                                  </p:childTnLst>
                                </p:cTn>
                              </p:par>
                            </p:childTnLst>
                          </p:cTn>
                        </p:par>
                        <p:par>
                          <p:cTn id="41" fill="hold">
                            <p:stCondLst>
                              <p:cond delay="9000"/>
                            </p:stCondLst>
                            <p:childTnLst>
                              <p:par>
                                <p:cTn id="42" presetID="63" presetClass="path" presetSubtype="0" decel="50000" fill="hold" grpId="2" nodeType="afterEffect">
                                  <p:stCondLst>
                                    <p:cond delay="0"/>
                                  </p:stCondLst>
                                  <p:childTnLst>
                                    <p:animMotion origin="layout" path="M 0.0632 0.09283 L 0.06319 0.09282 " pathEditMode="relative" rAng="0" ptsTypes="AA">
                                      <p:cBhvr>
                                        <p:cTn id="43" dur="750" fill="hold"/>
                                        <p:tgtEl>
                                          <p:spTgt spid="11"/>
                                        </p:tgtEl>
                                        <p:attrNameLst>
                                          <p:attrName>ppt_x</p:attrName>
                                          <p:attrName>ppt_y</p:attrName>
                                        </p:attrNameLst>
                                      </p:cBhvr>
                                      <p:rCtr x="1302" y="46"/>
                                    </p:animMotion>
                                  </p:childTnLst>
                                </p:cTn>
                              </p:par>
                              <p:par>
                                <p:cTn id="44" presetID="63" presetClass="path" presetSubtype="0" decel="50000" fill="hold" grpId="3" nodeType="withEffect">
                                  <p:stCondLst>
                                    <p:cond delay="0"/>
                                  </p:stCondLst>
                                  <p:childTnLst>
                                    <p:animMotion origin="layout" path="M 0.06077 -0.09329 L 0.06077 -0.09329 " pathEditMode="relative" rAng="0" ptsTypes="AA">
                                      <p:cBhvr>
                                        <p:cTn id="45" dur="750" fill="hold"/>
                                        <p:tgtEl>
                                          <p:spTgt spid="16"/>
                                        </p:tgtEl>
                                        <p:attrNameLst>
                                          <p:attrName>ppt_x</p:attrName>
                                          <p:attrName>ppt_y</p:attrName>
                                        </p:attrNameLst>
                                      </p:cBhvr>
                                      <p:rCtr x="1823" y="46"/>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000"/>
                            </p:stCondLst>
                            <p:childTnLst>
                              <p:par>
                                <p:cTn id="59"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60" dur="1500" fill="hold"/>
                                        <p:tgtEl>
                                          <p:spTgt spid="24"/>
                                        </p:tgtEl>
                                        <p:attrNameLst>
                                          <p:attrName>ppt_x</p:attrName>
                                          <p:attrName>ppt_y</p:attrName>
                                        </p:attrNameLst>
                                      </p:cBhvr>
                                      <p:rCtr x="1944" y="4606"/>
                                    </p:animMotion>
                                  </p:childTnLst>
                                </p:cTn>
                              </p:par>
                            </p:childTnLst>
                          </p:cTn>
                        </p:par>
                        <p:par>
                          <p:cTn id="61" fill="hold">
                            <p:stCondLst>
                              <p:cond delay="2500"/>
                            </p:stCondLst>
                            <p:childTnLst>
                              <p:par>
                                <p:cTn id="62" presetID="63" presetClass="path" presetSubtype="0" decel="50000" fill="hold" grpId="3" nodeType="afterEffect">
                                  <p:stCondLst>
                                    <p:cond delay="0"/>
                                  </p:stCondLst>
                                  <p:childTnLst>
                                    <p:animMotion origin="layout" path="M 0.03889 0.09236 L 0.08733 0.09236 " pathEditMode="relative" rAng="0" ptsTypes="AA">
                                      <p:cBhvr>
                                        <p:cTn id="63" dur="1000" fill="hold"/>
                                        <p:tgtEl>
                                          <p:spTgt spid="24"/>
                                        </p:tgtEl>
                                        <p:attrNameLst>
                                          <p:attrName>ppt_x</p:attrName>
                                          <p:attrName>ppt_y</p:attrName>
                                        </p:attrNameLst>
                                      </p:cBhvr>
                                      <p:rCtr x="2413" y="0"/>
                                    </p:animMotion>
                                  </p:childTnLst>
                                </p:cTn>
                              </p:par>
                            </p:childTnLst>
                          </p:cTn>
                        </p:par>
                        <p:par>
                          <p:cTn id="64" fill="hold">
                            <p:stCondLst>
                              <p:cond delay="3500"/>
                            </p:stCondLst>
                            <p:childTnLst>
                              <p:par>
                                <p:cTn id="65" presetID="1" presetClass="exit" presetSubtype="0" fill="hold" grpId="2" nodeType="after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3500"/>
                            </p:stCondLst>
                            <p:childTnLst>
                              <p:par>
                                <p:cTn id="71" presetID="50" presetClass="path" presetSubtype="0" accel="50000" decel="25000" fill="hold" grpId="1" nodeType="afterEffect">
                                  <p:stCondLst>
                                    <p:cond delay="0"/>
                                  </p:stCondLst>
                                  <p:childTnLst>
                                    <p:animMotion origin="layout" path="M -2.77778E-7 -1.85185E-6 L 0.01927 -1.85185E-6 C 0.02795 -1.85185E-6 0.03906 -0.02546 0.03906 -0.04606 L 0.03906 -0.09213 " pathEditMode="relative" rAng="0" ptsTypes="AAAA">
                                      <p:cBhvr>
                                        <p:cTn id="72" dur="1500" fill="hold"/>
                                        <p:tgtEl>
                                          <p:spTgt spid="25"/>
                                        </p:tgtEl>
                                        <p:attrNameLst>
                                          <p:attrName>ppt_x</p:attrName>
                                          <p:attrName>ppt_y</p:attrName>
                                        </p:attrNameLst>
                                      </p:cBhvr>
                                      <p:rCtr x="1944" y="-4606"/>
                                    </p:animMotion>
                                  </p:childTnLst>
                                </p:cTn>
                              </p:par>
                            </p:childTnLst>
                          </p:cTn>
                        </p:par>
                        <p:par>
                          <p:cTn id="73" fill="hold">
                            <p:stCondLst>
                              <p:cond delay="5000"/>
                            </p:stCondLst>
                            <p:childTnLst>
                              <p:par>
                                <p:cTn id="74" presetID="63" presetClass="path" presetSubtype="0" decel="50000" fill="hold" grpId="3" nodeType="afterEffect">
                                  <p:stCondLst>
                                    <p:cond delay="0"/>
                                  </p:stCondLst>
                                  <p:childTnLst>
                                    <p:animMotion origin="layout" path="M 0.03889 -0.0919 L 0.08629 -0.0919 " pathEditMode="relative" rAng="0" ptsTypes="AA">
                                      <p:cBhvr>
                                        <p:cTn id="75" dur="1000" fill="hold"/>
                                        <p:tgtEl>
                                          <p:spTgt spid="25"/>
                                        </p:tgtEl>
                                        <p:attrNameLst>
                                          <p:attrName>ppt_x</p:attrName>
                                          <p:attrName>ppt_y</p:attrName>
                                        </p:attrNameLst>
                                      </p:cBhvr>
                                      <p:rCtr x="2361" y="0"/>
                                    </p:animMotion>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par>
                          <p:cTn id="79" fill="hold">
                            <p:stCondLst>
                              <p:cond delay="6000"/>
                            </p:stCondLst>
                            <p:childTnLst>
                              <p:par>
                                <p:cTn id="80" presetID="1"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childTnLst>
                                </p:cTn>
                              </p:par>
                            </p:childTnLst>
                          </p:cTn>
                        </p:par>
                        <p:par>
                          <p:cTn id="82" fill="hold">
                            <p:stCondLst>
                              <p:cond delay="60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6000"/>
                            </p:stCondLst>
                            <p:childTnLst>
                              <p:par>
                                <p:cTn id="86" presetID="50" presetClass="path" presetSubtype="0" accel="50000" decel="50000" fill="hold" grpId="1" nodeType="afterEffect">
                                  <p:stCondLst>
                                    <p:cond delay="0"/>
                                  </p:stCondLst>
                                  <p:childTnLst>
                                    <p:animMotion origin="layout" path="M -2.77778E-7 -2.59259E-6 L 0.0191 -2.59259E-6 C 0.02795 -2.59259E-6 0.03889 0.02523 0.03889 0.04584 L 0.03889 0.09236 " pathEditMode="relative" rAng="0" ptsTypes="AAAA">
                                      <p:cBhvr>
                                        <p:cTn id="87" dur="1500" fill="hold"/>
                                        <p:tgtEl>
                                          <p:spTgt spid="17"/>
                                        </p:tgtEl>
                                        <p:attrNameLst>
                                          <p:attrName>ppt_x</p:attrName>
                                          <p:attrName>ppt_y</p:attrName>
                                        </p:attrNameLst>
                                      </p:cBhvr>
                                      <p:rCtr x="1944" y="4606"/>
                                    </p:animMotion>
                                  </p:childTnLst>
                                </p:cTn>
                              </p:par>
                              <p:par>
                                <p:cTn id="88" presetID="50" presetClass="path" presetSubtype="0" accel="50000" decel="25000" fill="hold" grpId="1" nodeType="withEffect">
                                  <p:stCondLst>
                                    <p:cond delay="0"/>
                                  </p:stCondLst>
                                  <p:childTnLst>
                                    <p:animMotion origin="layout" path="M -2.77778E-7 -3.7037E-7 L 0.01927 -3.7037E-7 C 0.02795 -3.7037E-7 0.03906 -0.02546 0.03906 -0.04606 L 0.03906 -0.09213 " pathEditMode="relative" rAng="0" ptsTypes="AAAA">
                                      <p:cBhvr>
                                        <p:cTn id="89" dur="1500" fill="hold"/>
                                        <p:tgtEl>
                                          <p:spTgt spid="18"/>
                                        </p:tgtEl>
                                        <p:attrNameLst>
                                          <p:attrName>ppt_x</p:attrName>
                                          <p:attrName>ppt_y</p:attrName>
                                        </p:attrNameLst>
                                      </p:cBhvr>
                                      <p:rCtr x="1944" y="-4606"/>
                                    </p:animMotion>
                                  </p:childTnLst>
                                </p:cTn>
                              </p:par>
                            </p:childTnLst>
                          </p:cTn>
                        </p:par>
                        <p:par>
                          <p:cTn id="90" fill="hold">
                            <p:stCondLst>
                              <p:cond delay="7500"/>
                            </p:stCondLst>
                            <p:childTnLst>
                              <p:par>
                                <p:cTn id="91" presetID="1" presetClass="exit" presetSubtype="0" fill="hold" grpId="2" nodeType="afterEffect">
                                  <p:stCondLst>
                                    <p:cond delay="0"/>
                                  </p:stCondLst>
                                  <p:childTnLst>
                                    <p:set>
                                      <p:cBhvr>
                                        <p:cTn id="92" dur="1" fill="hold">
                                          <p:stCondLst>
                                            <p:cond delay="0"/>
                                          </p:stCondLst>
                                        </p:cTn>
                                        <p:tgtEl>
                                          <p:spTgt spid="18"/>
                                        </p:tgtEl>
                                        <p:attrNameLst>
                                          <p:attrName>style.visibility</p:attrName>
                                        </p:attrNameLst>
                                      </p:cBhvr>
                                      <p:to>
                                        <p:strVal val="hidden"/>
                                      </p:to>
                                    </p:set>
                                  </p:childTnLst>
                                </p:cTn>
                              </p:par>
                            </p:childTnLst>
                          </p:cTn>
                        </p:par>
                        <p:par>
                          <p:cTn id="93" fill="hold">
                            <p:stCondLst>
                              <p:cond delay="7500"/>
                            </p:stCondLst>
                            <p:childTnLst>
                              <p:par>
                                <p:cTn id="94" presetID="63" presetClass="path" presetSubtype="0" decel="50000" fill="hold" grpId="2" nodeType="afterEffect">
                                  <p:stCondLst>
                                    <p:cond delay="0"/>
                                  </p:stCondLst>
                                  <p:childTnLst>
                                    <p:animMotion origin="layout" path="M 0.03889 0.09236 L 0.08733 0.09236 " pathEditMode="relative" rAng="0" ptsTypes="AA">
                                      <p:cBhvr>
                                        <p:cTn id="95" dur="1000" fill="hold"/>
                                        <p:tgtEl>
                                          <p:spTgt spid="17"/>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6" grpId="0" animBg="1"/>
      <p:bldP spid="16" grpId="1" animBg="1"/>
      <p:bldP spid="16" grpId="2" animBg="1"/>
      <p:bldP spid="16" grpId="3" animBg="1"/>
      <p:bldP spid="17" grpId="0" animBg="1"/>
      <p:bldP spid="17" grpId="1" animBg="1"/>
      <p:bldP spid="17" grpId="2" animBg="1"/>
      <p:bldP spid="18" grpId="0" animBg="1"/>
      <p:bldP spid="18" grpId="1" animBg="1"/>
      <p:bldP spid="18" grpId="2"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7195" y="2030182"/>
            <a:ext cx="8532440" cy="2797636"/>
          </a:xfrm>
          <a:prstGeom prst="rect">
            <a:avLst/>
          </a:prstGeom>
        </p:spPr>
      </p:pic>
      <p:sp>
        <p:nvSpPr>
          <p:cNvPr id="1096710" name="Rectangle 6"/>
          <p:cNvSpPr>
            <a:spLocks noGrp="1" noChangeArrowheads="1"/>
          </p:cNvSpPr>
          <p:nvPr>
            <p:ph type="title"/>
          </p:nvPr>
        </p:nvSpPr>
        <p:spPr/>
        <p:txBody>
          <a:bodyPr/>
          <a:lstStyle/>
          <a:p>
            <a:r>
              <a:rPr lang="en-AU" dirty="0"/>
              <a:t>Solution using OR Gateway</a:t>
            </a:r>
          </a:p>
        </p:txBody>
      </p:sp>
      <p:sp>
        <p:nvSpPr>
          <p:cNvPr id="1096712" name="Text Box 8" hidden="1"/>
          <p:cNvSpPr txBox="1">
            <a:spLocks noChangeArrowheads="1"/>
          </p:cNvSpPr>
          <p:nvPr/>
        </p:nvSpPr>
        <p:spPr bwMode="auto">
          <a:xfrm>
            <a:off x="4476877" y="2925830"/>
            <a:ext cx="1506538" cy="427037"/>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dirty="0">
                <a:solidFill>
                  <a:prstClr val="black"/>
                </a:solidFill>
                <a:latin typeface="Arial" charset="0"/>
                <a:ea typeface="ＭＳ Ｐゴシック" pitchFamily="34" charset="-128"/>
              </a:rPr>
              <a:t>OR-split</a:t>
            </a:r>
          </a:p>
        </p:txBody>
      </p:sp>
      <p:sp>
        <p:nvSpPr>
          <p:cNvPr id="1096713" name="Text Box 9" hidden="1"/>
          <p:cNvSpPr txBox="1">
            <a:spLocks noChangeArrowheads="1"/>
          </p:cNvSpPr>
          <p:nvPr/>
        </p:nvSpPr>
        <p:spPr bwMode="auto">
          <a:xfrm>
            <a:off x="6459416" y="2925829"/>
            <a:ext cx="1506537" cy="427038"/>
          </a:xfrm>
          <a:prstGeom prst="rect">
            <a:avLst/>
          </a:prstGeom>
          <a:noFill/>
          <a:ln w="9525">
            <a:noFill/>
            <a:miter lim="800000"/>
            <a:headEnd/>
            <a:tailEnd/>
          </a:ln>
          <a:effectLst/>
        </p:spPr>
        <p:txBody>
          <a:bodyPr>
            <a:spAutoFit/>
          </a:bodyPr>
          <a:lstStyle/>
          <a:p>
            <a:pPr eaLnBrk="0" fontAlgn="base" hangingPunct="0">
              <a:spcBef>
                <a:spcPct val="0"/>
              </a:spcBef>
              <a:spcAft>
                <a:spcPct val="0"/>
              </a:spcAft>
            </a:pPr>
            <a:r>
              <a:rPr lang="en-AU" sz="2200">
                <a:solidFill>
                  <a:prstClr val="black"/>
                </a:solidFill>
                <a:latin typeface="Arial" charset="0"/>
                <a:ea typeface="ＭＳ Ｐゴシック" pitchFamily="34" charset="-128"/>
              </a:rPr>
              <a:t>OR-join</a:t>
            </a:r>
          </a:p>
        </p:txBody>
      </p:sp>
      <p:sp>
        <p:nvSpPr>
          <p:cNvPr id="7" name="Rectangle 6"/>
          <p:cNvSpPr>
            <a:spLocks noChangeArrowheads="1"/>
          </p:cNvSpPr>
          <p:nvPr/>
        </p:nvSpPr>
        <p:spPr bwMode="auto">
          <a:xfrm>
            <a:off x="837981" y="1398770"/>
            <a:ext cx="3704068"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Order distribution process</a:t>
            </a:r>
          </a:p>
        </p:txBody>
      </p:sp>
      <p:sp>
        <p:nvSpPr>
          <p:cNvPr id="11" name="Oval 10"/>
          <p:cNvSpPr/>
          <p:nvPr/>
        </p:nvSpPr>
        <p:spPr>
          <a:xfrm>
            <a:off x="1944057"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7" name="Oval 16"/>
          <p:cNvSpPr/>
          <p:nvPr/>
        </p:nvSpPr>
        <p:spPr>
          <a:xfrm>
            <a:off x="3937274"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8" name="Oval 17"/>
          <p:cNvSpPr/>
          <p:nvPr/>
        </p:nvSpPr>
        <p:spPr>
          <a:xfrm>
            <a:off x="3937275" y="3304680"/>
            <a:ext cx="172649" cy="1662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2983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6712"/>
                                        </p:tgtEl>
                                        <p:attrNameLst>
                                          <p:attrName>style.visibility</p:attrName>
                                        </p:attrNameLst>
                                      </p:cBhvr>
                                      <p:to>
                                        <p:strVal val="visible"/>
                                      </p:to>
                                    </p:set>
                                    <p:animEffect transition="in" filter="fade">
                                      <p:cBhvr>
                                        <p:cTn id="7" dur="1000"/>
                                        <p:tgtEl>
                                          <p:spTgt spid="10967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96713"/>
                                        </p:tgtEl>
                                        <p:attrNameLst>
                                          <p:attrName>style.visibility</p:attrName>
                                        </p:attrNameLst>
                                      </p:cBhvr>
                                      <p:to>
                                        <p:strVal val="visible"/>
                                      </p:to>
                                    </p:set>
                                    <p:animEffect transition="in" filter="fade">
                                      <p:cBhvr>
                                        <p:cTn id="11" dur="1000"/>
                                        <p:tgtEl>
                                          <p:spTgt spid="1096713"/>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childTnLst>
                          </p:cTn>
                        </p:par>
                        <p:par>
                          <p:cTn id="19" fill="hold">
                            <p:stCondLst>
                              <p:cond delay="500"/>
                            </p:stCondLst>
                            <p:childTnLst>
                              <p:par>
                                <p:cTn id="20" presetID="63" presetClass="path" presetSubtype="0" accel="50000" decel="50000" fill="hold" grpId="7" nodeType="afterEffect">
                                  <p:stCondLst>
                                    <p:cond delay="0"/>
                                  </p:stCondLst>
                                  <p:childTnLst>
                                    <p:animMotion origin="layout" path="M 4.44444E-6 -1.48148E-6 L 0.21736 -0.0007 " pathEditMode="relative" rAng="0" ptsTypes="AA">
                                      <p:cBhvr>
                                        <p:cTn id="21" dur="2000" fill="hold"/>
                                        <p:tgtEl>
                                          <p:spTgt spid="11"/>
                                        </p:tgtEl>
                                        <p:attrNameLst>
                                          <p:attrName>ppt_x</p:attrName>
                                          <p:attrName>ppt_y</p:attrName>
                                        </p:attrNameLst>
                                      </p:cBhvr>
                                      <p:rCtr x="10885" y="-93"/>
                                    </p:animMotion>
                                  </p:childTnLst>
                                </p:cTn>
                              </p:par>
                            </p:childTnLst>
                          </p:cTn>
                        </p:par>
                        <p:par>
                          <p:cTn id="22" fill="hold">
                            <p:stCondLst>
                              <p:cond delay="2500"/>
                            </p:stCondLst>
                            <p:childTnLst>
                              <p:par>
                                <p:cTn id="23" presetID="50" presetClass="path" presetSubtype="0" accel="50000" fill="hold" grpId="6" nodeType="afterEffect">
                                  <p:stCondLst>
                                    <p:cond delay="0"/>
                                  </p:stCondLst>
                                  <p:childTnLst>
                                    <p:animMotion origin="layout" path="M 0.21736 -0.00069 L 0.23923 -0.00069 C 0.2493 -0.00069 0.26163 -0.03796 0.26163 -0.06782 L 0.26163 -0.13495 " pathEditMode="relative" rAng="0" ptsTypes="AAAA">
                                      <p:cBhvr>
                                        <p:cTn id="24" dur="1500" fill="hold"/>
                                        <p:tgtEl>
                                          <p:spTgt spid="11"/>
                                        </p:tgtEl>
                                        <p:attrNameLst>
                                          <p:attrName>ppt_x</p:attrName>
                                          <p:attrName>ppt_y</p:attrName>
                                        </p:attrNameLst>
                                      </p:cBhvr>
                                      <p:rCtr x="2205" y="-6713"/>
                                    </p:animMotion>
                                  </p:childTnLst>
                                </p:cTn>
                              </p:par>
                            </p:childTnLst>
                          </p:cTn>
                        </p:par>
                        <p:par>
                          <p:cTn id="25" fill="hold">
                            <p:stCondLst>
                              <p:cond delay="4000"/>
                            </p:stCondLst>
                            <p:childTnLst>
                              <p:par>
                                <p:cTn id="26" presetID="42" presetClass="path" presetSubtype="0" decel="50000" fill="hold" grpId="0" nodeType="afterEffect">
                                  <p:stCondLst>
                                    <p:cond delay="0"/>
                                  </p:stCondLst>
                                  <p:childTnLst>
                                    <p:animMotion origin="layout" path="M 0.26163 -0.13496 L 0.36927 -0.13194 " pathEditMode="relative" rAng="0" ptsTypes="AA">
                                      <p:cBhvr>
                                        <p:cTn id="27" dur="1250" fill="hold"/>
                                        <p:tgtEl>
                                          <p:spTgt spid="11"/>
                                        </p:tgtEl>
                                        <p:attrNameLst>
                                          <p:attrName>ppt_x</p:attrName>
                                          <p:attrName>ppt_y</p:attrName>
                                        </p:attrNameLst>
                                      </p:cBhvr>
                                      <p:rCtr x="5382" y="116"/>
                                    </p:animMotion>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3" nodeType="clickEffect">
                                  <p:stCondLst>
                                    <p:cond delay="0"/>
                                  </p:stCondLst>
                                  <p:childTnLst>
                                    <p:animMotion origin="layout" path="M 0.36927 -0.13194 L 0.59288 -0.13333 " pathEditMode="relative" rAng="0" ptsTypes="AA">
                                      <p:cBhvr>
                                        <p:cTn id="31" dur="2000" fill="hold"/>
                                        <p:tgtEl>
                                          <p:spTgt spid="11"/>
                                        </p:tgtEl>
                                        <p:attrNameLst>
                                          <p:attrName>ppt_x</p:attrName>
                                          <p:attrName>ppt_y</p:attrName>
                                        </p:attrNameLst>
                                      </p:cBhvr>
                                      <p:rCtr x="11181" y="-69"/>
                                    </p:animMotion>
                                  </p:childTnLst>
                                </p:cTn>
                              </p:par>
                            </p:childTnLst>
                          </p:cTn>
                        </p:par>
                        <p:par>
                          <p:cTn id="32" fill="hold">
                            <p:stCondLst>
                              <p:cond delay="2000"/>
                            </p:stCondLst>
                            <p:childTnLst>
                              <p:par>
                                <p:cTn id="33" presetID="50" presetClass="path" presetSubtype="0" fill="hold" grpId="8" nodeType="afterEffect">
                                  <p:stCondLst>
                                    <p:cond delay="0"/>
                                  </p:stCondLst>
                                  <p:childTnLst>
                                    <p:animMotion origin="layout" path="M 0.59288 -0.13333 L 0.60572 -0.13333 C 0.61163 -0.13333 0.61892 -0.09629 0.61892 -0.06574 L 0.61892 0.00185 " pathEditMode="relative" rAng="0" ptsTypes="AAAA">
                                      <p:cBhvr>
                                        <p:cTn id="34" dur="1500" fill="hold"/>
                                        <p:tgtEl>
                                          <p:spTgt spid="11"/>
                                        </p:tgtEl>
                                        <p:attrNameLst>
                                          <p:attrName>ppt_x</p:attrName>
                                          <p:attrName>ppt_y</p:attrName>
                                        </p:attrNameLst>
                                      </p:cBhvr>
                                      <p:rCtr x="1302" y="6759"/>
                                    </p:animMotion>
                                  </p:childTnLst>
                                </p:cTn>
                              </p:par>
                            </p:childTnLst>
                          </p:cTn>
                        </p:par>
                        <p:par>
                          <p:cTn id="35" fill="hold">
                            <p:stCondLst>
                              <p:cond delay="3500"/>
                            </p:stCondLst>
                            <p:childTnLst>
                              <p:par>
                                <p:cTn id="36" presetID="63" presetClass="path" presetSubtype="0" decel="50000" fill="hold" grpId="9" nodeType="afterEffect">
                                  <p:stCondLst>
                                    <p:cond delay="0"/>
                                  </p:stCondLst>
                                  <p:childTnLst>
                                    <p:animMotion origin="layout" path="M 0.61892 -0.00324 L 0.65642 -0.00023 " pathEditMode="relative" rAng="0" ptsTypes="AA">
                                      <p:cBhvr>
                                        <p:cTn id="37" dur="750" fill="hold"/>
                                        <p:tgtEl>
                                          <p:spTgt spid="11"/>
                                        </p:tgtEl>
                                        <p:attrNameLst>
                                          <p:attrName>ppt_x</p:attrName>
                                          <p:attrName>ppt_y</p:attrName>
                                        </p:attrNameLst>
                                      </p:cBhvr>
                                      <p:rCtr x="1875" y="139"/>
                                    </p:animMotion>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2" nodeType="clickEffect">
                                  <p:stCondLst>
                                    <p:cond delay="0"/>
                                  </p:stCondLst>
                                  <p:childTnLst>
                                    <p:animMotion origin="layout" path="M 0.21736 -0.00069 L 0.23923 -0.00069 C 0.2493 -0.00069 0.26163 0.03843 0.26163 0.0706 L 0.26163 0.14259 " pathEditMode="relative" rAng="0" ptsTypes="AAAA">
                                      <p:cBhvr>
                                        <p:cTn id="41" dur="1500" fill="hold"/>
                                        <p:tgtEl>
                                          <p:spTgt spid="11"/>
                                        </p:tgtEl>
                                        <p:attrNameLst>
                                          <p:attrName>ppt_x</p:attrName>
                                          <p:attrName>ppt_y</p:attrName>
                                        </p:attrNameLst>
                                      </p:cBhvr>
                                      <p:rCtr x="2205" y="7153"/>
                                    </p:animMotion>
                                  </p:childTnLst>
                                </p:cTn>
                              </p:par>
                            </p:childTnLst>
                          </p:cTn>
                        </p:par>
                        <p:par>
                          <p:cTn id="42" fill="hold">
                            <p:stCondLst>
                              <p:cond delay="1500"/>
                            </p:stCondLst>
                            <p:childTnLst>
                              <p:par>
                                <p:cTn id="43" presetID="63" presetClass="path" presetSubtype="0" accel="50000" decel="50000" fill="hold" grpId="4" nodeType="afterEffect">
                                  <p:stCondLst>
                                    <p:cond delay="0"/>
                                  </p:stCondLst>
                                  <p:childTnLst>
                                    <p:animMotion origin="layout" path="M 0.26163 0.14259 L 0.3717 0.14259 " pathEditMode="fixed" rAng="0" ptsTypes="AA">
                                      <p:cBhvr>
                                        <p:cTn id="44" dur="1250" fill="hold"/>
                                        <p:tgtEl>
                                          <p:spTgt spid="11"/>
                                        </p:tgtEl>
                                        <p:attrNameLst>
                                          <p:attrName>ppt_x</p:attrName>
                                          <p:attrName>ppt_y</p:attrName>
                                        </p:attrNameLst>
                                      </p:cBhvr>
                                      <p:rCtr x="5503" y="0"/>
                                    </p:animMotion>
                                  </p:childTnLst>
                                </p:cTn>
                              </p:par>
                            </p:childTnLst>
                          </p:cTn>
                        </p:par>
                        <p:par>
                          <p:cTn id="45" fill="hold">
                            <p:stCondLst>
                              <p:cond delay="2750"/>
                            </p:stCondLst>
                            <p:childTnLst>
                              <p:par>
                                <p:cTn id="46" presetID="63" presetClass="path" presetSubtype="0" accel="50000" decel="50000" fill="hold" grpId="5" nodeType="afterEffect">
                                  <p:stCondLst>
                                    <p:cond delay="0"/>
                                  </p:stCondLst>
                                  <p:childTnLst>
                                    <p:animMotion origin="layout" path="M 0.3717 0.14259 L 0.58958 0.14421 " pathEditMode="relative" rAng="0" ptsTypes="AA">
                                      <p:cBhvr>
                                        <p:cTn id="47" dur="2000" fill="hold"/>
                                        <p:tgtEl>
                                          <p:spTgt spid="11"/>
                                        </p:tgtEl>
                                        <p:attrNameLst>
                                          <p:attrName>ppt_x</p:attrName>
                                          <p:attrName>ppt_y</p:attrName>
                                        </p:attrNameLst>
                                      </p:cBhvr>
                                      <p:rCtr x="10885" y="69"/>
                                    </p:animMotion>
                                  </p:childTnLst>
                                </p:cTn>
                              </p:par>
                            </p:childTnLst>
                          </p:cTn>
                        </p:par>
                        <p:par>
                          <p:cTn id="48" fill="hold">
                            <p:stCondLst>
                              <p:cond delay="4750"/>
                            </p:stCondLst>
                            <p:childTnLst>
                              <p:par>
                                <p:cTn id="49" presetID="43" presetClass="path" presetSubtype="0" accel="50000" decel="50000" fill="hold" grpId="10" nodeType="afterEffect">
                                  <p:stCondLst>
                                    <p:cond delay="0"/>
                                  </p:stCondLst>
                                  <p:childTnLst>
                                    <p:animMotion origin="layout" path="M 0.58958 0.14421 L 0.60451 0.14421 C 0.61111 0.14421 0.61944 0.10417 0.61944 0.07176 L 0.61944 -0.00023 " pathEditMode="relative" rAng="0" ptsTypes="AAAA">
                                      <p:cBhvr>
                                        <p:cTn id="50" dur="1500" fill="hold"/>
                                        <p:tgtEl>
                                          <p:spTgt spid="11"/>
                                        </p:tgtEl>
                                        <p:attrNameLst>
                                          <p:attrName>ppt_x</p:attrName>
                                          <p:attrName>ppt_y</p:attrName>
                                        </p:attrNameLst>
                                      </p:cBhvr>
                                      <p:rCtr x="1493" y="-7222"/>
                                    </p:animMotion>
                                  </p:childTnLst>
                                </p:cTn>
                              </p:par>
                            </p:childTnLst>
                          </p:cTn>
                        </p:par>
                        <p:par>
                          <p:cTn id="51" fill="hold">
                            <p:stCondLst>
                              <p:cond delay="6250"/>
                            </p:stCondLst>
                            <p:childTnLst>
                              <p:par>
                                <p:cTn id="52" presetID="63" presetClass="path" presetSubtype="0" decel="50000" fill="hold" grpId="11" nodeType="afterEffect">
                                  <p:stCondLst>
                                    <p:cond delay="0"/>
                                  </p:stCondLst>
                                  <p:childTnLst>
                                    <p:animMotion origin="layout" path="M 0.61788 0.00093 L 0.65121 -1.48148E-6 " pathEditMode="relative" rAng="0" ptsTypes="AA">
                                      <p:cBhvr>
                                        <p:cTn id="53" dur="750" fill="hold"/>
                                        <p:tgtEl>
                                          <p:spTgt spid="11"/>
                                        </p:tgtEl>
                                        <p:attrNameLst>
                                          <p:attrName>ppt_x</p:attrName>
                                          <p:attrName>ppt_y</p:attrName>
                                        </p:attrNameLst>
                                      </p:cBhvr>
                                      <p:rCtr x="1667" y="-46"/>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2" nodeType="clickEffect">
                                  <p:stCondLst>
                                    <p:cond delay="0"/>
                                  </p:stCondLst>
                                  <p:childTnLst>
                                    <p:set>
                                      <p:cBhvr>
                                        <p:cTn id="57" dur="1" fill="hold">
                                          <p:stCondLst>
                                            <p:cond delay="0"/>
                                          </p:stCondLst>
                                        </p:cTn>
                                        <p:tgtEl>
                                          <p:spTgt spid="11"/>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0"/>
                            </p:stCondLst>
                            <p:childTnLst>
                              <p:par>
                                <p:cTn id="61" presetID="50" presetClass="path" presetSubtype="0" accel="50000" decel="50000" fill="hold" grpId="1" nodeType="afterEffect">
                                  <p:stCondLst>
                                    <p:cond delay="0"/>
                                  </p:stCondLst>
                                  <p:childTnLst>
                                    <p:animMotion origin="layout" path="M -0.00052 -0.00069 L 0.02135 -0.00069 C 0.03142 -0.00069 0.04375 0.0382 0.04375 0.07037 L 0.04375 0.1419 " pathEditMode="relative" rAng="0" ptsTypes="AAAA">
                                      <p:cBhvr>
                                        <p:cTn id="62" dur="1500" fill="hold"/>
                                        <p:tgtEl>
                                          <p:spTgt spid="17"/>
                                        </p:tgtEl>
                                        <p:attrNameLst>
                                          <p:attrName>ppt_x</p:attrName>
                                          <p:attrName>ppt_y</p:attrName>
                                        </p:attrNameLst>
                                      </p:cBhvr>
                                      <p:rCtr x="2205" y="7130"/>
                                    </p:animMotion>
                                  </p:childTnLst>
                                </p:cTn>
                              </p:par>
                              <p:par>
                                <p:cTn id="63" presetID="1" presetClass="entr" presetSubtype="0" fill="hold" grpId="3"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50" presetClass="path" presetSubtype="0" accel="50000" decel="50000" fill="hold" grpId="0" nodeType="withEffect">
                                  <p:stCondLst>
                                    <p:cond delay="0"/>
                                  </p:stCondLst>
                                  <p:childTnLst>
                                    <p:animMotion origin="layout" path="M -0.00052 -0.00069 L 0.02257 -0.00069 C 0.03316 -0.00069 0.04618 -0.03796 0.04618 -0.06782 L 0.04618 -0.13356 " pathEditMode="relative" rAng="0" ptsTypes="AAAA">
                                      <p:cBhvr>
                                        <p:cTn id="66" dur="1500" fill="hold"/>
                                        <p:tgtEl>
                                          <p:spTgt spid="18"/>
                                        </p:tgtEl>
                                        <p:attrNameLst>
                                          <p:attrName>ppt_x</p:attrName>
                                          <p:attrName>ppt_y</p:attrName>
                                        </p:attrNameLst>
                                      </p:cBhvr>
                                      <p:rCtr x="2326" y="-6644"/>
                                    </p:animMotion>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grpId="2" nodeType="clickEffect">
                                  <p:stCondLst>
                                    <p:cond delay="0"/>
                                  </p:stCondLst>
                                  <p:childTnLst>
                                    <p:animMotion origin="layout" path="M 0.04375 -0.13495 L 0.375 -0.13333 " pathEditMode="fixed" rAng="0" ptsTypes="AA">
                                      <p:cBhvr>
                                        <p:cTn id="70" dur="2000" fill="hold"/>
                                        <p:tgtEl>
                                          <p:spTgt spid="18"/>
                                        </p:tgtEl>
                                        <p:attrNameLst>
                                          <p:attrName>ppt_x</p:attrName>
                                          <p:attrName>ppt_y</p:attrName>
                                        </p:attrNameLst>
                                      </p:cBhvr>
                                      <p:rCtr x="16493" y="-23"/>
                                    </p:animMotion>
                                  </p:childTnLst>
                                </p:cTn>
                              </p:par>
                              <p:par>
                                <p:cTn id="71" presetID="63" presetClass="path" presetSubtype="0" accel="50000" decel="50000" fill="hold" grpId="4" nodeType="withEffect">
                                  <p:stCondLst>
                                    <p:cond delay="0"/>
                                  </p:stCondLst>
                                  <p:childTnLst>
                                    <p:animMotion origin="layout" path="M 0.04375 0.14259 L 0.28837 0.14352 " pathEditMode="relative" rAng="0" ptsTypes="AA">
                                      <p:cBhvr>
                                        <p:cTn id="72" dur="1500" fill="hold"/>
                                        <p:tgtEl>
                                          <p:spTgt spid="17"/>
                                        </p:tgtEl>
                                        <p:attrNameLst>
                                          <p:attrName>ppt_x</p:attrName>
                                          <p:attrName>ppt_y</p:attrName>
                                        </p:attrNameLst>
                                      </p:cBhvr>
                                      <p:rCtr x="12222" y="46"/>
                                    </p:animMotion>
                                  </p:childTnLst>
                                </p:cTn>
                              </p:par>
                            </p:childTnLst>
                          </p:cTn>
                        </p:par>
                        <p:par>
                          <p:cTn id="73" fill="hold">
                            <p:stCondLst>
                              <p:cond delay="2000"/>
                            </p:stCondLst>
                            <p:childTnLst>
                              <p:par>
                                <p:cTn id="74" presetID="63" presetClass="path" presetSubtype="0" accel="50000" decel="50000" fill="hold" grpId="7" nodeType="afterEffect">
                                  <p:stCondLst>
                                    <p:cond delay="750"/>
                                  </p:stCondLst>
                                  <p:childTnLst>
                                    <p:animMotion origin="layout" path="M 0.28837 0.14352 L 0.3717 0.14421 " pathEditMode="relative" rAng="0" ptsTypes="AA">
                                      <p:cBhvr>
                                        <p:cTn id="75" dur="1000" fill="hold"/>
                                        <p:tgtEl>
                                          <p:spTgt spid="17"/>
                                        </p:tgtEl>
                                        <p:attrNameLst>
                                          <p:attrName>ppt_x</p:attrName>
                                          <p:attrName>ppt_y</p:attrName>
                                        </p:attrNameLst>
                                      </p:cBhvr>
                                      <p:rCtr x="4375" y="-23"/>
                                    </p:animMotion>
                                  </p:childTnLst>
                                </p:cTn>
                              </p:par>
                            </p:childTnLst>
                          </p:cTn>
                        </p:par>
                      </p:childTnLst>
                    </p:cTn>
                  </p:par>
                  <p:par>
                    <p:cTn id="76" fill="hold">
                      <p:stCondLst>
                        <p:cond delay="indefinite"/>
                      </p:stCondLst>
                      <p:childTnLst>
                        <p:par>
                          <p:cTn id="77" fill="hold">
                            <p:stCondLst>
                              <p:cond delay="0"/>
                            </p:stCondLst>
                            <p:childTnLst>
                              <p:par>
                                <p:cTn id="78" presetID="50" presetClass="path" presetSubtype="0" accel="50000" decel="25000" fill="hold" grpId="2" nodeType="clickEffect">
                                  <p:stCondLst>
                                    <p:cond delay="0"/>
                                  </p:stCondLst>
                                  <p:childTnLst>
                                    <p:animMotion origin="layout" path="M 0.3717 0.14421 L 0.38628 0.14421 C 0.39271 0.14421 0.40104 0.09908 0.40104 0.06968 L 0.40104 0.00139 " pathEditMode="relative" rAng="0" ptsTypes="AAAA">
                                      <p:cBhvr>
                                        <p:cTn id="79" dur="1500" fill="hold"/>
                                        <p:tgtEl>
                                          <p:spTgt spid="17"/>
                                        </p:tgtEl>
                                        <p:attrNameLst>
                                          <p:attrName>ppt_x</p:attrName>
                                          <p:attrName>ppt_y</p:attrName>
                                        </p:attrNameLst>
                                      </p:cBhvr>
                                      <p:rCtr x="1458" y="-7153"/>
                                    </p:animMotion>
                                  </p:childTnLst>
                                </p:cTn>
                              </p:par>
                              <p:par>
                                <p:cTn id="80" presetID="50" presetClass="path" presetSubtype="0" accel="50000" decel="50000" fill="hold" grpId="4" nodeType="withEffect">
                                  <p:stCondLst>
                                    <p:cond delay="0"/>
                                  </p:stCondLst>
                                  <p:childTnLst>
                                    <p:animMotion origin="layout" path="M 0.375 -0.13333 L 0.38802 -0.13333 C 0.39375 -0.13333 0.40104 -0.09653 0.40104 -0.0662 L 0.40104 0.00139 " pathEditMode="relative" rAng="0" ptsTypes="AAAA">
                                      <p:cBhvr>
                                        <p:cTn id="81" dur="1500" fill="hold"/>
                                        <p:tgtEl>
                                          <p:spTgt spid="18"/>
                                        </p:tgtEl>
                                        <p:attrNameLst>
                                          <p:attrName>ppt_x</p:attrName>
                                          <p:attrName>ppt_y</p:attrName>
                                        </p:attrNameLst>
                                      </p:cBhvr>
                                      <p:rCtr x="1302" y="6736"/>
                                    </p:animMotion>
                                  </p:childTnLst>
                                </p:cTn>
                              </p:par>
                            </p:childTnLst>
                          </p:cTn>
                        </p:par>
                        <p:par>
                          <p:cTn id="82" fill="hold">
                            <p:stCondLst>
                              <p:cond delay="1500"/>
                            </p:stCondLst>
                            <p:childTnLst>
                              <p:par>
                                <p:cTn id="83" presetID="42" presetClass="path" presetSubtype="0" decel="50000" fill="hold" grpId="3" nodeType="afterEffect">
                                  <p:stCondLst>
                                    <p:cond delay="0"/>
                                  </p:stCondLst>
                                  <p:childTnLst>
                                    <p:animMotion origin="layout" path="M 0.40104 0.00186 L 0.43854 -0.00023 " pathEditMode="relative" rAng="0" ptsTypes="AA">
                                      <p:cBhvr>
                                        <p:cTn id="84" dur="750" fill="hold"/>
                                        <p:tgtEl>
                                          <p:spTgt spid="17"/>
                                        </p:tgtEl>
                                        <p:attrNameLst>
                                          <p:attrName>ppt_x</p:attrName>
                                          <p:attrName>ppt_y</p:attrName>
                                        </p:attrNameLst>
                                      </p:cBhvr>
                                      <p:rCtr x="1892" y="-208"/>
                                    </p:animMotion>
                                  </p:childTnLst>
                                </p:cTn>
                              </p:par>
                              <p:par>
                                <p:cTn id="85" presetID="1" presetClass="exit" presetSubtype="0" fill="hold" grpId="5"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5" nodeType="clickEffect">
                                  <p:stCondLst>
                                    <p:cond delay="0"/>
                                  </p:stCondLst>
                                  <p:childTnLst>
                                    <p:animMotion origin="layout" path="M 0.43854 -0.00023 L 0.63663 -0.00023 " pathEditMode="relative" rAng="0" ptsTypes="AA">
                                      <p:cBhvr>
                                        <p:cTn id="90" dur="1500" fill="hold"/>
                                        <p:tgtEl>
                                          <p:spTgt spid="17"/>
                                        </p:tgtEl>
                                        <p:attrNameLst>
                                          <p:attrName>ppt_x</p:attrName>
                                          <p:attrName>ppt_y</p:attrName>
                                        </p:attrNameLst>
                                      </p:cBhvr>
                                      <p:rCtr x="9896" y="0"/>
                                    </p:animMotion>
                                  </p:childTnLst>
                                </p:cTn>
                              </p:par>
                            </p:childTnLst>
                          </p:cTn>
                        </p:par>
                        <p:par>
                          <p:cTn id="91" fill="hold">
                            <p:stCondLst>
                              <p:cond delay="1500"/>
                            </p:stCondLst>
                            <p:childTnLst>
                              <p:par>
                                <p:cTn id="92" presetID="53" presetClass="exit" presetSubtype="32" fill="hold" grpId="6" nodeType="afterEffect">
                                  <p:stCondLst>
                                    <p:cond delay="0"/>
                                  </p:stCondLst>
                                  <p:childTnLst>
                                    <p:anim calcmode="lin" valueType="num">
                                      <p:cBhvr>
                                        <p:cTn id="93" dur="500"/>
                                        <p:tgtEl>
                                          <p:spTgt spid="17"/>
                                        </p:tgtEl>
                                        <p:attrNameLst>
                                          <p:attrName>ppt_w</p:attrName>
                                        </p:attrNameLst>
                                      </p:cBhvr>
                                      <p:tavLst>
                                        <p:tav tm="0">
                                          <p:val>
                                            <p:strVal val="ppt_w"/>
                                          </p:val>
                                        </p:tav>
                                        <p:tav tm="100000">
                                          <p:val>
                                            <p:fltVal val="0"/>
                                          </p:val>
                                        </p:tav>
                                      </p:tavLst>
                                    </p:anim>
                                    <p:anim calcmode="lin" valueType="num">
                                      <p:cBhvr>
                                        <p:cTn id="94" dur="500"/>
                                        <p:tgtEl>
                                          <p:spTgt spid="17"/>
                                        </p:tgtEl>
                                        <p:attrNameLst>
                                          <p:attrName>ppt_h</p:attrName>
                                        </p:attrNameLst>
                                      </p:cBhvr>
                                      <p:tavLst>
                                        <p:tav tm="0">
                                          <p:val>
                                            <p:strVal val="ppt_h"/>
                                          </p:val>
                                        </p:tav>
                                        <p:tav tm="100000">
                                          <p:val>
                                            <p:fltVal val="0"/>
                                          </p:val>
                                        </p:tav>
                                      </p:tavLst>
                                    </p:anim>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12" grpId="0"/>
      <p:bldP spid="1096713" grpId="0"/>
      <p:bldP spid="11" grpId="0" animBg="1"/>
      <p:bldP spid="11" grpId="1" animBg="1"/>
      <p:bldP spid="11" grpId="2" animBg="1"/>
      <p:bldP spid="11" grpId="3" animBg="1"/>
      <p:bldP spid="11" grpId="4" animBg="1"/>
      <p:bldP spid="11" grpId="5" animBg="1"/>
      <p:bldP spid="11" grpId="6" animBg="1"/>
      <p:bldP spid="11" grpId="7" animBg="1"/>
      <p:bldP spid="11" grpId="8" animBg="1"/>
      <p:bldP spid="11" grpId="9" animBg="1"/>
      <p:bldP spid="11" grpId="10" animBg="1"/>
      <p:bldP spid="11" grpId="11" animBg="1"/>
      <p:bldP spid="11" grpId="12" animBg="1"/>
      <p:bldP spid="17" grpId="0" animBg="1"/>
      <p:bldP spid="17" grpId="1" animBg="1"/>
      <p:bldP spid="17" grpId="2" animBg="1"/>
      <p:bldP spid="17" grpId="3" animBg="1"/>
      <p:bldP spid="17" grpId="4" animBg="1"/>
      <p:bldP spid="17" grpId="5" animBg="1"/>
      <p:bldP spid="17" grpId="6" animBg="1"/>
      <p:bldP spid="17" grpId="7" animBg="1"/>
      <p:bldP spid="18" grpId="0" animBg="1"/>
      <p:bldP spid="18" grpId="1" animBg="1"/>
      <p:bldP spid="18" grpId="2" animBg="1"/>
      <p:bldP spid="18" grpId="3" animBg="1"/>
      <p:bldP spid="18" grpId="4" animBg="1"/>
      <p:bldP spid="18" grpId="5"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ChangeArrowheads="1"/>
          </p:cNvSpPr>
          <p:nvPr>
            <p:ph type="title"/>
          </p:nvPr>
        </p:nvSpPr>
        <p:spPr/>
        <p:txBody>
          <a:bodyPr/>
          <a:lstStyle/>
          <a:p>
            <a:r>
              <a:rPr lang="en-AU" dirty="0"/>
              <a:t>What join type do we need here?</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 b="601"/>
          <a:stretch/>
        </p:blipFill>
        <p:spPr>
          <a:xfrm>
            <a:off x="1663532" y="1457964"/>
            <a:ext cx="8539534" cy="39589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4317" y="3641406"/>
            <a:ext cx="545769" cy="819900"/>
          </a:xfrm>
          <a:prstGeom prst="rect">
            <a:avLst/>
          </a:prstGeom>
        </p:spPr>
      </p:pic>
    </p:spTree>
    <p:extLst>
      <p:ext uri="{BB962C8B-B14F-4D97-AF65-F5344CB8AC3E}">
        <p14:creationId xmlns:p14="http://schemas.microsoft.com/office/powerpoint/2010/main" val="313227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AU" dirty="0">
                <a:latin typeface="Arial" charset="0"/>
                <a:ea typeface="ＭＳ Ｐゴシック" charset="0"/>
                <a:cs typeface="ＭＳ Ｐゴシック" charset="0"/>
              </a:rPr>
              <a:t>Beware: Beginner’s Mistake</a:t>
            </a:r>
          </a:p>
        </p:txBody>
      </p:sp>
      <p:pic>
        <p:nvPicPr>
          <p:cNvPr id="21506" name="Picture 1" descr="OrderManagemen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2898" y="1700213"/>
            <a:ext cx="8788073" cy="353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8" name="Picture 6" descr="warning-sig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06780" y="365126"/>
            <a:ext cx="1512888" cy="133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26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AU">
                <a:latin typeface="Arial" charset="0"/>
                <a:ea typeface="ＭＳ Ｐゴシック" charset="0"/>
                <a:cs typeface="ＭＳ Ｐゴシック" charset="0"/>
              </a:rPr>
              <a:t>Guidelines: Naming Conventions</a:t>
            </a:r>
          </a:p>
        </p:txBody>
      </p:sp>
      <p:sp>
        <p:nvSpPr>
          <p:cNvPr id="25602" name="Rectangle 3"/>
          <p:cNvSpPr>
            <a:spLocks noGrp="1" noChangeArrowheads="1"/>
          </p:cNvSpPr>
          <p:nvPr>
            <p:ph type="body" idx="1"/>
          </p:nvPr>
        </p:nvSpPr>
        <p:spPr>
          <a:xfrm>
            <a:off x="1979612" y="1412876"/>
            <a:ext cx="8229600" cy="4606925"/>
          </a:xfrm>
        </p:spPr>
        <p:txBody>
          <a:bodyPr/>
          <a:lstStyle/>
          <a:p>
            <a:pPr marL="514350" indent="-514350">
              <a:buFontTx/>
              <a:buAutoNum type="arabicPeriod"/>
            </a:pPr>
            <a:r>
              <a:rPr lang="en-AU" dirty="0">
                <a:latin typeface="Arial" charset="0"/>
                <a:ea typeface="ＭＳ Ｐゴシック" charset="0"/>
                <a:cs typeface="ＭＳ Ｐゴシック" charset="0"/>
              </a:rPr>
              <a:t>Give a name to every event and task</a:t>
            </a:r>
          </a:p>
          <a:p>
            <a:pPr marL="514350" indent="-514350">
              <a:buFontTx/>
              <a:buAutoNum type="arabicPeriod"/>
            </a:pPr>
            <a:r>
              <a:rPr lang="en-AU" dirty="0">
                <a:latin typeface="Arial" charset="0"/>
                <a:ea typeface="ＭＳ Ｐゴシック" charset="0"/>
                <a:cs typeface="ＭＳ Ｐゴシック" charset="0"/>
              </a:rPr>
              <a:t>For tasks: verb followed by business object name and possibly complement</a:t>
            </a:r>
          </a:p>
          <a:p>
            <a:pPr lvl="2">
              <a:lnSpc>
                <a:spcPct val="90000"/>
              </a:lnSpc>
            </a:pPr>
            <a:r>
              <a:rPr lang="en-AU" dirty="0">
                <a:latin typeface="Arial" charset="0"/>
                <a:ea typeface="ＭＳ Ｐゴシック" charset="0"/>
              </a:rPr>
              <a:t>Issue Driver Licence, Renew Licence via Agency</a:t>
            </a:r>
          </a:p>
          <a:p>
            <a:pPr marL="514350" indent="-514350">
              <a:buFontTx/>
              <a:buAutoNum type="arabicPeriod"/>
            </a:pPr>
            <a:r>
              <a:rPr lang="en-AU" dirty="0">
                <a:latin typeface="Arial" charset="0"/>
                <a:ea typeface="ＭＳ Ｐゴシック" charset="0"/>
                <a:cs typeface="ＭＳ Ｐゴシック" charset="0"/>
              </a:rPr>
              <a:t>For message events: object + past participle</a:t>
            </a:r>
          </a:p>
          <a:p>
            <a:pPr lvl="2">
              <a:lnSpc>
                <a:spcPct val="90000"/>
              </a:lnSpc>
            </a:pPr>
            <a:r>
              <a:rPr lang="en-AU" dirty="0">
                <a:latin typeface="Arial" charset="0"/>
                <a:ea typeface="ＭＳ Ｐゴシック" charset="0"/>
              </a:rPr>
              <a:t>Invoice received, Claim settled</a:t>
            </a:r>
          </a:p>
          <a:p>
            <a:pPr marL="514350" indent="-514350">
              <a:buFontTx/>
              <a:buAutoNum type="arabicPeriod"/>
            </a:pPr>
            <a:r>
              <a:rPr lang="en-AU" dirty="0">
                <a:latin typeface="Arial" charset="0"/>
                <a:ea typeface="ＭＳ Ｐゴシック" charset="0"/>
                <a:cs typeface="ＭＳ Ｐゴシック" charset="0"/>
              </a:rPr>
              <a:t>Avoid generic verbs such as Handle, Record…</a:t>
            </a:r>
          </a:p>
          <a:p>
            <a:pPr marL="514350" indent="-514350">
              <a:buFontTx/>
              <a:buAutoNum type="arabicPeriod"/>
            </a:pPr>
            <a:r>
              <a:rPr lang="en-AU" dirty="0">
                <a:latin typeface="Arial" charset="0"/>
                <a:ea typeface="ＭＳ Ｐゴシック" charset="0"/>
                <a:cs typeface="ＭＳ Ｐゴシック" charset="0"/>
              </a:rPr>
              <a:t>Label each XOR-split with a condition</a:t>
            </a:r>
          </a:p>
          <a:p>
            <a:pPr lvl="2">
              <a:lnSpc>
                <a:spcPct val="90000"/>
              </a:lnSpc>
            </a:pPr>
            <a:r>
              <a:rPr lang="en-AU" dirty="0">
                <a:latin typeface="Arial" charset="0"/>
                <a:ea typeface="ＭＳ Ｐゴシック" charset="0"/>
              </a:rPr>
              <a:t>Policy is invalid, Claim is inadmissible </a:t>
            </a:r>
          </a:p>
        </p:txBody>
      </p:sp>
    </p:spTree>
    <p:extLst>
      <p:ext uri="{BB962C8B-B14F-4D97-AF65-F5344CB8AC3E}">
        <p14:creationId xmlns:p14="http://schemas.microsoft.com/office/powerpoint/2010/main" val="296715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27649" name="Title 1"/>
          <p:cNvSpPr>
            <a:spLocks noGrp="1"/>
          </p:cNvSpPr>
          <p:nvPr>
            <p:ph type="title"/>
          </p:nvPr>
        </p:nvSpPr>
        <p:spPr/>
        <p:txBody>
          <a:bodyPr/>
          <a:lstStyle/>
          <a:p>
            <a:pPr algn="l" eaLnBrk="1" hangingPunct="1"/>
            <a:r>
              <a:rPr lang="en-US" sz="3600" dirty="0">
                <a:latin typeface="Times New Roman" charset="0"/>
                <a:ea typeface="ＭＳ Ｐゴシック" charset="0"/>
                <a:cs typeface="ＭＳ Ｐゴシック" charset="0"/>
              </a:rPr>
              <a:t>Poll: Which model do you prefer?</a:t>
            </a:r>
          </a:p>
        </p:txBody>
      </p:sp>
      <p:pic>
        <p:nvPicPr>
          <p:cNvPr id="27650" name="Picture 2" descr="figmarlon.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253480"/>
            <a:ext cx="9077325"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1" name="Picture 2" descr="figmarlon.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2412" y="4260106"/>
            <a:ext cx="9144000" cy="2481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 name="Straight Connector 9"/>
          <p:cNvCxnSpPr/>
          <p:nvPr/>
        </p:nvCxnSpPr>
        <p:spPr>
          <a:xfrm>
            <a:off x="1522412" y="3978275"/>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245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dirty="0">
                <a:ea typeface="ＭＳ Ｐゴシック" pitchFamily="34" charset="-128"/>
              </a:rPr>
              <a:t>Purposes of process modeling</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a:t>
            </a:fld>
            <a:endParaRPr lang="en-AU">
              <a:solidFill>
                <a:prstClr val="black">
                  <a:lumMod val="50000"/>
                  <a:lumOff val="50000"/>
                </a:prstClr>
              </a:solidFill>
            </a:endParaRPr>
          </a:p>
        </p:txBody>
      </p:sp>
      <p:grpSp>
        <p:nvGrpSpPr>
          <p:cNvPr id="5" name="Group 4">
            <a:extLst>
              <a:ext uri="{FF2B5EF4-FFF2-40B4-BE49-F238E27FC236}">
                <a16:creationId xmlns:a16="http://schemas.microsoft.com/office/drawing/2014/main" id="{FAC460CB-8BF4-4AAD-AD94-5F7AA6FA1BB0}"/>
              </a:ext>
            </a:extLst>
          </p:cNvPr>
          <p:cNvGrpSpPr/>
          <p:nvPr/>
        </p:nvGrpSpPr>
        <p:grpSpPr>
          <a:xfrm>
            <a:off x="1021770" y="1481879"/>
            <a:ext cx="9249106" cy="5267682"/>
            <a:chOff x="2133697" y="1499123"/>
            <a:chExt cx="8137405" cy="4998330"/>
          </a:xfrm>
        </p:grpSpPr>
        <p:graphicFrame>
          <p:nvGraphicFramePr>
            <p:cNvPr id="28" name="Object 27"/>
            <p:cNvGraphicFramePr>
              <a:graphicFrameLocks noChangeAspect="1"/>
            </p:cNvGraphicFramePr>
            <p:nvPr/>
          </p:nvGraphicFramePr>
          <p:xfrm>
            <a:off x="3789335" y="1504475"/>
            <a:ext cx="5303838" cy="4537075"/>
          </p:xfrm>
          <a:graphic>
            <a:graphicData uri="http://schemas.openxmlformats.org/presentationml/2006/ole">
              <mc:AlternateContent xmlns:mc="http://schemas.openxmlformats.org/markup-compatibility/2006">
                <mc:Choice xmlns:v="urn:schemas-microsoft-com:vml" Requires="v">
                  <p:oleObj name="Visio" r:id="rId3" imgW="6911893" imgH="5913324" progId="Visio.Drawing.11">
                    <p:embed/>
                  </p:oleObj>
                </mc:Choice>
                <mc:Fallback>
                  <p:oleObj name="Visio" r:id="rId3" imgW="6911893" imgH="5913324" progId="Visio.Drawing.11">
                    <p:embed/>
                    <p:pic>
                      <p:nvPicPr>
                        <p:cNvPr id="28" name="Object 27"/>
                        <p:cNvPicPr>
                          <a:picLocks noChangeAspect="1" noChangeArrowheads="1"/>
                        </p:cNvPicPr>
                        <p:nvPr/>
                      </p:nvPicPr>
                      <p:blipFill>
                        <a:blip r:embed="rId4"/>
                        <a:srcRect/>
                        <a:stretch>
                          <a:fillRect/>
                        </a:stretch>
                      </p:blipFill>
                      <p:spPr bwMode="auto">
                        <a:xfrm>
                          <a:off x="3789335" y="1504475"/>
                          <a:ext cx="5303838" cy="4537075"/>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5" imgW="6911893" imgH="5913324" progId="Visio.Drawing.11">
                    <p:embed/>
                  </p:oleObj>
                </mc:Choice>
                <mc:Fallback>
                  <p:oleObj name="Visio" r:id="rId5" imgW="6911893" imgH="5913324" progId="Visio.Drawing.11">
                    <p:embed/>
                    <p:pic>
                      <p:nvPicPr>
                        <p:cNvPr id="29" name="Object 28"/>
                        <p:cNvPicPr>
                          <a:picLocks noChangeAspect="1" noChangeArrowheads="1"/>
                        </p:cNvPicPr>
                        <p:nvPr/>
                      </p:nvPicPr>
                      <p:blipFill>
                        <a:blip r:embed="rId6"/>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nvGraphicFramePr>
          <p:xfrm>
            <a:off x="3803749" y="1499123"/>
            <a:ext cx="5303838" cy="4537075"/>
          </p:xfrm>
          <a:graphic>
            <a:graphicData uri="http://schemas.openxmlformats.org/presentationml/2006/ole">
              <mc:AlternateContent xmlns:mc="http://schemas.openxmlformats.org/markup-compatibility/2006">
                <mc:Choice xmlns:v="urn:schemas-microsoft-com:vml" Requires="v">
                  <p:oleObj name="Visio" r:id="rId7" imgW="6911893" imgH="5913324" progId="Visio.Drawing.11">
                    <p:embed/>
                  </p:oleObj>
                </mc:Choice>
                <mc:Fallback>
                  <p:oleObj name="Visio" r:id="rId7" imgW="6911893" imgH="5913324" progId="Visio.Drawing.11">
                    <p:embed/>
                    <p:pic>
                      <p:nvPicPr>
                        <p:cNvPr id="30" name="Object 29"/>
                        <p:cNvPicPr>
                          <a:picLocks noChangeAspect="1" noChangeArrowheads="1"/>
                        </p:cNvPicPr>
                        <p:nvPr/>
                      </p:nvPicPr>
                      <p:blipFill>
                        <a:blip r:embed="rId8"/>
                        <a:srcRect/>
                        <a:stretch>
                          <a:fillRect/>
                        </a:stretch>
                      </p:blipFill>
                      <p:spPr bwMode="auto">
                        <a:xfrm>
                          <a:off x="3803749" y="1499123"/>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nvGraphicFramePr>
          <p:xfrm>
            <a:off x="3803749" y="1503848"/>
            <a:ext cx="5303838" cy="4537075"/>
          </p:xfrm>
          <a:graphic>
            <a:graphicData uri="http://schemas.openxmlformats.org/presentationml/2006/ole">
              <mc:AlternateContent xmlns:mc="http://schemas.openxmlformats.org/markup-compatibility/2006">
                <mc:Choice xmlns:v="urn:schemas-microsoft-com:vml" Requires="v">
                  <p:oleObj name="Visio" r:id="rId9" imgW="6911893" imgH="5913324" progId="Visio.Drawing.11">
                    <p:embed/>
                  </p:oleObj>
                </mc:Choice>
                <mc:Fallback>
                  <p:oleObj name="Visio" r:id="rId9" imgW="6911893" imgH="5913324" progId="Visio.Drawing.11">
                    <p:embed/>
                    <p:pic>
                      <p:nvPicPr>
                        <p:cNvPr id="31" name="Object 30"/>
                        <p:cNvPicPr>
                          <a:picLocks noChangeAspect="1" noChangeArrowheads="1"/>
                        </p:cNvPicPr>
                        <p:nvPr/>
                      </p:nvPicPr>
                      <p:blipFill>
                        <a:blip r:embed="rId10"/>
                        <a:srcRect/>
                        <a:stretch>
                          <a:fillRect/>
                        </a:stretch>
                      </p:blipFill>
                      <p:spPr bwMode="auto">
                        <a:xfrm>
                          <a:off x="3803749"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nvGraphicFramePr>
          <p:xfrm>
            <a:off x="3789832" y="1503848"/>
            <a:ext cx="5303838" cy="4537075"/>
          </p:xfrm>
          <a:graphic>
            <a:graphicData uri="http://schemas.openxmlformats.org/presentationml/2006/ole">
              <mc:AlternateContent xmlns:mc="http://schemas.openxmlformats.org/markup-compatibility/2006">
                <mc:Choice xmlns:v="urn:schemas-microsoft-com:vml" Requires="v">
                  <p:oleObj name="Visio" r:id="rId11" imgW="6911893" imgH="5913324" progId="Visio.Drawing.11">
                    <p:embed/>
                  </p:oleObj>
                </mc:Choice>
                <mc:Fallback>
                  <p:oleObj name="Visio" r:id="rId11" imgW="6911893" imgH="5913324" progId="Visio.Drawing.11">
                    <p:embed/>
                    <p:pic>
                      <p:nvPicPr>
                        <p:cNvPr id="32" name="Object 31"/>
                        <p:cNvPicPr>
                          <a:picLocks noChangeAspect="1" noChangeArrowheads="1"/>
                        </p:cNvPicPr>
                        <p:nvPr/>
                      </p:nvPicPr>
                      <p:blipFill>
                        <a:blip r:embed="rId12"/>
                        <a:srcRect/>
                        <a:stretch>
                          <a:fillRect/>
                        </a:stretch>
                      </p:blipFill>
                      <p:spPr bwMode="auto">
                        <a:xfrm>
                          <a:off x="3789832" y="1503848"/>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3" name="Object 32"/>
            <p:cNvGraphicFramePr>
              <a:graphicFrameLocks noChangeAspect="1"/>
            </p:cNvGraphicFramePr>
            <p:nvPr/>
          </p:nvGraphicFramePr>
          <p:xfrm>
            <a:off x="3789881" y="1504177"/>
            <a:ext cx="5303838" cy="4537075"/>
          </p:xfrm>
          <a:graphic>
            <a:graphicData uri="http://schemas.openxmlformats.org/presentationml/2006/ole">
              <mc:AlternateContent xmlns:mc="http://schemas.openxmlformats.org/markup-compatibility/2006">
                <mc:Choice xmlns:v="urn:schemas-microsoft-com:vml" Requires="v">
                  <p:oleObj name="Visio" r:id="rId13" imgW="6911893" imgH="5913324" progId="Visio.Drawing.11">
                    <p:embed/>
                  </p:oleObj>
                </mc:Choice>
                <mc:Fallback>
                  <p:oleObj name="Visio" r:id="rId13" imgW="6911893" imgH="5913324" progId="Visio.Drawing.11">
                    <p:embed/>
                    <p:pic>
                      <p:nvPicPr>
                        <p:cNvPr id="33" name="Object 32"/>
                        <p:cNvPicPr>
                          <a:picLocks noChangeAspect="1" noChangeArrowheads="1"/>
                        </p:cNvPicPr>
                        <p:nvPr/>
                      </p:nvPicPr>
                      <p:blipFill>
                        <a:blip r:embed="rId14"/>
                        <a:srcRect/>
                        <a:stretch>
                          <a:fillRect/>
                        </a:stretch>
                      </p:blipFill>
                      <p:spPr bwMode="auto">
                        <a:xfrm>
                          <a:off x="3789881" y="1504177"/>
                          <a:ext cx="5303838"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34" name="Object 33"/>
            <p:cNvGraphicFramePr>
              <a:graphicFrameLocks noChangeAspect="1"/>
            </p:cNvGraphicFramePr>
            <p:nvPr/>
          </p:nvGraphicFramePr>
          <p:xfrm>
            <a:off x="3803624" y="1504475"/>
            <a:ext cx="5303837" cy="4537075"/>
          </p:xfrm>
          <a:graphic>
            <a:graphicData uri="http://schemas.openxmlformats.org/presentationml/2006/ole">
              <mc:AlternateContent xmlns:mc="http://schemas.openxmlformats.org/markup-compatibility/2006">
                <mc:Choice xmlns:v="urn:schemas-microsoft-com:vml" Requires="v">
                  <p:oleObj name="Visio" r:id="rId15" imgW="6911893" imgH="5913324" progId="Visio.Drawing.11">
                    <p:embed/>
                  </p:oleObj>
                </mc:Choice>
                <mc:Fallback>
                  <p:oleObj name="Visio" r:id="rId15" imgW="6911893" imgH="5913324" progId="Visio.Drawing.11">
                    <p:embed/>
                    <p:pic>
                      <p:nvPicPr>
                        <p:cNvPr id="34" name="Object 33"/>
                        <p:cNvPicPr>
                          <a:picLocks noChangeAspect="1" noChangeArrowheads="1"/>
                        </p:cNvPicPr>
                        <p:nvPr/>
                      </p:nvPicPr>
                      <p:blipFill>
                        <a:blip r:embed="rId16"/>
                        <a:srcRect/>
                        <a:stretch>
                          <a:fillRect/>
                        </a:stretch>
                      </p:blipFill>
                      <p:spPr bwMode="auto">
                        <a:xfrm>
                          <a:off x="3803624" y="1504475"/>
                          <a:ext cx="5303837" cy="453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6" name="Picture 4" descr="\\psf\Home\Desktop\pics\ch3_PurchaseOrder3.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33697" y="4478906"/>
              <a:ext cx="1627828" cy="943677"/>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 descr="\\psf\Home\Desktop\pics\ch3_PurchaseOrder1.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flipV="1">
              <a:off x="8069433" y="2515917"/>
              <a:ext cx="2201669" cy="250681"/>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42" descr="\\psf\Home\Desktop\pics\ch10_final.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96414" y="6033187"/>
              <a:ext cx="1837423" cy="4642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6633462" y="2304361"/>
              <a:ext cx="1277095" cy="194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26" name="Rectangle 25"/>
            <p:cNvSpPr/>
            <p:nvPr/>
          </p:nvSpPr>
          <p:spPr>
            <a:xfrm>
              <a:off x="8224145" y="4694042"/>
              <a:ext cx="1277095" cy="597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27" name="Rectangle 26"/>
            <p:cNvSpPr/>
            <p:nvPr/>
          </p:nvSpPr>
          <p:spPr>
            <a:xfrm>
              <a:off x="8083391" y="4909879"/>
              <a:ext cx="1277095" cy="265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sp>
          <p:nvSpPr>
            <p:cNvPr id="41" name="Rectangle 40"/>
            <p:cNvSpPr/>
            <p:nvPr/>
          </p:nvSpPr>
          <p:spPr>
            <a:xfrm>
              <a:off x="3926325" y="2827689"/>
              <a:ext cx="1277095" cy="362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799">
                <a:solidFill>
                  <a:prstClr val="white"/>
                </a:solidFill>
              </a:endParaRPr>
            </a:p>
          </p:txBody>
        </p:sp>
      </p:grpSp>
      <p:sp>
        <p:nvSpPr>
          <p:cNvPr id="4" name="TextBox 3"/>
          <p:cNvSpPr txBox="1"/>
          <p:nvPr/>
        </p:nvSpPr>
        <p:spPr>
          <a:xfrm>
            <a:off x="787089" y="1323210"/>
            <a:ext cx="3950419" cy="1015399"/>
          </a:xfrm>
          <a:prstGeom prst="rect">
            <a:avLst/>
          </a:prstGeom>
          <a:noFill/>
        </p:spPr>
        <p:txBody>
          <a:bodyPr wrap="square" rtlCol="0">
            <a:spAutoFit/>
          </a:bodyPr>
          <a:lstStyle/>
          <a:p>
            <a:pPr marL="285664" indent="-285664">
              <a:buFont typeface="Arial" panose="020B0604020202020204" pitchFamily="34" charset="0"/>
              <a:buChar char="•"/>
            </a:pPr>
            <a:r>
              <a:rPr lang="en-AU" sz="1999" dirty="0">
                <a:solidFill>
                  <a:srgbClr val="0000FF"/>
                </a:solidFill>
              </a:rPr>
              <a:t>Communication</a:t>
            </a:r>
          </a:p>
          <a:p>
            <a:pPr marL="285664" indent="-285664">
              <a:buFont typeface="Arial" panose="020B0604020202020204" pitchFamily="34" charset="0"/>
              <a:buChar char="•"/>
            </a:pPr>
            <a:r>
              <a:rPr lang="en-AU" sz="1999" dirty="0">
                <a:solidFill>
                  <a:srgbClr val="0000FF"/>
                </a:solidFill>
              </a:rPr>
              <a:t>Documentation</a:t>
            </a:r>
          </a:p>
          <a:p>
            <a:pPr marL="285664" indent="-285664">
              <a:buFont typeface="Arial" panose="020B0604020202020204" pitchFamily="34" charset="0"/>
              <a:buChar char="•"/>
            </a:pPr>
            <a:r>
              <a:rPr lang="en-AU" sz="1999" dirty="0">
                <a:solidFill>
                  <a:srgbClr val="0000FF"/>
                </a:solidFill>
              </a:rPr>
              <a:t>Analysis (e.g. simulation)</a:t>
            </a:r>
          </a:p>
        </p:txBody>
      </p:sp>
    </p:spTree>
    <p:extLst>
      <p:ext uri="{BB962C8B-B14F-4D97-AF65-F5344CB8AC3E}">
        <p14:creationId xmlns:p14="http://schemas.microsoft.com/office/powerpoint/2010/main" val="4080041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Arial" charset="0"/>
                <a:ea typeface="ＭＳ Ｐゴシック" charset="0"/>
                <a:cs typeface="ＭＳ Ｐゴシック" charset="0"/>
              </a:rPr>
              <a:t>One more guideline…</a:t>
            </a:r>
          </a:p>
        </p:txBody>
      </p:sp>
      <p:sp>
        <p:nvSpPr>
          <p:cNvPr id="29698" name="Content Placeholder 2"/>
          <p:cNvSpPr>
            <a:spLocks noGrp="1"/>
          </p:cNvSpPr>
          <p:nvPr>
            <p:ph idx="1"/>
          </p:nvPr>
        </p:nvSpPr>
        <p:spPr/>
        <p:txBody>
          <a:bodyPr/>
          <a:lstStyle/>
          <a:p>
            <a:r>
              <a:rPr lang="en-US" dirty="0">
                <a:latin typeface="Arial" charset="0"/>
                <a:ea typeface="ＭＳ Ｐゴシック" charset="0"/>
                <a:cs typeface="ＭＳ Ｐゴシック" charset="0"/>
              </a:rPr>
              <a:t>Model in blocks</a:t>
            </a:r>
          </a:p>
          <a:p>
            <a:pPr lvl="1"/>
            <a:r>
              <a:rPr lang="en-US" dirty="0">
                <a:latin typeface="Arial" charset="0"/>
                <a:ea typeface="ＭＳ Ｐゴシック" charset="0"/>
              </a:rPr>
              <a:t>Pair up each AND-split with an AND-join and each XOR-split with a XOR-join, whenever possible</a:t>
            </a:r>
          </a:p>
          <a:p>
            <a:pPr lvl="1"/>
            <a:r>
              <a:rPr lang="en-US" dirty="0">
                <a:latin typeface="Arial" charset="0"/>
                <a:ea typeface="ＭＳ Ｐゴシック" charset="0"/>
              </a:rPr>
              <a:t>Exception: sometimes a XOR-split leads to two end events – different outcomes (cf. order management example)</a:t>
            </a:r>
          </a:p>
        </p:txBody>
      </p:sp>
    </p:spTree>
    <p:extLst>
      <p:ext uri="{BB962C8B-B14F-4D97-AF65-F5344CB8AC3E}">
        <p14:creationId xmlns:p14="http://schemas.microsoft.com/office/powerpoint/2010/main" val="4094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1684459" y="4818538"/>
            <a:ext cx="8618105" cy="1235022"/>
          </a:xfrm>
          <a:prstGeom prst="rect">
            <a:avLst/>
          </a:prstGeom>
        </p:spPr>
      </p:pic>
      <p:sp>
        <p:nvSpPr>
          <p:cNvPr id="3" name="Title 2"/>
          <p:cNvSpPr>
            <a:spLocks noGrp="1"/>
          </p:cNvSpPr>
          <p:nvPr>
            <p:ph type="title"/>
          </p:nvPr>
        </p:nvSpPr>
        <p:spPr/>
        <p:txBody>
          <a:bodyPr/>
          <a:lstStyle/>
          <a:p>
            <a:r>
              <a:rPr lang="en-US" dirty="0"/>
              <a:t>Rework and repetition</a:t>
            </a:r>
          </a:p>
        </p:txBody>
      </p:sp>
      <p:sp>
        <p:nvSpPr>
          <p:cNvPr id="10" name="Rectangle 3"/>
          <p:cNvSpPr txBox="1">
            <a:spLocks noChangeArrowheads="1"/>
          </p:cNvSpPr>
          <p:nvPr/>
        </p:nvSpPr>
        <p:spPr bwMode="auto">
          <a:xfrm>
            <a:off x="837981" y="1484783"/>
            <a:ext cx="10512861" cy="3475001"/>
          </a:xfrm>
          <a:prstGeom prst="rect">
            <a:avLst/>
          </a:prstGeom>
          <a:noFill/>
          <a:ln w="9525">
            <a:noFill/>
            <a:miter lim="800000"/>
            <a:headEnd/>
            <a:tailEnd/>
          </a:ln>
        </p:spPr>
        <p:txBody>
          <a:bodyPr vert="horz" wrap="square" lIns="84992" tIns="42497" rIns="84992" bIns="42497" numCol="1" anchor="t" anchorCtr="0" compatLnSpc="1">
            <a:prstTxWarp prst="textNoShape">
              <a:avLst/>
            </a:prstTxWarp>
          </a:bodyPr>
          <a:lstStyle/>
          <a:p>
            <a:pPr marL="316531" indent="-316531" defTabSz="703402" eaLnBrk="0" fontAlgn="base" hangingPunct="0">
              <a:spcBef>
                <a:spcPct val="20000"/>
              </a:spcBef>
              <a:spcAft>
                <a:spcPct val="0"/>
              </a:spcAft>
              <a:defRPr/>
            </a:pPr>
            <a:r>
              <a:rPr lang="en-AU" sz="2400" b="1" kern="0" dirty="0">
                <a:solidFill>
                  <a:prstClr val="black">
                    <a:lumMod val="75000"/>
                    <a:lumOff val="25000"/>
                  </a:prstClr>
                </a:solidFill>
                <a:ea typeface="ＭＳ Ｐゴシック" pitchFamily="-106" charset="-128"/>
                <a:cs typeface="ＭＳ Ｐゴシック" pitchFamily="-106" charset="-128"/>
              </a:rPr>
              <a:t>Address ministerial correspondence</a:t>
            </a:r>
          </a:p>
          <a:p>
            <a:pPr defTabSz="703402" eaLnBrk="0" fontAlgn="base" hangingPunct="0">
              <a:spcBef>
                <a:spcPct val="20000"/>
              </a:spcBef>
              <a:spcAft>
                <a:spcPct val="0"/>
              </a:spcAft>
            </a:pPr>
            <a:r>
              <a:rPr lang="en-AU" sz="2000" kern="0" dirty="0">
                <a:solidFill>
                  <a:prstClr val="black">
                    <a:lumMod val="75000"/>
                    <a:lumOff val="25000"/>
                  </a:prstClr>
                </a:solidFill>
                <a:latin typeface="+mj-lt"/>
                <a:ea typeface="ＭＳ Ｐゴシック" pitchFamily="-106" charset="-128"/>
              </a:rPr>
              <a:t>In the minister’s office, when a ministerial inquiry has been received, it is registered into the system. Then the inquiry is investigated so that a ministerial response can be prepared. </a:t>
            </a:r>
          </a:p>
          <a:p>
            <a:pPr defTabSz="703402" eaLnBrk="0" fontAlgn="base" hangingPunct="0">
              <a:spcBef>
                <a:spcPct val="20000"/>
              </a:spcBef>
              <a:spcAft>
                <a:spcPct val="0"/>
              </a:spcAft>
            </a:pPr>
            <a:r>
              <a:rPr lang="en-AU" sz="2000" kern="0" dirty="0">
                <a:solidFill>
                  <a:prstClr val="black">
                    <a:lumMod val="75000"/>
                    <a:lumOff val="25000"/>
                  </a:prstClr>
                </a:solidFill>
                <a:latin typeface="+mj-lt"/>
                <a:ea typeface="ＭＳ Ｐゴシック" pitchFamily="-106" charset="-128"/>
              </a:rPr>
              <a:t>The finalization of a response includes the preparation of the response itself by the cabinet officer and the review of the response by the principal registrar. If the registrar does not approve the response, the latter needs to be prepared again by the cabinet officer for review. The process finishes only once the response has been approved. </a:t>
            </a:r>
            <a:endParaRPr lang="en-AU" sz="2000" kern="0" dirty="0">
              <a:solidFill>
                <a:prstClr val="black">
                  <a:lumMod val="75000"/>
                  <a:lumOff val="25000"/>
                </a:prstClr>
              </a:solidFill>
              <a:latin typeface="+mj-lt"/>
              <a:ea typeface="ＭＳ Ｐゴシック" pitchFamily="-106" charset="-128"/>
              <a:cs typeface="ＭＳ Ｐゴシック" pitchFamily="-106" charset="-128"/>
            </a:endParaRPr>
          </a:p>
        </p:txBody>
      </p:sp>
      <p:sp>
        <p:nvSpPr>
          <p:cNvPr id="13" name="Text Box 4"/>
          <p:cNvSpPr txBox="1">
            <a:spLocks noChangeArrowheads="1"/>
          </p:cNvSpPr>
          <p:nvPr/>
        </p:nvSpPr>
        <p:spPr bwMode="auto">
          <a:xfrm>
            <a:off x="4630489" y="4425837"/>
            <a:ext cx="2388362" cy="348109"/>
          </a:xfrm>
          <a:prstGeom prst="rect">
            <a:avLst/>
          </a:prstGeom>
          <a:noFill/>
          <a:ln w="9525">
            <a:noFill/>
            <a:miter lim="800000"/>
            <a:headEnd/>
            <a:tailEnd/>
          </a:ln>
          <a:effectLst/>
        </p:spPr>
        <p:txBody>
          <a:bodyPr wrap="square">
            <a:spAutoFit/>
          </a:bodyPr>
          <a:lstStyle/>
          <a:p>
            <a:pPr algn="ctr" defTabSz="844083">
              <a:defRPr/>
            </a:pPr>
            <a:r>
              <a:rPr lang="en-AU" sz="1662" kern="0" dirty="0">
                <a:solidFill>
                  <a:sysClr val="windowText" lastClr="000000"/>
                </a:solidFill>
                <a:ea typeface="ＭＳ Ｐゴシック" pitchFamily="34" charset="-128"/>
              </a:rPr>
              <a:t>XOR-join: entry point</a:t>
            </a:r>
          </a:p>
        </p:txBody>
      </p:sp>
      <p:sp>
        <p:nvSpPr>
          <p:cNvPr id="14" name="Text Box 4"/>
          <p:cNvSpPr txBox="1">
            <a:spLocks noChangeArrowheads="1"/>
          </p:cNvSpPr>
          <p:nvPr/>
        </p:nvSpPr>
        <p:spPr bwMode="auto">
          <a:xfrm>
            <a:off x="8013657" y="4425836"/>
            <a:ext cx="2190532" cy="348109"/>
          </a:xfrm>
          <a:prstGeom prst="rect">
            <a:avLst/>
          </a:prstGeom>
          <a:noFill/>
          <a:ln w="9525">
            <a:noFill/>
            <a:miter lim="800000"/>
            <a:headEnd/>
            <a:tailEnd/>
          </a:ln>
          <a:effectLst/>
        </p:spPr>
        <p:txBody>
          <a:bodyPr wrap="square">
            <a:spAutoFit/>
          </a:bodyPr>
          <a:lstStyle/>
          <a:p>
            <a:pPr algn="ctr" defTabSz="844083">
              <a:defRPr/>
            </a:pPr>
            <a:r>
              <a:rPr lang="en-AU" sz="1662" kern="0" dirty="0">
                <a:solidFill>
                  <a:sysClr val="windowText" lastClr="000000"/>
                </a:solidFill>
                <a:ea typeface="ＭＳ Ｐゴシック" pitchFamily="34" charset="-128"/>
              </a:rPr>
              <a:t>XOR-split: exit point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989" y="4731723"/>
            <a:ext cx="3657600" cy="1354015"/>
          </a:xfrm>
          <a:prstGeom prst="rect">
            <a:avLst/>
          </a:prstGeom>
        </p:spPr>
      </p:pic>
    </p:spTree>
    <p:extLst>
      <p:ext uri="{BB962C8B-B14F-4D97-AF65-F5344CB8AC3E}">
        <p14:creationId xmlns:p14="http://schemas.microsoft.com/office/powerpoint/2010/main" val="53682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3" name="Rectangle 2"/>
          <p:cNvSpPr>
            <a:spLocks noGrp="1" noChangeArrowheads="1"/>
          </p:cNvSpPr>
          <p:nvPr>
            <p:ph type="title"/>
          </p:nvPr>
        </p:nvSpPr>
        <p:spPr>
          <a:xfrm>
            <a:off x="837828" y="324184"/>
            <a:ext cx="9065779" cy="606669"/>
          </a:xfrm>
        </p:spPr>
        <p:txBody>
          <a:bodyPr>
            <a:normAutofit fontScale="90000"/>
          </a:bodyPr>
          <a:lstStyle/>
          <a:p>
            <a:pPr eaLnBrk="1" hangingPunct="1"/>
            <a:r>
              <a:rPr lang="en-AU" dirty="0"/>
              <a:t>Quick Note: Implicit vs. explicit gateways</a:t>
            </a:r>
            <a:endParaRPr lang="en-AU" i="1" dirty="0"/>
          </a:p>
        </p:txBody>
      </p:sp>
      <p:graphicFrame>
        <p:nvGraphicFramePr>
          <p:cNvPr id="698370" name="Object 4"/>
          <p:cNvGraphicFramePr>
            <a:graphicFrameLocks noChangeAspect="1"/>
          </p:cNvGraphicFramePr>
          <p:nvPr/>
        </p:nvGraphicFramePr>
        <p:xfrm>
          <a:off x="2117726" y="3778250"/>
          <a:ext cx="7007225" cy="2128838"/>
        </p:xfrm>
        <a:graphic>
          <a:graphicData uri="http://schemas.openxmlformats.org/presentationml/2006/ole">
            <mc:AlternateContent xmlns:mc="http://schemas.openxmlformats.org/markup-compatibility/2006">
              <mc:Choice xmlns:v="urn:schemas-microsoft-com:vml" Requires="v">
                <p:oleObj name="Visio" r:id="rId3" imgW="4052870" imgH="1333667" progId="Visio.Drawing.11">
                  <p:embed/>
                </p:oleObj>
              </mc:Choice>
              <mc:Fallback>
                <p:oleObj name="Visio" r:id="rId3" imgW="4052870" imgH="1333667" progId="Visio.Drawing.11">
                  <p:embed/>
                  <p:pic>
                    <p:nvPicPr>
                      <p:cNvPr id="698370" name="Object 4"/>
                      <p:cNvPicPr>
                        <a:picLocks noChangeAspect="1" noChangeArrowheads="1"/>
                      </p:cNvPicPr>
                      <p:nvPr/>
                    </p:nvPicPr>
                    <p:blipFill>
                      <a:blip r:embed="rId4"/>
                      <a:srcRect/>
                      <a:stretch>
                        <a:fillRect/>
                      </a:stretch>
                    </p:blipFill>
                    <p:spPr bwMode="auto">
                      <a:xfrm>
                        <a:off x="2117726" y="3778250"/>
                        <a:ext cx="7007225" cy="2128838"/>
                      </a:xfrm>
                      <a:prstGeom prst="rect">
                        <a:avLst/>
                      </a:prstGeom>
                      <a:noFill/>
                      <a:ln>
                        <a:noFill/>
                      </a:ln>
                      <a:effectLst/>
                    </p:spPr>
                  </p:pic>
                </p:oleObj>
              </mc:Fallback>
            </mc:AlternateContent>
          </a:graphicData>
        </a:graphic>
      </p:graphicFrame>
      <p:graphicFrame>
        <p:nvGraphicFramePr>
          <p:cNvPr id="698371" name="Object 5"/>
          <p:cNvGraphicFramePr>
            <a:graphicFrameLocks noChangeAspect="1"/>
          </p:cNvGraphicFramePr>
          <p:nvPr/>
        </p:nvGraphicFramePr>
        <p:xfrm>
          <a:off x="2572671" y="1506201"/>
          <a:ext cx="6381918" cy="1872452"/>
        </p:xfrm>
        <a:graphic>
          <a:graphicData uri="http://schemas.openxmlformats.org/presentationml/2006/ole">
            <mc:AlternateContent xmlns:mc="http://schemas.openxmlformats.org/markup-compatibility/2006">
              <mc:Choice xmlns:v="urn:schemas-microsoft-com:vml" Requires="v">
                <p:oleObj name="Visio" r:id="rId5" imgW="3690961" imgH="1173480" progId="Visio.Drawing.11">
                  <p:embed/>
                </p:oleObj>
              </mc:Choice>
              <mc:Fallback>
                <p:oleObj name="Visio" r:id="rId5" imgW="3690961" imgH="1173480" progId="Visio.Drawing.11">
                  <p:embed/>
                  <p:pic>
                    <p:nvPicPr>
                      <p:cNvPr id="69837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2671" y="1506201"/>
                        <a:ext cx="6381918" cy="187245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2604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4" name="Rectangle 2"/>
          <p:cNvSpPr>
            <a:spLocks noGrp="1" noChangeArrowheads="1"/>
          </p:cNvSpPr>
          <p:nvPr>
            <p:ph type="title"/>
          </p:nvPr>
        </p:nvSpPr>
        <p:spPr>
          <a:xfrm>
            <a:off x="1040739" y="334092"/>
            <a:ext cx="8795553" cy="659423"/>
          </a:xfrm>
        </p:spPr>
        <p:txBody>
          <a:bodyPr>
            <a:normAutofit fontScale="90000"/>
          </a:bodyPr>
          <a:lstStyle/>
          <a:p>
            <a:r>
              <a:rPr lang="en-AU" dirty="0"/>
              <a:t>How this process starts? How it ends?</a:t>
            </a:r>
          </a:p>
        </p:txBody>
      </p:sp>
      <p:graphicFrame>
        <p:nvGraphicFramePr>
          <p:cNvPr id="1687557" name="Object 5"/>
          <p:cNvGraphicFramePr>
            <a:graphicFrameLocks noChangeAspect="1"/>
          </p:cNvGraphicFramePr>
          <p:nvPr/>
        </p:nvGraphicFramePr>
        <p:xfrm>
          <a:off x="1522412" y="1379538"/>
          <a:ext cx="8795554" cy="3589819"/>
        </p:xfrm>
        <a:graphic>
          <a:graphicData uri="http://schemas.openxmlformats.org/presentationml/2006/ole">
            <mc:AlternateContent xmlns:mc="http://schemas.openxmlformats.org/markup-compatibility/2006">
              <mc:Choice xmlns:v="urn:schemas-microsoft-com:vml" Requires="v">
                <p:oleObj name="Visio" r:id="rId3" imgW="10920234" imgH="4246646" progId="Visio.Drawing.11">
                  <p:embed/>
                </p:oleObj>
              </mc:Choice>
              <mc:Fallback>
                <p:oleObj name="Visio" r:id="rId3" imgW="10920234" imgH="4246646" progId="Visio.Drawing.11">
                  <p:embed/>
                  <p:pic>
                    <p:nvPicPr>
                      <p:cNvPr id="1687557" name="Object 5"/>
                      <p:cNvPicPr>
                        <a:picLocks noChangeAspect="1" noChangeArrowheads="1"/>
                      </p:cNvPicPr>
                      <p:nvPr/>
                    </p:nvPicPr>
                    <p:blipFill>
                      <a:blip r:embed="rId4"/>
                      <a:srcRect/>
                      <a:stretch>
                        <a:fillRect/>
                      </a:stretch>
                    </p:blipFill>
                    <p:spPr bwMode="auto">
                      <a:xfrm>
                        <a:off x="1522412" y="1379538"/>
                        <a:ext cx="8795554" cy="358981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9287660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951037" y="285750"/>
            <a:ext cx="8229600" cy="1143000"/>
          </a:xfrm>
        </p:spPr>
        <p:txBody>
          <a:bodyPr>
            <a:normAutofit fontScale="90000"/>
          </a:bodyPr>
          <a:lstStyle/>
          <a:p>
            <a:r>
              <a:rPr lang="en-US" dirty="0">
                <a:latin typeface="Arial" charset="0"/>
                <a:ea typeface="ＭＳ Ｐゴシック" charset="0"/>
                <a:cs typeface="ＭＳ Ｐゴシック" charset="0"/>
              </a:rPr>
              <a:t>What’s wrong with this model? How to fix it? </a:t>
            </a:r>
            <a:endParaRPr lang="et-EE" dirty="0">
              <a:latin typeface="Arial" charset="0"/>
              <a:ea typeface="ＭＳ Ｐゴシック" charset="0"/>
              <a:cs typeface="ＭＳ Ｐゴシック" charset="0"/>
            </a:endParaRPr>
          </a:p>
        </p:txBody>
      </p:sp>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2266950"/>
            <a:ext cx="8555625" cy="232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3"/>
          <p:cNvSpPr txBox="1">
            <a:spLocks noChangeArrowheads="1"/>
          </p:cNvSpPr>
          <p:nvPr/>
        </p:nvSpPr>
        <p:spPr bwMode="auto">
          <a:xfrm>
            <a:off x="8967052" y="2951314"/>
            <a:ext cx="5334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dirty="0"/>
              <a:t>X</a:t>
            </a:r>
          </a:p>
        </p:txBody>
      </p:sp>
    </p:spTree>
    <p:extLst>
      <p:ext uri="{BB962C8B-B14F-4D97-AF65-F5344CB8AC3E}">
        <p14:creationId xmlns:p14="http://schemas.microsoft.com/office/powerpoint/2010/main" val="343334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789237" y="3114676"/>
            <a:ext cx="7481888" cy="1336675"/>
            <a:chOff x="912" y="2004"/>
            <a:chExt cx="5105" cy="842"/>
          </a:xfrm>
        </p:grpSpPr>
        <p:sp>
          <p:nvSpPr>
            <p:cNvPr id="30822" name="Oval 3"/>
            <p:cNvSpPr>
              <a:spLocks noChangeArrowheads="1"/>
            </p:cNvSpPr>
            <p:nvPr>
              <p:custDataLst>
                <p:tags r:id="rId96"/>
              </p:custDataLst>
            </p:nvPr>
          </p:nvSpPr>
          <p:spPr bwMode="auto">
            <a:xfrm>
              <a:off x="912" y="2188"/>
              <a:ext cx="177" cy="327"/>
            </a:xfrm>
            <a:prstGeom prst="ellipse">
              <a:avLst/>
            </a:prstGeom>
            <a:solidFill>
              <a:srgbClr val="FF3300">
                <a:alpha val="50195"/>
              </a:srgbClr>
            </a:solidFill>
            <a:ln>
              <a:noFill/>
            </a:ln>
            <a:extLst>
              <a:ext uri="{91240B29-F687-4f45-9708-019B960494DF}">
                <a14:hiddenLine xmlns="" xmlns:a14="http://schemas.microsoft.com/office/drawing/2010/main" w="25400">
                  <a:solidFill>
                    <a:srgbClr val="000000"/>
                  </a:solidFill>
                  <a:round/>
                  <a:headEnd type="none" w="sm" len="sm"/>
                  <a:tailEnd type="none" w="sm" len="sm"/>
                </a14:hiddenLine>
              </a:ext>
            </a:extLst>
          </p:spPr>
          <p:txBody>
            <a:bodyPr wrap="none" anchor="ctr">
              <a:spAutoFit/>
            </a:bodyPr>
            <a:lstStyle/>
            <a:p>
              <a:endParaRPr lang="et-EE"/>
            </a:p>
          </p:txBody>
        </p:sp>
        <p:sp>
          <p:nvSpPr>
            <p:cNvPr id="30823" name="Oval 4"/>
            <p:cNvSpPr>
              <a:spLocks noChangeArrowheads="1"/>
            </p:cNvSpPr>
            <p:nvPr>
              <p:custDataLst>
                <p:tags r:id="rId97"/>
              </p:custDataLst>
            </p:nvPr>
          </p:nvSpPr>
          <p:spPr bwMode="auto">
            <a:xfrm>
              <a:off x="4741" y="2004"/>
              <a:ext cx="1035" cy="409"/>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When?</a:t>
              </a:r>
              <a:endParaRPr lang="de-DE" sz="2400"/>
            </a:p>
          </p:txBody>
        </p:sp>
        <p:sp>
          <p:nvSpPr>
            <p:cNvPr id="30824" name="Text Box 5"/>
            <p:cNvSpPr txBox="1">
              <a:spLocks noChangeArrowheads="1"/>
            </p:cNvSpPr>
            <p:nvPr>
              <p:custDataLst>
                <p:tags r:id="rId98"/>
              </p:custDataLst>
            </p:nvPr>
          </p:nvSpPr>
          <p:spPr bwMode="auto">
            <a:xfrm>
              <a:off x="4753" y="2400"/>
              <a:ext cx="1264" cy="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000">
                  <a:solidFill>
                    <a:srgbClr val="000000"/>
                  </a:solidFill>
                </a:rPr>
                <a:t>Flows</a:t>
              </a:r>
            </a:p>
            <a:p>
              <a:pPr algn="ctr" eaLnBrk="1" hangingPunct="1"/>
              <a:r>
                <a:rPr lang="en-US" sz="2000">
                  <a:solidFill>
                    <a:srgbClr val="000000"/>
                  </a:solidFill>
                </a:rPr>
                <a:t>Gateways</a:t>
              </a:r>
              <a:endParaRPr lang="de-DE" sz="2000"/>
            </a:p>
          </p:txBody>
        </p:sp>
      </p:grpSp>
      <p:grpSp>
        <p:nvGrpSpPr>
          <p:cNvPr id="7" name="Group 6"/>
          <p:cNvGrpSpPr>
            <a:grpSpLocks/>
          </p:cNvGrpSpPr>
          <p:nvPr/>
        </p:nvGrpSpPr>
        <p:grpSpPr bwMode="auto">
          <a:xfrm>
            <a:off x="2928938" y="4929154"/>
            <a:ext cx="6952743" cy="1367861"/>
            <a:chOff x="1406525" y="4929187"/>
            <a:chExt cx="6952743" cy="1367961"/>
          </a:xfrm>
        </p:grpSpPr>
        <p:sp>
          <p:nvSpPr>
            <p:cNvPr id="30819" name="Oval 7"/>
            <p:cNvSpPr>
              <a:spLocks noChangeArrowheads="1"/>
            </p:cNvSpPr>
            <p:nvPr>
              <p:custDataLst>
                <p:tags r:id="rId93"/>
              </p:custDataLst>
            </p:nvPr>
          </p:nvSpPr>
          <p:spPr bwMode="auto">
            <a:xfrm>
              <a:off x="1406525" y="5181536"/>
              <a:ext cx="259766" cy="519389"/>
            </a:xfrm>
            <a:prstGeom prst="ellipse">
              <a:avLst/>
            </a:prstGeom>
            <a:solidFill>
              <a:srgbClr val="FFCC00">
                <a:alpha val="50195"/>
              </a:srgbClr>
            </a:solidFill>
            <a:ln>
              <a:noFill/>
            </a:ln>
            <a:extLst>
              <a:ext uri="{91240B29-F687-4f45-9708-019B960494DF}">
                <a14:hiddenLine xmlns="" xmlns:a14="http://schemas.microsoft.com/office/drawing/2010/main" w="25400">
                  <a:solidFill>
                    <a:srgbClr val="000000"/>
                  </a:solidFill>
                  <a:round/>
                  <a:headEnd type="none" w="sm" len="sm"/>
                  <a:tailEnd type="none" w="sm" len="sm"/>
                </a14:hiddenLine>
              </a:ext>
            </a:extLst>
          </p:spPr>
          <p:txBody>
            <a:bodyPr wrap="none" anchor="ctr">
              <a:spAutoFit/>
            </a:bodyPr>
            <a:lstStyle/>
            <a:p>
              <a:endParaRPr lang="et-EE"/>
            </a:p>
          </p:txBody>
        </p:sp>
        <p:sp>
          <p:nvSpPr>
            <p:cNvPr id="30820" name="Oval 8"/>
            <p:cNvSpPr>
              <a:spLocks noChangeArrowheads="1"/>
            </p:cNvSpPr>
            <p:nvPr>
              <p:custDataLst>
                <p:tags r:id="rId94"/>
              </p:custDataLst>
            </p:nvPr>
          </p:nvSpPr>
          <p:spPr bwMode="auto">
            <a:xfrm>
              <a:off x="6776420" y="4929187"/>
              <a:ext cx="1582848" cy="649236"/>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Which?</a:t>
              </a:r>
              <a:endParaRPr lang="de-DE" sz="2400"/>
            </a:p>
          </p:txBody>
        </p:sp>
        <p:sp>
          <p:nvSpPr>
            <p:cNvPr id="30821" name="Text Box 9"/>
            <p:cNvSpPr txBox="1">
              <a:spLocks noChangeArrowheads="1"/>
            </p:cNvSpPr>
            <p:nvPr>
              <p:custDataLst>
                <p:tags r:id="rId95"/>
              </p:custDataLst>
            </p:nvPr>
          </p:nvSpPr>
          <p:spPr bwMode="auto">
            <a:xfrm>
              <a:off x="2929087" y="5834828"/>
              <a:ext cx="3226834" cy="462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a:solidFill>
                    <a:srgbClr val="000000"/>
                  </a:solidFill>
                </a:rPr>
                <a:t>Data / Materials</a:t>
              </a:r>
              <a:endParaRPr lang="de-DE"/>
            </a:p>
          </p:txBody>
        </p:sp>
      </p:grpSp>
      <p:grpSp>
        <p:nvGrpSpPr>
          <p:cNvPr id="4" name="Group 10"/>
          <p:cNvGrpSpPr>
            <a:grpSpLocks/>
          </p:cNvGrpSpPr>
          <p:nvPr/>
        </p:nvGrpSpPr>
        <p:grpSpPr bwMode="auto">
          <a:xfrm>
            <a:off x="1624507" y="2581277"/>
            <a:ext cx="3907590" cy="1420813"/>
            <a:chOff x="117" y="1668"/>
            <a:chExt cx="2667" cy="895"/>
          </a:xfrm>
        </p:grpSpPr>
        <p:sp>
          <p:nvSpPr>
            <p:cNvPr id="30815" name="Oval 11"/>
            <p:cNvSpPr>
              <a:spLocks noChangeArrowheads="1"/>
            </p:cNvSpPr>
            <p:nvPr>
              <p:custDataLst>
                <p:tags r:id="rId89"/>
              </p:custDataLst>
            </p:nvPr>
          </p:nvSpPr>
          <p:spPr bwMode="auto">
            <a:xfrm>
              <a:off x="2544" y="2236"/>
              <a:ext cx="177" cy="327"/>
            </a:xfrm>
            <a:prstGeom prst="ellipse">
              <a:avLst/>
            </a:prstGeom>
            <a:solidFill>
              <a:srgbClr val="99CCFF">
                <a:alpha val="50195"/>
              </a:srgbClr>
            </a:solidFill>
            <a:ln>
              <a:noFill/>
            </a:ln>
            <a:extLst>
              <a:ext uri="{91240B29-F687-4f45-9708-019B960494DF}">
                <a14:hiddenLine xmlns="" xmlns:a14="http://schemas.microsoft.com/office/drawing/2010/main" w="25400">
                  <a:solidFill>
                    <a:srgbClr val="000000"/>
                  </a:solidFill>
                  <a:round/>
                  <a:headEnd type="none" w="sm" len="sm"/>
                  <a:tailEnd type="none" w="sm" len="sm"/>
                </a14:hiddenLine>
              </a:ext>
            </a:extLst>
          </p:spPr>
          <p:txBody>
            <a:bodyPr wrap="none" anchor="ctr">
              <a:spAutoFit/>
            </a:bodyPr>
            <a:lstStyle/>
            <a:p>
              <a:endParaRPr lang="et-EE"/>
            </a:p>
          </p:txBody>
        </p:sp>
        <p:sp>
          <p:nvSpPr>
            <p:cNvPr id="30816" name="Oval 12"/>
            <p:cNvSpPr>
              <a:spLocks noChangeArrowheads="1"/>
            </p:cNvSpPr>
            <p:nvPr>
              <p:custDataLst>
                <p:tags r:id="rId90"/>
              </p:custDataLst>
            </p:nvPr>
          </p:nvSpPr>
          <p:spPr bwMode="auto">
            <a:xfrm>
              <a:off x="117" y="1668"/>
              <a:ext cx="970" cy="409"/>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What?</a:t>
              </a:r>
              <a:endParaRPr lang="de-DE" sz="2400"/>
            </a:p>
          </p:txBody>
        </p:sp>
        <p:sp>
          <p:nvSpPr>
            <p:cNvPr id="30817" name="Line 13"/>
            <p:cNvSpPr>
              <a:spLocks noChangeShapeType="1"/>
            </p:cNvSpPr>
            <p:nvPr>
              <p:custDataLst>
                <p:tags r:id="rId91"/>
              </p:custDataLst>
            </p:nvPr>
          </p:nvSpPr>
          <p:spPr bwMode="auto">
            <a:xfrm>
              <a:off x="1008" y="1872"/>
              <a:ext cx="1776" cy="288"/>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spAutoFit/>
            </a:bodyPr>
            <a:lstStyle/>
            <a:p>
              <a:endParaRPr lang="en-US"/>
            </a:p>
          </p:txBody>
        </p:sp>
        <p:sp>
          <p:nvSpPr>
            <p:cNvPr id="30818" name="Text Box 14"/>
            <p:cNvSpPr txBox="1">
              <a:spLocks noChangeArrowheads="1"/>
            </p:cNvSpPr>
            <p:nvPr>
              <p:custDataLst>
                <p:tags r:id="rId92"/>
              </p:custDataLst>
            </p:nvPr>
          </p:nvSpPr>
          <p:spPr bwMode="auto">
            <a:xfrm>
              <a:off x="173" y="2016"/>
              <a:ext cx="757" cy="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Tasks</a:t>
              </a:r>
            </a:p>
            <a:p>
              <a:pPr algn="ctr" eaLnBrk="1" hangingPunct="1"/>
              <a:r>
                <a:rPr lang="en-US" sz="2200">
                  <a:solidFill>
                    <a:srgbClr val="000000"/>
                  </a:solidFill>
                </a:rPr>
                <a:t>Events</a:t>
              </a:r>
              <a:endParaRPr lang="de-DE" sz="2200"/>
            </a:p>
          </p:txBody>
        </p:sp>
      </p:grpSp>
      <p:grpSp>
        <p:nvGrpSpPr>
          <p:cNvPr id="6" name="Group 5"/>
          <p:cNvGrpSpPr>
            <a:grpSpLocks/>
          </p:cNvGrpSpPr>
          <p:nvPr/>
        </p:nvGrpSpPr>
        <p:grpSpPr bwMode="auto">
          <a:xfrm>
            <a:off x="2928938" y="1152526"/>
            <a:ext cx="6454599" cy="1135975"/>
            <a:chOff x="1406525" y="1152525"/>
            <a:chExt cx="6454599" cy="1135975"/>
          </a:xfrm>
        </p:grpSpPr>
        <p:sp>
          <p:nvSpPr>
            <p:cNvPr id="30812" name="Oval 16"/>
            <p:cNvSpPr>
              <a:spLocks noChangeArrowheads="1"/>
            </p:cNvSpPr>
            <p:nvPr>
              <p:custDataLst>
                <p:tags r:id="rId86"/>
              </p:custDataLst>
            </p:nvPr>
          </p:nvSpPr>
          <p:spPr bwMode="auto">
            <a:xfrm>
              <a:off x="1406525" y="1769149"/>
              <a:ext cx="259766" cy="519351"/>
            </a:xfrm>
            <a:prstGeom prst="ellipse">
              <a:avLst/>
            </a:prstGeom>
            <a:solidFill>
              <a:srgbClr val="FFFF99">
                <a:alpha val="50195"/>
              </a:srgbClr>
            </a:solidFill>
            <a:ln>
              <a:noFill/>
            </a:ln>
            <a:extLst>
              <a:ext uri="{91240B29-F687-4f45-9708-019B960494DF}">
                <a14:hiddenLine xmlns="" xmlns:a14="http://schemas.microsoft.com/office/drawing/2010/main" w="25400">
                  <a:solidFill>
                    <a:srgbClr val="000000"/>
                  </a:solidFill>
                  <a:round/>
                  <a:headEnd type="none" w="sm" len="sm"/>
                  <a:tailEnd type="none" w="sm" len="sm"/>
                </a14:hiddenLine>
              </a:ext>
            </a:extLst>
          </p:spPr>
          <p:txBody>
            <a:bodyPr wrap="none" anchor="ctr">
              <a:spAutoFit/>
            </a:bodyPr>
            <a:lstStyle/>
            <a:p>
              <a:endParaRPr lang="et-EE"/>
            </a:p>
          </p:txBody>
        </p:sp>
        <p:sp>
          <p:nvSpPr>
            <p:cNvPr id="30813" name="Oval 17"/>
            <p:cNvSpPr>
              <a:spLocks noChangeArrowheads="1"/>
            </p:cNvSpPr>
            <p:nvPr>
              <p:custDataLst>
                <p:tags r:id="rId87"/>
              </p:custDataLst>
            </p:nvPr>
          </p:nvSpPr>
          <p:spPr bwMode="auto">
            <a:xfrm>
              <a:off x="6560042" y="1285131"/>
              <a:ext cx="1301082" cy="649188"/>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Who?</a:t>
              </a:r>
              <a:endParaRPr lang="de-DE" sz="2400"/>
            </a:p>
          </p:txBody>
        </p:sp>
        <p:sp>
          <p:nvSpPr>
            <p:cNvPr id="30814" name="Text Box 18"/>
            <p:cNvSpPr txBox="1">
              <a:spLocks noChangeArrowheads="1"/>
            </p:cNvSpPr>
            <p:nvPr>
              <p:custDataLst>
                <p:tags r:id="rId88"/>
              </p:custDataLst>
            </p:nvPr>
          </p:nvSpPr>
          <p:spPr bwMode="auto">
            <a:xfrm>
              <a:off x="3446224" y="1152525"/>
              <a:ext cx="206338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a:solidFill>
                    <a:srgbClr val="000000"/>
                  </a:solidFill>
                </a:rPr>
                <a:t>Organization</a:t>
              </a:r>
              <a:endParaRPr lang="de-DE"/>
            </a:p>
          </p:txBody>
        </p:sp>
      </p:grpSp>
      <p:grpSp>
        <p:nvGrpSpPr>
          <p:cNvPr id="30725" name="Group 90"/>
          <p:cNvGrpSpPr>
            <a:grpSpLocks/>
          </p:cNvGrpSpPr>
          <p:nvPr/>
        </p:nvGrpSpPr>
        <p:grpSpPr bwMode="auto">
          <a:xfrm>
            <a:off x="3503612" y="1579564"/>
            <a:ext cx="4630738" cy="4308475"/>
            <a:chOff x="1400" y="1037"/>
            <a:chExt cx="3160" cy="2714"/>
          </a:xfrm>
        </p:grpSpPr>
        <p:sp>
          <p:nvSpPr>
            <p:cNvPr id="30729" name="Freeform 20"/>
            <p:cNvSpPr>
              <a:spLocks/>
            </p:cNvSpPr>
            <p:nvPr>
              <p:custDataLst>
                <p:tags r:id="rId3"/>
              </p:custDataLst>
            </p:nvPr>
          </p:nvSpPr>
          <p:spPr bwMode="auto">
            <a:xfrm>
              <a:off x="1400" y="2082"/>
              <a:ext cx="613" cy="641"/>
            </a:xfrm>
            <a:custGeom>
              <a:avLst/>
              <a:gdLst>
                <a:gd name="T0" fmla="*/ 95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1 w 613"/>
                <a:gd name="T39" fmla="*/ 592 h 641"/>
                <a:gd name="T40" fmla="*/ 64 w 613"/>
                <a:gd name="T41" fmla="*/ 559 h 641"/>
                <a:gd name="T42" fmla="*/ 103 w 613"/>
                <a:gd name="T43" fmla="*/ 419 h 641"/>
                <a:gd name="T44" fmla="*/ 0 w 613"/>
                <a:gd name="T45" fmla="*/ 386 h 641"/>
                <a:gd name="T46" fmla="*/ 0 w 613"/>
                <a:gd name="T47" fmla="*/ 328 h 641"/>
                <a:gd name="T48" fmla="*/ 111 w 613"/>
                <a:gd name="T49" fmla="*/ 271 h 641"/>
                <a:gd name="T50" fmla="*/ 40 w 613"/>
                <a:gd name="T51" fmla="*/ 57 h 641"/>
                <a:gd name="T52" fmla="*/ 95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5"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1" y="592"/>
                  </a:lnTo>
                  <a:lnTo>
                    <a:pt x="64" y="559"/>
                  </a:lnTo>
                  <a:lnTo>
                    <a:pt x="103" y="419"/>
                  </a:lnTo>
                  <a:lnTo>
                    <a:pt x="0" y="386"/>
                  </a:lnTo>
                  <a:lnTo>
                    <a:pt x="0" y="328"/>
                  </a:lnTo>
                  <a:lnTo>
                    <a:pt x="111" y="271"/>
                  </a:lnTo>
                  <a:lnTo>
                    <a:pt x="40" y="57"/>
                  </a:lnTo>
                  <a:lnTo>
                    <a:pt x="95"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0" name="Freeform 21"/>
            <p:cNvSpPr>
              <a:spLocks/>
            </p:cNvSpPr>
            <p:nvPr>
              <p:custDataLst>
                <p:tags r:id="rId4"/>
              </p:custDataLst>
            </p:nvPr>
          </p:nvSpPr>
          <p:spPr bwMode="auto">
            <a:xfrm>
              <a:off x="1416" y="2106"/>
              <a:ext cx="581" cy="592"/>
            </a:xfrm>
            <a:custGeom>
              <a:avLst/>
              <a:gdLst>
                <a:gd name="T0" fmla="*/ 207 w 581"/>
                <a:gd name="T1" fmla="*/ 477 h 592"/>
                <a:gd name="T2" fmla="*/ 95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79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5" y="551"/>
                  </a:lnTo>
                  <a:lnTo>
                    <a:pt x="64" y="535"/>
                  </a:lnTo>
                  <a:lnTo>
                    <a:pt x="103" y="387"/>
                  </a:lnTo>
                  <a:lnTo>
                    <a:pt x="0" y="354"/>
                  </a:lnTo>
                  <a:lnTo>
                    <a:pt x="0" y="313"/>
                  </a:lnTo>
                  <a:lnTo>
                    <a:pt x="119" y="255"/>
                  </a:lnTo>
                  <a:lnTo>
                    <a:pt x="40" y="33"/>
                  </a:lnTo>
                  <a:lnTo>
                    <a:pt x="79"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1" name="Freeform 22"/>
            <p:cNvSpPr>
              <a:spLocks/>
            </p:cNvSpPr>
            <p:nvPr>
              <p:custDataLst>
                <p:tags r:id="rId5"/>
              </p:custDataLst>
            </p:nvPr>
          </p:nvSpPr>
          <p:spPr bwMode="auto">
            <a:xfrm>
              <a:off x="1480" y="2238"/>
              <a:ext cx="398" cy="394"/>
            </a:xfrm>
            <a:custGeom>
              <a:avLst/>
              <a:gdLst>
                <a:gd name="T0" fmla="*/ 55 w 398"/>
                <a:gd name="T1" fmla="*/ 0 h 394"/>
                <a:gd name="T2" fmla="*/ 175 w 398"/>
                <a:gd name="T3" fmla="*/ 148 h 394"/>
                <a:gd name="T4" fmla="*/ 358 w 398"/>
                <a:gd name="T5" fmla="*/ 0 h 394"/>
                <a:gd name="T6" fmla="*/ 222 w 398"/>
                <a:gd name="T7" fmla="*/ 181 h 394"/>
                <a:gd name="T8" fmla="*/ 398 w 398"/>
                <a:gd name="T9" fmla="*/ 222 h 394"/>
                <a:gd name="T10" fmla="*/ 230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2" y="181"/>
                  </a:lnTo>
                  <a:lnTo>
                    <a:pt x="398" y="222"/>
                  </a:lnTo>
                  <a:lnTo>
                    <a:pt x="230"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2" name="Freeform 23"/>
            <p:cNvSpPr>
              <a:spLocks/>
            </p:cNvSpPr>
            <p:nvPr>
              <p:custDataLst>
                <p:tags r:id="rId6"/>
              </p:custDataLst>
            </p:nvPr>
          </p:nvSpPr>
          <p:spPr bwMode="auto">
            <a:xfrm>
              <a:off x="1591"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3" name="Freeform 24"/>
            <p:cNvSpPr>
              <a:spLocks/>
            </p:cNvSpPr>
            <p:nvPr>
              <p:custDataLst>
                <p:tags r:id="rId7"/>
              </p:custDataLst>
            </p:nvPr>
          </p:nvSpPr>
          <p:spPr bwMode="auto">
            <a:xfrm>
              <a:off x="1830" y="2188"/>
              <a:ext cx="167" cy="222"/>
            </a:xfrm>
            <a:custGeom>
              <a:avLst/>
              <a:gdLst>
                <a:gd name="T0" fmla="*/ 167 w 167"/>
                <a:gd name="T1" fmla="*/ 33 h 222"/>
                <a:gd name="T2" fmla="*/ 63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3"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4" name="Freeform 25"/>
            <p:cNvSpPr>
              <a:spLocks/>
            </p:cNvSpPr>
            <p:nvPr>
              <p:custDataLst>
                <p:tags r:id="rId8"/>
              </p:custDataLst>
            </p:nvPr>
          </p:nvSpPr>
          <p:spPr bwMode="auto">
            <a:xfrm>
              <a:off x="2729" y="2024"/>
              <a:ext cx="605" cy="756"/>
            </a:xfrm>
            <a:custGeom>
              <a:avLst/>
              <a:gdLst>
                <a:gd name="T0" fmla="*/ 0 w 605"/>
                <a:gd name="T1" fmla="*/ 370 h 756"/>
                <a:gd name="T2" fmla="*/ 32 w 605"/>
                <a:gd name="T3" fmla="*/ 345 h 756"/>
                <a:gd name="T4" fmla="*/ 16 w 605"/>
                <a:gd name="T5" fmla="*/ 337 h 756"/>
                <a:gd name="T6" fmla="*/ 40 w 605"/>
                <a:gd name="T7" fmla="*/ 140 h 756"/>
                <a:gd name="T8" fmla="*/ 80 w 605"/>
                <a:gd name="T9" fmla="*/ 123 h 756"/>
                <a:gd name="T10" fmla="*/ 80 w 605"/>
                <a:gd name="T11" fmla="*/ 74 h 756"/>
                <a:gd name="T12" fmla="*/ 112 w 605"/>
                <a:gd name="T13" fmla="*/ 0 h 756"/>
                <a:gd name="T14" fmla="*/ 183 w 605"/>
                <a:gd name="T15" fmla="*/ 0 h 756"/>
                <a:gd name="T16" fmla="*/ 239 w 605"/>
                <a:gd name="T17" fmla="*/ 58 h 756"/>
                <a:gd name="T18" fmla="*/ 231 w 605"/>
                <a:gd name="T19" fmla="*/ 115 h 756"/>
                <a:gd name="T20" fmla="*/ 247 w 605"/>
                <a:gd name="T21" fmla="*/ 132 h 756"/>
                <a:gd name="T22" fmla="*/ 255 w 605"/>
                <a:gd name="T23" fmla="*/ 156 h 756"/>
                <a:gd name="T24" fmla="*/ 303 w 605"/>
                <a:gd name="T25" fmla="*/ 181 h 756"/>
                <a:gd name="T26" fmla="*/ 382 w 605"/>
                <a:gd name="T27" fmla="*/ 132 h 756"/>
                <a:gd name="T28" fmla="*/ 605 w 605"/>
                <a:gd name="T29" fmla="*/ 156 h 756"/>
                <a:gd name="T30" fmla="*/ 605 w 605"/>
                <a:gd name="T31" fmla="*/ 428 h 756"/>
                <a:gd name="T32" fmla="*/ 470 w 605"/>
                <a:gd name="T33" fmla="*/ 395 h 756"/>
                <a:gd name="T34" fmla="*/ 382 w 605"/>
                <a:gd name="T35" fmla="*/ 526 h 756"/>
                <a:gd name="T36" fmla="*/ 398 w 605"/>
                <a:gd name="T37" fmla="*/ 756 h 756"/>
                <a:gd name="T38" fmla="*/ 8 w 605"/>
                <a:gd name="T39" fmla="*/ 600 h 756"/>
                <a:gd name="T40" fmla="*/ 0 w 605"/>
                <a:gd name="T41" fmla="*/ 370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5"/>
                <a:gd name="T64" fmla="*/ 0 h 756"/>
                <a:gd name="T65" fmla="*/ 605 w 605"/>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5" h="756">
                  <a:moveTo>
                    <a:pt x="0" y="370"/>
                  </a:moveTo>
                  <a:lnTo>
                    <a:pt x="32" y="345"/>
                  </a:lnTo>
                  <a:lnTo>
                    <a:pt x="16" y="337"/>
                  </a:lnTo>
                  <a:lnTo>
                    <a:pt x="40" y="140"/>
                  </a:lnTo>
                  <a:lnTo>
                    <a:pt x="80" y="123"/>
                  </a:lnTo>
                  <a:lnTo>
                    <a:pt x="80" y="74"/>
                  </a:lnTo>
                  <a:lnTo>
                    <a:pt x="112" y="0"/>
                  </a:lnTo>
                  <a:lnTo>
                    <a:pt x="183" y="0"/>
                  </a:lnTo>
                  <a:lnTo>
                    <a:pt x="239" y="58"/>
                  </a:lnTo>
                  <a:lnTo>
                    <a:pt x="231" y="115"/>
                  </a:lnTo>
                  <a:lnTo>
                    <a:pt x="247" y="132"/>
                  </a:lnTo>
                  <a:lnTo>
                    <a:pt x="255" y="156"/>
                  </a:lnTo>
                  <a:lnTo>
                    <a:pt x="303" y="181"/>
                  </a:lnTo>
                  <a:lnTo>
                    <a:pt x="382" y="132"/>
                  </a:lnTo>
                  <a:lnTo>
                    <a:pt x="605" y="156"/>
                  </a:lnTo>
                  <a:lnTo>
                    <a:pt x="605" y="428"/>
                  </a:lnTo>
                  <a:lnTo>
                    <a:pt x="470" y="395"/>
                  </a:lnTo>
                  <a:lnTo>
                    <a:pt x="382" y="526"/>
                  </a:lnTo>
                  <a:lnTo>
                    <a:pt x="398" y="756"/>
                  </a:lnTo>
                  <a:lnTo>
                    <a:pt x="8" y="600"/>
                  </a:lnTo>
                  <a:lnTo>
                    <a:pt x="0" y="3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5" name="Freeform 26"/>
            <p:cNvSpPr>
              <a:spLocks/>
            </p:cNvSpPr>
            <p:nvPr>
              <p:custDataLst>
                <p:tags r:id="rId9"/>
              </p:custDataLst>
            </p:nvPr>
          </p:nvSpPr>
          <p:spPr bwMode="auto">
            <a:xfrm>
              <a:off x="2745" y="2452"/>
              <a:ext cx="366" cy="304"/>
            </a:xfrm>
            <a:custGeom>
              <a:avLst/>
              <a:gdLst>
                <a:gd name="T0" fmla="*/ 350 w 366"/>
                <a:gd name="T1" fmla="*/ 90 h 304"/>
                <a:gd name="T2" fmla="*/ 0 w 366"/>
                <a:gd name="T3" fmla="*/ 0 h 304"/>
                <a:gd name="T4" fmla="*/ 8 w 366"/>
                <a:gd name="T5" fmla="*/ 164 h 304"/>
                <a:gd name="T6" fmla="*/ 366 w 366"/>
                <a:gd name="T7" fmla="*/ 304 h 304"/>
                <a:gd name="T8" fmla="*/ 350 w 366"/>
                <a:gd name="T9" fmla="*/ 90 h 304"/>
                <a:gd name="T10" fmla="*/ 0 60000 65536"/>
                <a:gd name="T11" fmla="*/ 0 60000 65536"/>
                <a:gd name="T12" fmla="*/ 0 60000 65536"/>
                <a:gd name="T13" fmla="*/ 0 60000 65536"/>
                <a:gd name="T14" fmla="*/ 0 60000 65536"/>
                <a:gd name="T15" fmla="*/ 0 w 366"/>
                <a:gd name="T16" fmla="*/ 0 h 304"/>
                <a:gd name="T17" fmla="*/ 366 w 366"/>
                <a:gd name="T18" fmla="*/ 304 h 304"/>
              </a:gdLst>
              <a:ahLst/>
              <a:cxnLst>
                <a:cxn ang="T10">
                  <a:pos x="T0" y="T1"/>
                </a:cxn>
                <a:cxn ang="T11">
                  <a:pos x="T2" y="T3"/>
                </a:cxn>
                <a:cxn ang="T12">
                  <a:pos x="T4" y="T5"/>
                </a:cxn>
                <a:cxn ang="T13">
                  <a:pos x="T6" y="T7"/>
                </a:cxn>
                <a:cxn ang="T14">
                  <a:pos x="T8" y="T9"/>
                </a:cxn>
              </a:cxnLst>
              <a:rect l="T15" t="T16" r="T17" b="T18"/>
              <a:pathLst>
                <a:path w="366" h="304">
                  <a:moveTo>
                    <a:pt x="350" y="90"/>
                  </a:moveTo>
                  <a:lnTo>
                    <a:pt x="0" y="0"/>
                  </a:lnTo>
                  <a:lnTo>
                    <a:pt x="8" y="164"/>
                  </a:lnTo>
                  <a:lnTo>
                    <a:pt x="366" y="304"/>
                  </a:lnTo>
                  <a:lnTo>
                    <a:pt x="350" y="9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6" name="Freeform 27"/>
            <p:cNvSpPr>
              <a:spLocks/>
            </p:cNvSpPr>
            <p:nvPr>
              <p:custDataLst>
                <p:tags r:id="rId10"/>
              </p:custDataLst>
            </p:nvPr>
          </p:nvSpPr>
          <p:spPr bwMode="auto">
            <a:xfrm>
              <a:off x="3215" y="2238"/>
              <a:ext cx="103" cy="197"/>
            </a:xfrm>
            <a:custGeom>
              <a:avLst/>
              <a:gdLst>
                <a:gd name="T0" fmla="*/ 95 w 103"/>
                <a:gd name="T1" fmla="*/ 0 h 197"/>
                <a:gd name="T2" fmla="*/ 103 w 103"/>
                <a:gd name="T3" fmla="*/ 197 h 197"/>
                <a:gd name="T4" fmla="*/ 0 w 103"/>
                <a:gd name="T5" fmla="*/ 164 h 197"/>
                <a:gd name="T6" fmla="*/ 95 w 103"/>
                <a:gd name="T7" fmla="*/ 0 h 197"/>
                <a:gd name="T8" fmla="*/ 0 60000 65536"/>
                <a:gd name="T9" fmla="*/ 0 60000 65536"/>
                <a:gd name="T10" fmla="*/ 0 60000 65536"/>
                <a:gd name="T11" fmla="*/ 0 60000 65536"/>
                <a:gd name="T12" fmla="*/ 0 w 103"/>
                <a:gd name="T13" fmla="*/ 0 h 197"/>
                <a:gd name="T14" fmla="*/ 103 w 103"/>
                <a:gd name="T15" fmla="*/ 197 h 197"/>
              </a:gdLst>
              <a:ahLst/>
              <a:cxnLst>
                <a:cxn ang="T8">
                  <a:pos x="T0" y="T1"/>
                </a:cxn>
                <a:cxn ang="T9">
                  <a:pos x="T2" y="T3"/>
                </a:cxn>
                <a:cxn ang="T10">
                  <a:pos x="T4" y="T5"/>
                </a:cxn>
                <a:cxn ang="T11">
                  <a:pos x="T6" y="T7"/>
                </a:cxn>
              </a:cxnLst>
              <a:rect l="T12" t="T13" r="T14" b="T15"/>
              <a:pathLst>
                <a:path w="103" h="197">
                  <a:moveTo>
                    <a:pt x="95" y="0"/>
                  </a:moveTo>
                  <a:lnTo>
                    <a:pt x="103" y="197"/>
                  </a:lnTo>
                  <a:lnTo>
                    <a:pt x="0" y="164"/>
                  </a:lnTo>
                  <a:lnTo>
                    <a:pt x="95" y="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7" name="Freeform 28"/>
            <p:cNvSpPr>
              <a:spLocks/>
            </p:cNvSpPr>
            <p:nvPr>
              <p:custDataLst>
                <p:tags r:id="rId11"/>
              </p:custDataLst>
            </p:nvPr>
          </p:nvSpPr>
          <p:spPr bwMode="auto">
            <a:xfrm>
              <a:off x="2745" y="2040"/>
              <a:ext cx="573" cy="486"/>
            </a:xfrm>
            <a:custGeom>
              <a:avLst/>
              <a:gdLst>
                <a:gd name="T0" fmla="*/ 0 w 573"/>
                <a:gd name="T1" fmla="*/ 362 h 486"/>
                <a:gd name="T2" fmla="*/ 32 w 573"/>
                <a:gd name="T3" fmla="*/ 329 h 486"/>
                <a:gd name="T4" fmla="*/ 16 w 573"/>
                <a:gd name="T5" fmla="*/ 313 h 486"/>
                <a:gd name="T6" fmla="*/ 32 w 573"/>
                <a:gd name="T7" fmla="*/ 140 h 486"/>
                <a:gd name="T8" fmla="*/ 80 w 573"/>
                <a:gd name="T9" fmla="*/ 124 h 486"/>
                <a:gd name="T10" fmla="*/ 72 w 573"/>
                <a:gd name="T11" fmla="*/ 58 h 486"/>
                <a:gd name="T12" fmla="*/ 104 w 573"/>
                <a:gd name="T13" fmla="*/ 0 h 486"/>
                <a:gd name="T14" fmla="*/ 159 w 573"/>
                <a:gd name="T15" fmla="*/ 0 h 486"/>
                <a:gd name="T16" fmla="*/ 207 w 573"/>
                <a:gd name="T17" fmla="*/ 42 h 486"/>
                <a:gd name="T18" fmla="*/ 199 w 573"/>
                <a:gd name="T19" fmla="*/ 107 h 486"/>
                <a:gd name="T20" fmla="*/ 223 w 573"/>
                <a:gd name="T21" fmla="*/ 124 h 486"/>
                <a:gd name="T22" fmla="*/ 231 w 573"/>
                <a:gd name="T23" fmla="*/ 148 h 486"/>
                <a:gd name="T24" fmla="*/ 287 w 573"/>
                <a:gd name="T25" fmla="*/ 181 h 486"/>
                <a:gd name="T26" fmla="*/ 366 w 573"/>
                <a:gd name="T27" fmla="*/ 132 h 486"/>
                <a:gd name="T28" fmla="*/ 573 w 573"/>
                <a:gd name="T29" fmla="*/ 157 h 486"/>
                <a:gd name="T30" fmla="*/ 366 w 573"/>
                <a:gd name="T31" fmla="*/ 486 h 486"/>
                <a:gd name="T32" fmla="*/ 0 w 573"/>
                <a:gd name="T33" fmla="*/ 395 h 486"/>
                <a:gd name="T34" fmla="*/ 0 w 573"/>
                <a:gd name="T35" fmla="*/ 362 h 4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3"/>
                <a:gd name="T55" fmla="*/ 0 h 486"/>
                <a:gd name="T56" fmla="*/ 573 w 573"/>
                <a:gd name="T57" fmla="*/ 486 h 4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3" h="486">
                  <a:moveTo>
                    <a:pt x="0" y="362"/>
                  </a:moveTo>
                  <a:lnTo>
                    <a:pt x="32" y="329"/>
                  </a:lnTo>
                  <a:lnTo>
                    <a:pt x="16" y="313"/>
                  </a:lnTo>
                  <a:lnTo>
                    <a:pt x="32" y="140"/>
                  </a:lnTo>
                  <a:lnTo>
                    <a:pt x="80" y="124"/>
                  </a:lnTo>
                  <a:lnTo>
                    <a:pt x="72" y="58"/>
                  </a:lnTo>
                  <a:lnTo>
                    <a:pt x="104" y="0"/>
                  </a:lnTo>
                  <a:lnTo>
                    <a:pt x="159" y="0"/>
                  </a:lnTo>
                  <a:lnTo>
                    <a:pt x="207" y="42"/>
                  </a:lnTo>
                  <a:lnTo>
                    <a:pt x="199" y="107"/>
                  </a:lnTo>
                  <a:lnTo>
                    <a:pt x="223" y="124"/>
                  </a:lnTo>
                  <a:lnTo>
                    <a:pt x="231" y="148"/>
                  </a:lnTo>
                  <a:lnTo>
                    <a:pt x="287" y="181"/>
                  </a:lnTo>
                  <a:lnTo>
                    <a:pt x="366" y="132"/>
                  </a:lnTo>
                  <a:lnTo>
                    <a:pt x="573" y="157"/>
                  </a:lnTo>
                  <a:lnTo>
                    <a:pt x="366" y="486"/>
                  </a:lnTo>
                  <a:lnTo>
                    <a:pt x="0" y="395"/>
                  </a:lnTo>
                  <a:lnTo>
                    <a:pt x="0" y="3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8" name="Freeform 29"/>
            <p:cNvSpPr>
              <a:spLocks/>
            </p:cNvSpPr>
            <p:nvPr>
              <p:custDataLst>
                <p:tags r:id="rId12"/>
              </p:custDataLst>
            </p:nvPr>
          </p:nvSpPr>
          <p:spPr bwMode="auto">
            <a:xfrm>
              <a:off x="2809" y="2180"/>
              <a:ext cx="151" cy="198"/>
            </a:xfrm>
            <a:custGeom>
              <a:avLst/>
              <a:gdLst>
                <a:gd name="T0" fmla="*/ 8 w 151"/>
                <a:gd name="T1" fmla="*/ 25 h 198"/>
                <a:gd name="T2" fmla="*/ 48 w 151"/>
                <a:gd name="T3" fmla="*/ 8 h 198"/>
                <a:gd name="T4" fmla="*/ 64 w 151"/>
                <a:gd name="T5" fmla="*/ 17 h 198"/>
                <a:gd name="T6" fmla="*/ 103 w 151"/>
                <a:gd name="T7" fmla="*/ 17 h 198"/>
                <a:gd name="T8" fmla="*/ 111 w 151"/>
                <a:gd name="T9" fmla="*/ 0 h 198"/>
                <a:gd name="T10" fmla="*/ 127 w 151"/>
                <a:gd name="T11" fmla="*/ 8 h 198"/>
                <a:gd name="T12" fmla="*/ 135 w 151"/>
                <a:gd name="T13" fmla="*/ 33 h 198"/>
                <a:gd name="T14" fmla="*/ 151 w 151"/>
                <a:gd name="T15" fmla="*/ 91 h 198"/>
                <a:gd name="T16" fmla="*/ 95 w 151"/>
                <a:gd name="T17" fmla="*/ 115 h 198"/>
                <a:gd name="T18" fmla="*/ 87 w 151"/>
                <a:gd name="T19" fmla="*/ 115 h 198"/>
                <a:gd name="T20" fmla="*/ 87 w 151"/>
                <a:gd name="T21" fmla="*/ 74 h 198"/>
                <a:gd name="T22" fmla="*/ 48 w 151"/>
                <a:gd name="T23" fmla="*/ 74 h 198"/>
                <a:gd name="T24" fmla="*/ 56 w 151"/>
                <a:gd name="T25" fmla="*/ 140 h 198"/>
                <a:gd name="T26" fmla="*/ 135 w 151"/>
                <a:gd name="T27" fmla="*/ 181 h 198"/>
                <a:gd name="T28" fmla="*/ 127 w 151"/>
                <a:gd name="T29" fmla="*/ 198 h 198"/>
                <a:gd name="T30" fmla="*/ 0 w 151"/>
                <a:gd name="T31" fmla="*/ 156 h 198"/>
                <a:gd name="T32" fmla="*/ 8 w 151"/>
                <a:gd name="T33" fmla="*/ 25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98"/>
                <a:gd name="T53" fmla="*/ 151 w 151"/>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98">
                  <a:moveTo>
                    <a:pt x="8" y="25"/>
                  </a:moveTo>
                  <a:lnTo>
                    <a:pt x="48" y="8"/>
                  </a:lnTo>
                  <a:lnTo>
                    <a:pt x="64" y="17"/>
                  </a:lnTo>
                  <a:lnTo>
                    <a:pt x="103" y="17"/>
                  </a:lnTo>
                  <a:lnTo>
                    <a:pt x="111" y="0"/>
                  </a:lnTo>
                  <a:lnTo>
                    <a:pt x="127" y="8"/>
                  </a:lnTo>
                  <a:lnTo>
                    <a:pt x="135" y="33"/>
                  </a:lnTo>
                  <a:lnTo>
                    <a:pt x="151" y="91"/>
                  </a:lnTo>
                  <a:lnTo>
                    <a:pt x="95" y="115"/>
                  </a:lnTo>
                  <a:lnTo>
                    <a:pt x="87" y="115"/>
                  </a:lnTo>
                  <a:lnTo>
                    <a:pt x="87" y="74"/>
                  </a:lnTo>
                  <a:lnTo>
                    <a:pt x="48" y="74"/>
                  </a:lnTo>
                  <a:lnTo>
                    <a:pt x="56" y="140"/>
                  </a:lnTo>
                  <a:lnTo>
                    <a:pt x="135" y="181"/>
                  </a:lnTo>
                  <a:lnTo>
                    <a:pt x="127" y="198"/>
                  </a:lnTo>
                  <a:lnTo>
                    <a:pt x="0" y="156"/>
                  </a:lnTo>
                  <a:lnTo>
                    <a:pt x="8" y="25"/>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9" name="Freeform 30"/>
            <p:cNvSpPr>
              <a:spLocks/>
            </p:cNvSpPr>
            <p:nvPr>
              <p:custDataLst>
                <p:tags r:id="rId13"/>
              </p:custDataLst>
            </p:nvPr>
          </p:nvSpPr>
          <p:spPr bwMode="auto">
            <a:xfrm>
              <a:off x="2992" y="2238"/>
              <a:ext cx="40" cy="33"/>
            </a:xfrm>
            <a:custGeom>
              <a:avLst/>
              <a:gdLst>
                <a:gd name="T0" fmla="*/ 0 w 40"/>
                <a:gd name="T1" fmla="*/ 0 h 33"/>
                <a:gd name="T2" fmla="*/ 8 w 40"/>
                <a:gd name="T3" fmla="*/ 24 h 33"/>
                <a:gd name="T4" fmla="*/ 40 w 40"/>
                <a:gd name="T5" fmla="*/ 33 h 33"/>
                <a:gd name="T6" fmla="*/ 40 w 40"/>
                <a:gd name="T7" fmla="*/ 24 h 33"/>
                <a:gd name="T8" fmla="*/ 0 w 40"/>
                <a:gd name="T9" fmla="*/ 0 h 33"/>
                <a:gd name="T10" fmla="*/ 0 60000 65536"/>
                <a:gd name="T11" fmla="*/ 0 60000 65536"/>
                <a:gd name="T12" fmla="*/ 0 60000 65536"/>
                <a:gd name="T13" fmla="*/ 0 60000 65536"/>
                <a:gd name="T14" fmla="*/ 0 60000 65536"/>
                <a:gd name="T15" fmla="*/ 0 w 40"/>
                <a:gd name="T16" fmla="*/ 0 h 33"/>
                <a:gd name="T17" fmla="*/ 40 w 40"/>
                <a:gd name="T18" fmla="*/ 33 h 33"/>
              </a:gdLst>
              <a:ahLst/>
              <a:cxnLst>
                <a:cxn ang="T10">
                  <a:pos x="T0" y="T1"/>
                </a:cxn>
                <a:cxn ang="T11">
                  <a:pos x="T2" y="T3"/>
                </a:cxn>
                <a:cxn ang="T12">
                  <a:pos x="T4" y="T5"/>
                </a:cxn>
                <a:cxn ang="T13">
                  <a:pos x="T6" y="T7"/>
                </a:cxn>
                <a:cxn ang="T14">
                  <a:pos x="T8" y="T9"/>
                </a:cxn>
              </a:cxnLst>
              <a:rect l="T15" t="T16" r="T17" b="T18"/>
              <a:pathLst>
                <a:path w="40" h="33">
                  <a:moveTo>
                    <a:pt x="0" y="0"/>
                  </a:moveTo>
                  <a:lnTo>
                    <a:pt x="8" y="24"/>
                  </a:lnTo>
                  <a:lnTo>
                    <a:pt x="40" y="33"/>
                  </a:lnTo>
                  <a:lnTo>
                    <a:pt x="40" y="24"/>
                  </a:lnTo>
                  <a:lnTo>
                    <a:pt x="0"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0" name="Freeform 31"/>
            <p:cNvSpPr>
              <a:spLocks/>
            </p:cNvSpPr>
            <p:nvPr>
              <p:custDataLst>
                <p:tags r:id="rId14"/>
              </p:custDataLst>
            </p:nvPr>
          </p:nvSpPr>
          <p:spPr bwMode="auto">
            <a:xfrm>
              <a:off x="2793" y="2213"/>
              <a:ext cx="454" cy="271"/>
            </a:xfrm>
            <a:custGeom>
              <a:avLst/>
              <a:gdLst>
                <a:gd name="T0" fmla="*/ 0 w 454"/>
                <a:gd name="T1" fmla="*/ 197 h 271"/>
                <a:gd name="T2" fmla="*/ 40 w 454"/>
                <a:gd name="T3" fmla="*/ 173 h 271"/>
                <a:gd name="T4" fmla="*/ 231 w 454"/>
                <a:gd name="T5" fmla="*/ 230 h 271"/>
                <a:gd name="T6" fmla="*/ 263 w 454"/>
                <a:gd name="T7" fmla="*/ 173 h 271"/>
                <a:gd name="T8" fmla="*/ 231 w 454"/>
                <a:gd name="T9" fmla="*/ 132 h 271"/>
                <a:gd name="T10" fmla="*/ 159 w 454"/>
                <a:gd name="T11" fmla="*/ 107 h 271"/>
                <a:gd name="T12" fmla="*/ 183 w 454"/>
                <a:gd name="T13" fmla="*/ 91 h 271"/>
                <a:gd name="T14" fmla="*/ 247 w 454"/>
                <a:gd name="T15" fmla="*/ 99 h 271"/>
                <a:gd name="T16" fmla="*/ 263 w 454"/>
                <a:gd name="T17" fmla="*/ 115 h 271"/>
                <a:gd name="T18" fmla="*/ 318 w 454"/>
                <a:gd name="T19" fmla="*/ 123 h 271"/>
                <a:gd name="T20" fmla="*/ 358 w 454"/>
                <a:gd name="T21" fmla="*/ 82 h 271"/>
                <a:gd name="T22" fmla="*/ 326 w 454"/>
                <a:gd name="T23" fmla="*/ 41 h 271"/>
                <a:gd name="T24" fmla="*/ 294 w 454"/>
                <a:gd name="T25" fmla="*/ 25 h 271"/>
                <a:gd name="T26" fmla="*/ 334 w 454"/>
                <a:gd name="T27" fmla="*/ 0 h 271"/>
                <a:gd name="T28" fmla="*/ 454 w 454"/>
                <a:gd name="T29" fmla="*/ 17 h 271"/>
                <a:gd name="T30" fmla="*/ 294 w 454"/>
                <a:gd name="T31" fmla="*/ 271 h 271"/>
                <a:gd name="T32" fmla="*/ 0 w 454"/>
                <a:gd name="T33" fmla="*/ 197 h 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4"/>
                <a:gd name="T52" fmla="*/ 0 h 271"/>
                <a:gd name="T53" fmla="*/ 454 w 454"/>
                <a:gd name="T54" fmla="*/ 271 h 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4" h="271">
                  <a:moveTo>
                    <a:pt x="0" y="197"/>
                  </a:moveTo>
                  <a:lnTo>
                    <a:pt x="40" y="173"/>
                  </a:lnTo>
                  <a:lnTo>
                    <a:pt x="231" y="230"/>
                  </a:lnTo>
                  <a:lnTo>
                    <a:pt x="263" y="173"/>
                  </a:lnTo>
                  <a:lnTo>
                    <a:pt x="231" y="132"/>
                  </a:lnTo>
                  <a:lnTo>
                    <a:pt x="159" y="107"/>
                  </a:lnTo>
                  <a:lnTo>
                    <a:pt x="183" y="91"/>
                  </a:lnTo>
                  <a:lnTo>
                    <a:pt x="247" y="99"/>
                  </a:lnTo>
                  <a:lnTo>
                    <a:pt x="263" y="115"/>
                  </a:lnTo>
                  <a:lnTo>
                    <a:pt x="318" y="123"/>
                  </a:lnTo>
                  <a:lnTo>
                    <a:pt x="358" y="82"/>
                  </a:lnTo>
                  <a:lnTo>
                    <a:pt x="326" y="41"/>
                  </a:lnTo>
                  <a:lnTo>
                    <a:pt x="294" y="25"/>
                  </a:lnTo>
                  <a:lnTo>
                    <a:pt x="334" y="0"/>
                  </a:lnTo>
                  <a:lnTo>
                    <a:pt x="454" y="17"/>
                  </a:lnTo>
                  <a:lnTo>
                    <a:pt x="294" y="271"/>
                  </a:lnTo>
                  <a:lnTo>
                    <a:pt x="0" y="197"/>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1" name="Freeform 32"/>
            <p:cNvSpPr>
              <a:spLocks/>
            </p:cNvSpPr>
            <p:nvPr>
              <p:custDataLst>
                <p:tags r:id="rId15"/>
              </p:custDataLst>
            </p:nvPr>
          </p:nvSpPr>
          <p:spPr bwMode="auto">
            <a:xfrm>
              <a:off x="3064" y="2279"/>
              <a:ext cx="31" cy="16"/>
            </a:xfrm>
            <a:custGeom>
              <a:avLst/>
              <a:gdLst>
                <a:gd name="T0" fmla="*/ 0 w 31"/>
                <a:gd name="T1" fmla="*/ 8 h 16"/>
                <a:gd name="T2" fmla="*/ 15 w 31"/>
                <a:gd name="T3" fmla="*/ 0 h 16"/>
                <a:gd name="T4" fmla="*/ 31 w 31"/>
                <a:gd name="T5" fmla="*/ 8 h 16"/>
                <a:gd name="T6" fmla="*/ 31 w 31"/>
                <a:gd name="T7" fmla="*/ 16 h 16"/>
                <a:gd name="T8" fmla="*/ 31 w 31"/>
                <a:gd name="T9" fmla="*/ 16 h 16"/>
                <a:gd name="T10" fmla="*/ 8 w 31"/>
                <a:gd name="T11" fmla="*/ 16 h 16"/>
                <a:gd name="T12" fmla="*/ 0 w 31"/>
                <a:gd name="T13" fmla="*/ 8 h 16"/>
                <a:gd name="T14" fmla="*/ 0 60000 65536"/>
                <a:gd name="T15" fmla="*/ 0 60000 65536"/>
                <a:gd name="T16" fmla="*/ 0 60000 65536"/>
                <a:gd name="T17" fmla="*/ 0 60000 65536"/>
                <a:gd name="T18" fmla="*/ 0 60000 65536"/>
                <a:gd name="T19" fmla="*/ 0 60000 65536"/>
                <a:gd name="T20" fmla="*/ 0 60000 65536"/>
                <a:gd name="T21" fmla="*/ 0 w 31"/>
                <a:gd name="T22" fmla="*/ 0 h 16"/>
                <a:gd name="T23" fmla="*/ 31 w 3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6">
                  <a:moveTo>
                    <a:pt x="0" y="8"/>
                  </a:moveTo>
                  <a:lnTo>
                    <a:pt x="15" y="0"/>
                  </a:lnTo>
                  <a:lnTo>
                    <a:pt x="31" y="8"/>
                  </a:lnTo>
                  <a:lnTo>
                    <a:pt x="31" y="16"/>
                  </a:lnTo>
                  <a:lnTo>
                    <a:pt x="8" y="16"/>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2" name="Freeform 33"/>
            <p:cNvSpPr>
              <a:spLocks/>
            </p:cNvSpPr>
            <p:nvPr>
              <p:custDataLst>
                <p:tags r:id="rId16"/>
              </p:custDataLst>
            </p:nvPr>
          </p:nvSpPr>
          <p:spPr bwMode="auto">
            <a:xfrm>
              <a:off x="2968" y="2378"/>
              <a:ext cx="40" cy="16"/>
            </a:xfrm>
            <a:custGeom>
              <a:avLst/>
              <a:gdLst>
                <a:gd name="T0" fmla="*/ 0 w 40"/>
                <a:gd name="T1" fmla="*/ 8 h 16"/>
                <a:gd name="T2" fmla="*/ 16 w 40"/>
                <a:gd name="T3" fmla="*/ 0 h 16"/>
                <a:gd name="T4" fmla="*/ 40 w 40"/>
                <a:gd name="T5" fmla="*/ 8 h 16"/>
                <a:gd name="T6" fmla="*/ 40 w 40"/>
                <a:gd name="T7" fmla="*/ 16 h 16"/>
                <a:gd name="T8" fmla="*/ 32 w 40"/>
                <a:gd name="T9" fmla="*/ 16 h 16"/>
                <a:gd name="T10" fmla="*/ 16 w 40"/>
                <a:gd name="T11" fmla="*/ 16 h 16"/>
                <a:gd name="T12" fmla="*/ 0 w 40"/>
                <a:gd name="T13" fmla="*/ 8 h 16"/>
                <a:gd name="T14" fmla="*/ 0 60000 65536"/>
                <a:gd name="T15" fmla="*/ 0 60000 65536"/>
                <a:gd name="T16" fmla="*/ 0 60000 65536"/>
                <a:gd name="T17" fmla="*/ 0 60000 65536"/>
                <a:gd name="T18" fmla="*/ 0 60000 65536"/>
                <a:gd name="T19" fmla="*/ 0 60000 65536"/>
                <a:gd name="T20" fmla="*/ 0 60000 65536"/>
                <a:gd name="T21" fmla="*/ 0 w 40"/>
                <a:gd name="T22" fmla="*/ 0 h 16"/>
                <a:gd name="T23" fmla="*/ 40 w 4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6">
                  <a:moveTo>
                    <a:pt x="0" y="8"/>
                  </a:moveTo>
                  <a:lnTo>
                    <a:pt x="16" y="0"/>
                  </a:lnTo>
                  <a:lnTo>
                    <a:pt x="40" y="8"/>
                  </a:lnTo>
                  <a:lnTo>
                    <a:pt x="40" y="16"/>
                  </a:lnTo>
                  <a:lnTo>
                    <a:pt x="32" y="16"/>
                  </a:lnTo>
                  <a:lnTo>
                    <a:pt x="16" y="16"/>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3" name="Freeform 34"/>
            <p:cNvSpPr>
              <a:spLocks/>
            </p:cNvSpPr>
            <p:nvPr>
              <p:custDataLst>
                <p:tags r:id="rId17"/>
              </p:custDataLst>
            </p:nvPr>
          </p:nvSpPr>
          <p:spPr bwMode="auto">
            <a:xfrm>
              <a:off x="2857" y="2073"/>
              <a:ext cx="55" cy="83"/>
            </a:xfrm>
            <a:custGeom>
              <a:avLst/>
              <a:gdLst>
                <a:gd name="T0" fmla="*/ 8 w 55"/>
                <a:gd name="T1" fmla="*/ 41 h 83"/>
                <a:gd name="T2" fmla="*/ 16 w 55"/>
                <a:gd name="T3" fmla="*/ 0 h 83"/>
                <a:gd name="T4" fmla="*/ 31 w 55"/>
                <a:gd name="T5" fmla="*/ 0 h 83"/>
                <a:gd name="T6" fmla="*/ 55 w 55"/>
                <a:gd name="T7" fmla="*/ 25 h 83"/>
                <a:gd name="T8" fmla="*/ 47 w 55"/>
                <a:gd name="T9" fmla="*/ 50 h 83"/>
                <a:gd name="T10" fmla="*/ 39 w 55"/>
                <a:gd name="T11" fmla="*/ 83 h 83"/>
                <a:gd name="T12" fmla="*/ 23 w 55"/>
                <a:gd name="T13" fmla="*/ 83 h 83"/>
                <a:gd name="T14" fmla="*/ 0 w 55"/>
                <a:gd name="T15" fmla="*/ 66 h 83"/>
                <a:gd name="T16" fmla="*/ 8 w 55"/>
                <a:gd name="T17" fmla="*/ 41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83"/>
                <a:gd name="T29" fmla="*/ 55 w 55"/>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83">
                  <a:moveTo>
                    <a:pt x="8" y="41"/>
                  </a:moveTo>
                  <a:lnTo>
                    <a:pt x="16" y="0"/>
                  </a:lnTo>
                  <a:lnTo>
                    <a:pt x="31" y="0"/>
                  </a:lnTo>
                  <a:lnTo>
                    <a:pt x="55" y="25"/>
                  </a:lnTo>
                  <a:lnTo>
                    <a:pt x="47" y="50"/>
                  </a:lnTo>
                  <a:lnTo>
                    <a:pt x="39" y="83"/>
                  </a:lnTo>
                  <a:lnTo>
                    <a:pt x="23" y="83"/>
                  </a:lnTo>
                  <a:lnTo>
                    <a:pt x="0" y="66"/>
                  </a:lnTo>
                  <a:lnTo>
                    <a:pt x="8"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4" name="Freeform 35"/>
            <p:cNvSpPr>
              <a:spLocks/>
            </p:cNvSpPr>
            <p:nvPr>
              <p:custDataLst>
                <p:tags r:id="rId18"/>
              </p:custDataLst>
            </p:nvPr>
          </p:nvSpPr>
          <p:spPr bwMode="auto">
            <a:xfrm>
              <a:off x="3947" y="2082"/>
              <a:ext cx="613" cy="641"/>
            </a:xfrm>
            <a:custGeom>
              <a:avLst/>
              <a:gdLst>
                <a:gd name="T0" fmla="*/ 96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2 w 613"/>
                <a:gd name="T39" fmla="*/ 592 h 641"/>
                <a:gd name="T40" fmla="*/ 64 w 613"/>
                <a:gd name="T41" fmla="*/ 559 h 641"/>
                <a:gd name="T42" fmla="*/ 104 w 613"/>
                <a:gd name="T43" fmla="*/ 419 h 641"/>
                <a:gd name="T44" fmla="*/ 0 w 613"/>
                <a:gd name="T45" fmla="*/ 386 h 641"/>
                <a:gd name="T46" fmla="*/ 0 w 613"/>
                <a:gd name="T47" fmla="*/ 328 h 641"/>
                <a:gd name="T48" fmla="*/ 112 w 613"/>
                <a:gd name="T49" fmla="*/ 271 h 641"/>
                <a:gd name="T50" fmla="*/ 40 w 613"/>
                <a:gd name="T51" fmla="*/ 57 h 641"/>
                <a:gd name="T52" fmla="*/ 96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6"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2" y="592"/>
                  </a:lnTo>
                  <a:lnTo>
                    <a:pt x="64" y="559"/>
                  </a:lnTo>
                  <a:lnTo>
                    <a:pt x="104" y="419"/>
                  </a:lnTo>
                  <a:lnTo>
                    <a:pt x="0" y="386"/>
                  </a:lnTo>
                  <a:lnTo>
                    <a:pt x="0" y="328"/>
                  </a:lnTo>
                  <a:lnTo>
                    <a:pt x="112" y="271"/>
                  </a:lnTo>
                  <a:lnTo>
                    <a:pt x="40" y="57"/>
                  </a:lnTo>
                  <a:lnTo>
                    <a:pt x="96"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5" name="Freeform 36"/>
            <p:cNvSpPr>
              <a:spLocks/>
            </p:cNvSpPr>
            <p:nvPr>
              <p:custDataLst>
                <p:tags r:id="rId19"/>
              </p:custDataLst>
            </p:nvPr>
          </p:nvSpPr>
          <p:spPr bwMode="auto">
            <a:xfrm>
              <a:off x="3963" y="2106"/>
              <a:ext cx="581" cy="592"/>
            </a:xfrm>
            <a:custGeom>
              <a:avLst/>
              <a:gdLst>
                <a:gd name="T0" fmla="*/ 207 w 581"/>
                <a:gd name="T1" fmla="*/ 477 h 592"/>
                <a:gd name="T2" fmla="*/ 96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80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6" y="551"/>
                  </a:lnTo>
                  <a:lnTo>
                    <a:pt x="64" y="535"/>
                  </a:lnTo>
                  <a:lnTo>
                    <a:pt x="103" y="387"/>
                  </a:lnTo>
                  <a:lnTo>
                    <a:pt x="0" y="354"/>
                  </a:lnTo>
                  <a:lnTo>
                    <a:pt x="0" y="313"/>
                  </a:lnTo>
                  <a:lnTo>
                    <a:pt x="119" y="255"/>
                  </a:lnTo>
                  <a:lnTo>
                    <a:pt x="40" y="33"/>
                  </a:lnTo>
                  <a:lnTo>
                    <a:pt x="80"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6" name="Freeform 37"/>
            <p:cNvSpPr>
              <a:spLocks/>
            </p:cNvSpPr>
            <p:nvPr>
              <p:custDataLst>
                <p:tags r:id="rId20"/>
              </p:custDataLst>
            </p:nvPr>
          </p:nvSpPr>
          <p:spPr bwMode="auto">
            <a:xfrm>
              <a:off x="4027" y="2238"/>
              <a:ext cx="398" cy="394"/>
            </a:xfrm>
            <a:custGeom>
              <a:avLst/>
              <a:gdLst>
                <a:gd name="T0" fmla="*/ 55 w 398"/>
                <a:gd name="T1" fmla="*/ 0 h 394"/>
                <a:gd name="T2" fmla="*/ 175 w 398"/>
                <a:gd name="T3" fmla="*/ 148 h 394"/>
                <a:gd name="T4" fmla="*/ 358 w 398"/>
                <a:gd name="T5" fmla="*/ 0 h 394"/>
                <a:gd name="T6" fmla="*/ 223 w 398"/>
                <a:gd name="T7" fmla="*/ 181 h 394"/>
                <a:gd name="T8" fmla="*/ 398 w 398"/>
                <a:gd name="T9" fmla="*/ 222 h 394"/>
                <a:gd name="T10" fmla="*/ 231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3" y="181"/>
                  </a:lnTo>
                  <a:lnTo>
                    <a:pt x="398" y="222"/>
                  </a:lnTo>
                  <a:lnTo>
                    <a:pt x="231"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7" name="Freeform 38"/>
            <p:cNvSpPr>
              <a:spLocks/>
            </p:cNvSpPr>
            <p:nvPr>
              <p:custDataLst>
                <p:tags r:id="rId21"/>
              </p:custDataLst>
            </p:nvPr>
          </p:nvSpPr>
          <p:spPr bwMode="auto">
            <a:xfrm>
              <a:off x="4138"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8" name="Freeform 39"/>
            <p:cNvSpPr>
              <a:spLocks/>
            </p:cNvSpPr>
            <p:nvPr>
              <p:custDataLst>
                <p:tags r:id="rId22"/>
              </p:custDataLst>
            </p:nvPr>
          </p:nvSpPr>
          <p:spPr bwMode="auto">
            <a:xfrm>
              <a:off x="4377" y="2188"/>
              <a:ext cx="167" cy="222"/>
            </a:xfrm>
            <a:custGeom>
              <a:avLst/>
              <a:gdLst>
                <a:gd name="T0" fmla="*/ 167 w 167"/>
                <a:gd name="T1" fmla="*/ 33 h 222"/>
                <a:gd name="T2" fmla="*/ 64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4"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9" name="Freeform 40"/>
            <p:cNvSpPr>
              <a:spLocks/>
            </p:cNvSpPr>
            <p:nvPr>
              <p:custDataLst>
                <p:tags r:id="rId23"/>
              </p:custDataLst>
            </p:nvPr>
          </p:nvSpPr>
          <p:spPr bwMode="auto">
            <a:xfrm>
              <a:off x="2013" y="2402"/>
              <a:ext cx="716" cy="1"/>
            </a:xfrm>
            <a:custGeom>
              <a:avLst/>
              <a:gdLst>
                <a:gd name="T0" fmla="*/ 0 w 90"/>
                <a:gd name="T1" fmla="*/ 0 h 1"/>
                <a:gd name="T2" fmla="*/ 2147483647 w 90"/>
                <a:gd name="T3" fmla="*/ 0 h 1"/>
                <a:gd name="T4" fmla="*/ 2147483647 w 90"/>
                <a:gd name="T5" fmla="*/ 0 h 1"/>
                <a:gd name="T6" fmla="*/ 2147483647 w 90"/>
                <a:gd name="T7" fmla="*/ 0 h 1"/>
                <a:gd name="T8" fmla="*/ 0 60000 65536"/>
                <a:gd name="T9" fmla="*/ 0 60000 65536"/>
                <a:gd name="T10" fmla="*/ 0 60000 65536"/>
                <a:gd name="T11" fmla="*/ 0 60000 65536"/>
                <a:gd name="T12" fmla="*/ 0 w 90"/>
                <a:gd name="T13" fmla="*/ 0 h 1"/>
                <a:gd name="T14" fmla="*/ 90 w 90"/>
                <a:gd name="T15" fmla="*/ 1 h 1"/>
              </a:gdLst>
              <a:ahLst/>
              <a:cxnLst>
                <a:cxn ang="T8">
                  <a:pos x="T0" y="T1"/>
                </a:cxn>
                <a:cxn ang="T9">
                  <a:pos x="T2" y="T3"/>
                </a:cxn>
                <a:cxn ang="T10">
                  <a:pos x="T4" y="T5"/>
                </a:cxn>
                <a:cxn ang="T11">
                  <a:pos x="T6" y="T7"/>
                </a:cxn>
              </a:cxnLst>
              <a:rect l="T12" t="T13" r="T14" b="T15"/>
              <a:pathLst>
                <a:path w="90" h="1">
                  <a:moveTo>
                    <a:pt x="0" y="0"/>
                  </a:moveTo>
                  <a:lnTo>
                    <a:pt x="32" y="0"/>
                  </a:lnTo>
                  <a:lnTo>
                    <a:pt x="9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0" name="Freeform 41"/>
            <p:cNvSpPr>
              <a:spLocks/>
            </p:cNvSpPr>
            <p:nvPr>
              <p:custDataLst>
                <p:tags r:id="rId24"/>
              </p:custDataLst>
            </p:nvPr>
          </p:nvSpPr>
          <p:spPr bwMode="auto">
            <a:xfrm>
              <a:off x="2689" y="2353"/>
              <a:ext cx="40" cy="99"/>
            </a:xfrm>
            <a:custGeom>
              <a:avLst/>
              <a:gdLst>
                <a:gd name="T0" fmla="*/ 0 w 40"/>
                <a:gd name="T1" fmla="*/ 99 h 99"/>
                <a:gd name="T2" fmla="*/ 40 w 40"/>
                <a:gd name="T3" fmla="*/ 49 h 99"/>
                <a:gd name="T4" fmla="*/ 0 w 40"/>
                <a:gd name="T5" fmla="*/ 0 h 99"/>
                <a:gd name="T6" fmla="*/ 0 60000 65536"/>
                <a:gd name="T7" fmla="*/ 0 60000 65536"/>
                <a:gd name="T8" fmla="*/ 0 60000 65536"/>
                <a:gd name="T9" fmla="*/ 0 w 40"/>
                <a:gd name="T10" fmla="*/ 0 h 99"/>
                <a:gd name="T11" fmla="*/ 40 w 40"/>
                <a:gd name="T12" fmla="*/ 99 h 99"/>
              </a:gdLst>
              <a:ahLst/>
              <a:cxnLst>
                <a:cxn ang="T6">
                  <a:pos x="T0" y="T1"/>
                </a:cxn>
                <a:cxn ang="T7">
                  <a:pos x="T2" y="T3"/>
                </a:cxn>
                <a:cxn ang="T8">
                  <a:pos x="T4" y="T5"/>
                </a:cxn>
              </a:cxnLst>
              <a:rect l="T9" t="T10" r="T11" b="T12"/>
              <a:pathLst>
                <a:path w="40" h="99">
                  <a:moveTo>
                    <a:pt x="0" y="99"/>
                  </a:moveTo>
                  <a:lnTo>
                    <a:pt x="40" y="49"/>
                  </a:lnTo>
                  <a:lnTo>
                    <a:pt x="0"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1" name="Freeform 42"/>
            <p:cNvSpPr>
              <a:spLocks/>
            </p:cNvSpPr>
            <p:nvPr>
              <p:custDataLst>
                <p:tags r:id="rId25"/>
              </p:custDataLst>
            </p:nvPr>
          </p:nvSpPr>
          <p:spPr bwMode="auto">
            <a:xfrm>
              <a:off x="3334" y="2402"/>
              <a:ext cx="613" cy="1"/>
            </a:xfrm>
            <a:custGeom>
              <a:avLst/>
              <a:gdLst>
                <a:gd name="T0" fmla="*/ 0 w 77"/>
                <a:gd name="T1" fmla="*/ 0 h 1"/>
                <a:gd name="T2" fmla="*/ 2147483647 w 77"/>
                <a:gd name="T3" fmla="*/ 0 h 1"/>
                <a:gd name="T4" fmla="*/ 2147483647 w 77"/>
                <a:gd name="T5" fmla="*/ 0 h 1"/>
                <a:gd name="T6" fmla="*/ 2147483647 w 77"/>
                <a:gd name="T7" fmla="*/ 0 h 1"/>
                <a:gd name="T8" fmla="*/ 0 60000 65536"/>
                <a:gd name="T9" fmla="*/ 0 60000 65536"/>
                <a:gd name="T10" fmla="*/ 0 60000 65536"/>
                <a:gd name="T11" fmla="*/ 0 60000 65536"/>
                <a:gd name="T12" fmla="*/ 0 w 77"/>
                <a:gd name="T13" fmla="*/ 0 h 1"/>
                <a:gd name="T14" fmla="*/ 77 w 77"/>
                <a:gd name="T15" fmla="*/ 1 h 1"/>
              </a:gdLst>
              <a:ahLst/>
              <a:cxnLst>
                <a:cxn ang="T8">
                  <a:pos x="T0" y="T1"/>
                </a:cxn>
                <a:cxn ang="T9">
                  <a:pos x="T2" y="T3"/>
                </a:cxn>
                <a:cxn ang="T10">
                  <a:pos x="T4" y="T5"/>
                </a:cxn>
                <a:cxn ang="T11">
                  <a:pos x="T6" y="T7"/>
                </a:cxn>
              </a:cxnLst>
              <a:rect l="T12" t="T13" r="T14" b="T15"/>
              <a:pathLst>
                <a:path w="77" h="1">
                  <a:moveTo>
                    <a:pt x="0" y="0"/>
                  </a:moveTo>
                  <a:lnTo>
                    <a:pt x="51" y="0"/>
                  </a:lnTo>
                  <a:lnTo>
                    <a:pt x="77"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2" name="Freeform 43"/>
            <p:cNvSpPr>
              <a:spLocks/>
            </p:cNvSpPr>
            <p:nvPr>
              <p:custDataLst>
                <p:tags r:id="rId26"/>
              </p:custDataLst>
            </p:nvPr>
          </p:nvSpPr>
          <p:spPr bwMode="auto">
            <a:xfrm>
              <a:off x="3907" y="2361"/>
              <a:ext cx="40" cy="91"/>
            </a:xfrm>
            <a:custGeom>
              <a:avLst/>
              <a:gdLst>
                <a:gd name="T0" fmla="*/ 0 w 40"/>
                <a:gd name="T1" fmla="*/ 91 h 91"/>
                <a:gd name="T2" fmla="*/ 40 w 40"/>
                <a:gd name="T3" fmla="*/ 41 h 91"/>
                <a:gd name="T4" fmla="*/ 0 w 40"/>
                <a:gd name="T5" fmla="*/ 0 h 91"/>
                <a:gd name="T6" fmla="*/ 0 60000 65536"/>
                <a:gd name="T7" fmla="*/ 0 60000 65536"/>
                <a:gd name="T8" fmla="*/ 0 60000 65536"/>
                <a:gd name="T9" fmla="*/ 0 w 40"/>
                <a:gd name="T10" fmla="*/ 0 h 91"/>
                <a:gd name="T11" fmla="*/ 40 w 40"/>
                <a:gd name="T12" fmla="*/ 91 h 91"/>
              </a:gdLst>
              <a:ahLst/>
              <a:cxnLst>
                <a:cxn ang="T6">
                  <a:pos x="T0" y="T1"/>
                </a:cxn>
                <a:cxn ang="T7">
                  <a:pos x="T2" y="T3"/>
                </a:cxn>
                <a:cxn ang="T8">
                  <a:pos x="T4" y="T5"/>
                </a:cxn>
              </a:cxnLst>
              <a:rect l="T9" t="T10" r="T11" b="T12"/>
              <a:pathLst>
                <a:path w="40" h="91">
                  <a:moveTo>
                    <a:pt x="0" y="91"/>
                  </a:moveTo>
                  <a:lnTo>
                    <a:pt x="40" y="41"/>
                  </a:lnTo>
                  <a:lnTo>
                    <a:pt x="0"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3" name="Freeform 44"/>
            <p:cNvSpPr>
              <a:spLocks/>
            </p:cNvSpPr>
            <p:nvPr>
              <p:custDataLst>
                <p:tags r:id="rId27"/>
              </p:custDataLst>
            </p:nvPr>
          </p:nvSpPr>
          <p:spPr bwMode="auto">
            <a:xfrm>
              <a:off x="1909" y="1037"/>
              <a:ext cx="605" cy="625"/>
            </a:xfrm>
            <a:custGeom>
              <a:avLst/>
              <a:gdLst>
                <a:gd name="T0" fmla="*/ 160 w 605"/>
                <a:gd name="T1" fmla="*/ 132 h 625"/>
                <a:gd name="T2" fmla="*/ 168 w 605"/>
                <a:gd name="T3" fmla="*/ 115 h 625"/>
                <a:gd name="T4" fmla="*/ 191 w 605"/>
                <a:gd name="T5" fmla="*/ 107 h 625"/>
                <a:gd name="T6" fmla="*/ 183 w 605"/>
                <a:gd name="T7" fmla="*/ 91 h 625"/>
                <a:gd name="T8" fmla="*/ 183 w 605"/>
                <a:gd name="T9" fmla="*/ 74 h 625"/>
                <a:gd name="T10" fmla="*/ 199 w 605"/>
                <a:gd name="T11" fmla="*/ 33 h 625"/>
                <a:gd name="T12" fmla="*/ 231 w 605"/>
                <a:gd name="T13" fmla="*/ 8 h 625"/>
                <a:gd name="T14" fmla="*/ 287 w 605"/>
                <a:gd name="T15" fmla="*/ 17 h 625"/>
                <a:gd name="T16" fmla="*/ 303 w 605"/>
                <a:gd name="T17" fmla="*/ 58 h 625"/>
                <a:gd name="T18" fmla="*/ 303 w 605"/>
                <a:gd name="T19" fmla="*/ 91 h 625"/>
                <a:gd name="T20" fmla="*/ 303 w 605"/>
                <a:gd name="T21" fmla="*/ 82 h 625"/>
                <a:gd name="T22" fmla="*/ 335 w 605"/>
                <a:gd name="T23" fmla="*/ 66 h 625"/>
                <a:gd name="T24" fmla="*/ 327 w 605"/>
                <a:gd name="T25" fmla="*/ 58 h 625"/>
                <a:gd name="T26" fmla="*/ 335 w 605"/>
                <a:gd name="T27" fmla="*/ 17 h 625"/>
                <a:gd name="T28" fmla="*/ 367 w 605"/>
                <a:gd name="T29" fmla="*/ 0 h 625"/>
                <a:gd name="T30" fmla="*/ 414 w 605"/>
                <a:gd name="T31" fmla="*/ 8 h 625"/>
                <a:gd name="T32" fmla="*/ 422 w 605"/>
                <a:gd name="T33" fmla="*/ 41 h 625"/>
                <a:gd name="T34" fmla="*/ 422 w 605"/>
                <a:gd name="T35" fmla="*/ 74 h 625"/>
                <a:gd name="T36" fmla="*/ 422 w 605"/>
                <a:gd name="T37" fmla="*/ 82 h 625"/>
                <a:gd name="T38" fmla="*/ 438 w 605"/>
                <a:gd name="T39" fmla="*/ 91 h 625"/>
                <a:gd name="T40" fmla="*/ 446 w 605"/>
                <a:gd name="T41" fmla="*/ 124 h 625"/>
                <a:gd name="T42" fmla="*/ 446 w 605"/>
                <a:gd name="T43" fmla="*/ 115 h 625"/>
                <a:gd name="T44" fmla="*/ 462 w 605"/>
                <a:gd name="T45" fmla="*/ 99 h 625"/>
                <a:gd name="T46" fmla="*/ 494 w 605"/>
                <a:gd name="T47" fmla="*/ 74 h 625"/>
                <a:gd name="T48" fmla="*/ 542 w 605"/>
                <a:gd name="T49" fmla="*/ 82 h 625"/>
                <a:gd name="T50" fmla="*/ 581 w 605"/>
                <a:gd name="T51" fmla="*/ 124 h 625"/>
                <a:gd name="T52" fmla="*/ 581 w 605"/>
                <a:gd name="T53" fmla="*/ 165 h 625"/>
                <a:gd name="T54" fmla="*/ 566 w 605"/>
                <a:gd name="T55" fmla="*/ 189 h 625"/>
                <a:gd name="T56" fmla="*/ 566 w 605"/>
                <a:gd name="T57" fmla="*/ 189 h 625"/>
                <a:gd name="T58" fmla="*/ 597 w 605"/>
                <a:gd name="T59" fmla="*/ 214 h 625"/>
                <a:gd name="T60" fmla="*/ 605 w 605"/>
                <a:gd name="T61" fmla="*/ 411 h 625"/>
                <a:gd name="T62" fmla="*/ 589 w 605"/>
                <a:gd name="T63" fmla="*/ 436 h 625"/>
                <a:gd name="T64" fmla="*/ 581 w 605"/>
                <a:gd name="T65" fmla="*/ 625 h 625"/>
                <a:gd name="T66" fmla="*/ 422 w 605"/>
                <a:gd name="T67" fmla="*/ 625 h 625"/>
                <a:gd name="T68" fmla="*/ 414 w 605"/>
                <a:gd name="T69" fmla="*/ 461 h 625"/>
                <a:gd name="T70" fmla="*/ 374 w 605"/>
                <a:gd name="T71" fmla="*/ 452 h 625"/>
                <a:gd name="T72" fmla="*/ 374 w 605"/>
                <a:gd name="T73" fmla="*/ 625 h 625"/>
                <a:gd name="T74" fmla="*/ 287 w 605"/>
                <a:gd name="T75" fmla="*/ 617 h 625"/>
                <a:gd name="T76" fmla="*/ 287 w 605"/>
                <a:gd name="T77" fmla="*/ 502 h 625"/>
                <a:gd name="T78" fmla="*/ 176 w 605"/>
                <a:gd name="T79" fmla="*/ 494 h 625"/>
                <a:gd name="T80" fmla="*/ 176 w 605"/>
                <a:gd name="T81" fmla="*/ 600 h 625"/>
                <a:gd name="T82" fmla="*/ 96 w 605"/>
                <a:gd name="T83" fmla="*/ 584 h 625"/>
                <a:gd name="T84" fmla="*/ 96 w 605"/>
                <a:gd name="T85" fmla="*/ 568 h 625"/>
                <a:gd name="T86" fmla="*/ 32 w 605"/>
                <a:gd name="T87" fmla="*/ 576 h 625"/>
                <a:gd name="T88" fmla="*/ 24 w 605"/>
                <a:gd name="T89" fmla="*/ 411 h 625"/>
                <a:gd name="T90" fmla="*/ 8 w 605"/>
                <a:gd name="T91" fmla="*/ 411 h 625"/>
                <a:gd name="T92" fmla="*/ 0 w 605"/>
                <a:gd name="T93" fmla="*/ 354 h 625"/>
                <a:gd name="T94" fmla="*/ 16 w 605"/>
                <a:gd name="T95" fmla="*/ 173 h 625"/>
                <a:gd name="T96" fmla="*/ 48 w 605"/>
                <a:gd name="T97" fmla="*/ 165 h 625"/>
                <a:gd name="T98" fmla="*/ 40 w 605"/>
                <a:gd name="T99" fmla="*/ 140 h 625"/>
                <a:gd name="T100" fmla="*/ 40 w 605"/>
                <a:gd name="T101" fmla="*/ 124 h 625"/>
                <a:gd name="T102" fmla="*/ 56 w 605"/>
                <a:gd name="T103" fmla="*/ 91 h 625"/>
                <a:gd name="T104" fmla="*/ 88 w 605"/>
                <a:gd name="T105" fmla="*/ 50 h 625"/>
                <a:gd name="T106" fmla="*/ 136 w 605"/>
                <a:gd name="T107" fmla="*/ 58 h 625"/>
                <a:gd name="T108" fmla="*/ 160 w 605"/>
                <a:gd name="T109" fmla="*/ 99 h 625"/>
                <a:gd name="T110" fmla="*/ 160 w 605"/>
                <a:gd name="T111" fmla="*/ 132 h 6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5"/>
                <a:gd name="T169" fmla="*/ 0 h 625"/>
                <a:gd name="T170" fmla="*/ 605 w 605"/>
                <a:gd name="T171" fmla="*/ 625 h 6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5" h="625">
                  <a:moveTo>
                    <a:pt x="160" y="132"/>
                  </a:moveTo>
                  <a:lnTo>
                    <a:pt x="168" y="115"/>
                  </a:lnTo>
                  <a:lnTo>
                    <a:pt x="191" y="107"/>
                  </a:lnTo>
                  <a:lnTo>
                    <a:pt x="183" y="91"/>
                  </a:lnTo>
                  <a:lnTo>
                    <a:pt x="183" y="74"/>
                  </a:lnTo>
                  <a:lnTo>
                    <a:pt x="199" y="33"/>
                  </a:lnTo>
                  <a:lnTo>
                    <a:pt x="231" y="8"/>
                  </a:lnTo>
                  <a:lnTo>
                    <a:pt x="287" y="17"/>
                  </a:lnTo>
                  <a:lnTo>
                    <a:pt x="303" y="58"/>
                  </a:lnTo>
                  <a:lnTo>
                    <a:pt x="303" y="91"/>
                  </a:lnTo>
                  <a:lnTo>
                    <a:pt x="303" y="82"/>
                  </a:lnTo>
                  <a:lnTo>
                    <a:pt x="335" y="66"/>
                  </a:lnTo>
                  <a:lnTo>
                    <a:pt x="327" y="58"/>
                  </a:lnTo>
                  <a:lnTo>
                    <a:pt x="335" y="17"/>
                  </a:lnTo>
                  <a:lnTo>
                    <a:pt x="367" y="0"/>
                  </a:lnTo>
                  <a:lnTo>
                    <a:pt x="414" y="8"/>
                  </a:lnTo>
                  <a:lnTo>
                    <a:pt x="422" y="41"/>
                  </a:lnTo>
                  <a:lnTo>
                    <a:pt x="422" y="74"/>
                  </a:lnTo>
                  <a:lnTo>
                    <a:pt x="422" y="82"/>
                  </a:lnTo>
                  <a:lnTo>
                    <a:pt x="438" y="91"/>
                  </a:lnTo>
                  <a:lnTo>
                    <a:pt x="446" y="124"/>
                  </a:lnTo>
                  <a:lnTo>
                    <a:pt x="446" y="115"/>
                  </a:lnTo>
                  <a:lnTo>
                    <a:pt x="462" y="99"/>
                  </a:lnTo>
                  <a:lnTo>
                    <a:pt x="494" y="74"/>
                  </a:lnTo>
                  <a:lnTo>
                    <a:pt x="542" y="82"/>
                  </a:lnTo>
                  <a:lnTo>
                    <a:pt x="581" y="124"/>
                  </a:lnTo>
                  <a:lnTo>
                    <a:pt x="581" y="165"/>
                  </a:lnTo>
                  <a:lnTo>
                    <a:pt x="566" y="189"/>
                  </a:lnTo>
                  <a:lnTo>
                    <a:pt x="597" y="214"/>
                  </a:lnTo>
                  <a:lnTo>
                    <a:pt x="605" y="411"/>
                  </a:lnTo>
                  <a:lnTo>
                    <a:pt x="589" y="436"/>
                  </a:lnTo>
                  <a:lnTo>
                    <a:pt x="581" y="625"/>
                  </a:lnTo>
                  <a:lnTo>
                    <a:pt x="422" y="625"/>
                  </a:lnTo>
                  <a:lnTo>
                    <a:pt x="414" y="461"/>
                  </a:lnTo>
                  <a:lnTo>
                    <a:pt x="374" y="452"/>
                  </a:lnTo>
                  <a:lnTo>
                    <a:pt x="374" y="625"/>
                  </a:lnTo>
                  <a:lnTo>
                    <a:pt x="287" y="617"/>
                  </a:lnTo>
                  <a:lnTo>
                    <a:pt x="287" y="502"/>
                  </a:lnTo>
                  <a:lnTo>
                    <a:pt x="176" y="494"/>
                  </a:lnTo>
                  <a:lnTo>
                    <a:pt x="176" y="600"/>
                  </a:lnTo>
                  <a:lnTo>
                    <a:pt x="96" y="584"/>
                  </a:lnTo>
                  <a:lnTo>
                    <a:pt x="96" y="568"/>
                  </a:lnTo>
                  <a:lnTo>
                    <a:pt x="32" y="576"/>
                  </a:lnTo>
                  <a:lnTo>
                    <a:pt x="24" y="411"/>
                  </a:lnTo>
                  <a:lnTo>
                    <a:pt x="8" y="411"/>
                  </a:lnTo>
                  <a:lnTo>
                    <a:pt x="0" y="354"/>
                  </a:lnTo>
                  <a:lnTo>
                    <a:pt x="16" y="173"/>
                  </a:lnTo>
                  <a:lnTo>
                    <a:pt x="48" y="165"/>
                  </a:lnTo>
                  <a:lnTo>
                    <a:pt x="40" y="140"/>
                  </a:lnTo>
                  <a:lnTo>
                    <a:pt x="40" y="124"/>
                  </a:lnTo>
                  <a:lnTo>
                    <a:pt x="56" y="91"/>
                  </a:lnTo>
                  <a:lnTo>
                    <a:pt x="88" y="50"/>
                  </a:lnTo>
                  <a:lnTo>
                    <a:pt x="136" y="58"/>
                  </a:lnTo>
                  <a:lnTo>
                    <a:pt x="160" y="99"/>
                  </a:lnTo>
                  <a:lnTo>
                    <a:pt x="160" y="1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4" name="Freeform 45"/>
            <p:cNvSpPr>
              <a:spLocks/>
            </p:cNvSpPr>
            <p:nvPr>
              <p:custDataLst>
                <p:tags r:id="rId28"/>
              </p:custDataLst>
            </p:nvPr>
          </p:nvSpPr>
          <p:spPr bwMode="auto">
            <a:xfrm>
              <a:off x="1925" y="1054"/>
              <a:ext cx="581" cy="592"/>
            </a:xfrm>
            <a:custGeom>
              <a:avLst/>
              <a:gdLst>
                <a:gd name="T0" fmla="*/ 24 w 581"/>
                <a:gd name="T1" fmla="*/ 542 h 592"/>
                <a:gd name="T2" fmla="*/ 8 w 581"/>
                <a:gd name="T3" fmla="*/ 378 h 592"/>
                <a:gd name="T4" fmla="*/ 16 w 581"/>
                <a:gd name="T5" fmla="*/ 172 h 592"/>
                <a:gd name="T6" fmla="*/ 40 w 581"/>
                <a:gd name="T7" fmla="*/ 123 h 592"/>
                <a:gd name="T8" fmla="*/ 48 w 581"/>
                <a:gd name="T9" fmla="*/ 82 h 592"/>
                <a:gd name="T10" fmla="*/ 112 w 581"/>
                <a:gd name="T11" fmla="*/ 57 h 592"/>
                <a:gd name="T12" fmla="*/ 136 w 581"/>
                <a:gd name="T13" fmla="*/ 115 h 592"/>
                <a:gd name="T14" fmla="*/ 120 w 581"/>
                <a:gd name="T15" fmla="*/ 156 h 592"/>
                <a:gd name="T16" fmla="*/ 152 w 581"/>
                <a:gd name="T17" fmla="*/ 246 h 592"/>
                <a:gd name="T18" fmla="*/ 199 w 581"/>
                <a:gd name="T19" fmla="*/ 98 h 592"/>
                <a:gd name="T20" fmla="*/ 183 w 581"/>
                <a:gd name="T21" fmla="*/ 57 h 592"/>
                <a:gd name="T22" fmla="*/ 223 w 581"/>
                <a:gd name="T23" fmla="*/ 8 h 592"/>
                <a:gd name="T24" fmla="*/ 271 w 581"/>
                <a:gd name="T25" fmla="*/ 49 h 592"/>
                <a:gd name="T26" fmla="*/ 271 w 581"/>
                <a:gd name="T27" fmla="*/ 90 h 592"/>
                <a:gd name="T28" fmla="*/ 295 w 581"/>
                <a:gd name="T29" fmla="*/ 123 h 592"/>
                <a:gd name="T30" fmla="*/ 303 w 581"/>
                <a:gd name="T31" fmla="*/ 74 h 592"/>
                <a:gd name="T32" fmla="*/ 327 w 581"/>
                <a:gd name="T33" fmla="*/ 41 h 592"/>
                <a:gd name="T34" fmla="*/ 358 w 581"/>
                <a:gd name="T35" fmla="*/ 0 h 592"/>
                <a:gd name="T36" fmla="*/ 398 w 581"/>
                <a:gd name="T37" fmla="*/ 24 h 592"/>
                <a:gd name="T38" fmla="*/ 390 w 581"/>
                <a:gd name="T39" fmla="*/ 65 h 592"/>
                <a:gd name="T40" fmla="*/ 414 w 581"/>
                <a:gd name="T41" fmla="*/ 189 h 592"/>
                <a:gd name="T42" fmla="*/ 438 w 581"/>
                <a:gd name="T43" fmla="*/ 148 h 592"/>
                <a:gd name="T44" fmla="*/ 454 w 581"/>
                <a:gd name="T45" fmla="*/ 90 h 592"/>
                <a:gd name="T46" fmla="*/ 526 w 581"/>
                <a:gd name="T47" fmla="*/ 82 h 592"/>
                <a:gd name="T48" fmla="*/ 550 w 581"/>
                <a:gd name="T49" fmla="*/ 139 h 592"/>
                <a:gd name="T50" fmla="*/ 526 w 581"/>
                <a:gd name="T51" fmla="*/ 181 h 592"/>
                <a:gd name="T52" fmla="*/ 581 w 581"/>
                <a:gd name="T53" fmla="*/ 386 h 592"/>
                <a:gd name="T54" fmla="*/ 550 w 581"/>
                <a:gd name="T55" fmla="*/ 592 h 592"/>
                <a:gd name="T56" fmla="*/ 406 w 581"/>
                <a:gd name="T57" fmla="*/ 427 h 592"/>
                <a:gd name="T58" fmla="*/ 343 w 581"/>
                <a:gd name="T59" fmla="*/ 592 h 592"/>
                <a:gd name="T60" fmla="*/ 287 w 581"/>
                <a:gd name="T61" fmla="*/ 419 h 592"/>
                <a:gd name="T62" fmla="*/ 271 w 581"/>
                <a:gd name="T63" fmla="*/ 468 h 592"/>
                <a:gd name="T64" fmla="*/ 167 w 581"/>
                <a:gd name="T65" fmla="*/ 403 h 592"/>
                <a:gd name="T66" fmla="*/ 144 w 581"/>
                <a:gd name="T67" fmla="*/ 567 h 592"/>
                <a:gd name="T68" fmla="*/ 96 w 581"/>
                <a:gd name="T69" fmla="*/ 542 h 5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1"/>
                <a:gd name="T106" fmla="*/ 0 h 592"/>
                <a:gd name="T107" fmla="*/ 581 w 581"/>
                <a:gd name="T108" fmla="*/ 592 h 5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1" h="592">
                  <a:moveTo>
                    <a:pt x="96" y="542"/>
                  </a:moveTo>
                  <a:lnTo>
                    <a:pt x="24" y="542"/>
                  </a:lnTo>
                  <a:lnTo>
                    <a:pt x="16" y="378"/>
                  </a:lnTo>
                  <a:lnTo>
                    <a:pt x="8" y="378"/>
                  </a:lnTo>
                  <a:lnTo>
                    <a:pt x="0" y="337"/>
                  </a:lnTo>
                  <a:lnTo>
                    <a:pt x="16" y="172"/>
                  </a:lnTo>
                  <a:lnTo>
                    <a:pt x="48" y="156"/>
                  </a:lnTo>
                  <a:lnTo>
                    <a:pt x="40" y="123"/>
                  </a:lnTo>
                  <a:lnTo>
                    <a:pt x="40" y="107"/>
                  </a:lnTo>
                  <a:lnTo>
                    <a:pt x="48" y="82"/>
                  </a:lnTo>
                  <a:lnTo>
                    <a:pt x="72" y="49"/>
                  </a:lnTo>
                  <a:lnTo>
                    <a:pt x="112" y="57"/>
                  </a:lnTo>
                  <a:lnTo>
                    <a:pt x="128" y="82"/>
                  </a:lnTo>
                  <a:lnTo>
                    <a:pt x="136" y="115"/>
                  </a:lnTo>
                  <a:lnTo>
                    <a:pt x="128" y="139"/>
                  </a:lnTo>
                  <a:lnTo>
                    <a:pt x="120" y="156"/>
                  </a:lnTo>
                  <a:lnTo>
                    <a:pt x="152" y="181"/>
                  </a:lnTo>
                  <a:lnTo>
                    <a:pt x="152" y="246"/>
                  </a:lnTo>
                  <a:lnTo>
                    <a:pt x="160" y="115"/>
                  </a:lnTo>
                  <a:lnTo>
                    <a:pt x="199" y="98"/>
                  </a:lnTo>
                  <a:lnTo>
                    <a:pt x="183" y="74"/>
                  </a:lnTo>
                  <a:lnTo>
                    <a:pt x="183" y="57"/>
                  </a:lnTo>
                  <a:lnTo>
                    <a:pt x="199" y="24"/>
                  </a:lnTo>
                  <a:lnTo>
                    <a:pt x="223" y="8"/>
                  </a:lnTo>
                  <a:lnTo>
                    <a:pt x="255" y="16"/>
                  </a:lnTo>
                  <a:lnTo>
                    <a:pt x="271" y="49"/>
                  </a:lnTo>
                  <a:lnTo>
                    <a:pt x="271" y="82"/>
                  </a:lnTo>
                  <a:lnTo>
                    <a:pt x="271" y="90"/>
                  </a:lnTo>
                  <a:lnTo>
                    <a:pt x="263" y="98"/>
                  </a:lnTo>
                  <a:lnTo>
                    <a:pt x="295" y="123"/>
                  </a:lnTo>
                  <a:lnTo>
                    <a:pt x="295" y="189"/>
                  </a:lnTo>
                  <a:lnTo>
                    <a:pt x="303" y="74"/>
                  </a:lnTo>
                  <a:lnTo>
                    <a:pt x="335" y="57"/>
                  </a:lnTo>
                  <a:lnTo>
                    <a:pt x="327" y="41"/>
                  </a:lnTo>
                  <a:lnTo>
                    <a:pt x="335" y="8"/>
                  </a:lnTo>
                  <a:lnTo>
                    <a:pt x="358" y="0"/>
                  </a:lnTo>
                  <a:lnTo>
                    <a:pt x="382" y="0"/>
                  </a:lnTo>
                  <a:lnTo>
                    <a:pt x="398" y="24"/>
                  </a:lnTo>
                  <a:lnTo>
                    <a:pt x="398" y="49"/>
                  </a:lnTo>
                  <a:lnTo>
                    <a:pt x="390" y="65"/>
                  </a:lnTo>
                  <a:lnTo>
                    <a:pt x="414" y="82"/>
                  </a:lnTo>
                  <a:lnTo>
                    <a:pt x="414" y="189"/>
                  </a:lnTo>
                  <a:lnTo>
                    <a:pt x="446" y="181"/>
                  </a:lnTo>
                  <a:lnTo>
                    <a:pt x="438" y="148"/>
                  </a:lnTo>
                  <a:lnTo>
                    <a:pt x="438" y="107"/>
                  </a:lnTo>
                  <a:lnTo>
                    <a:pt x="454" y="90"/>
                  </a:lnTo>
                  <a:lnTo>
                    <a:pt x="478" y="74"/>
                  </a:lnTo>
                  <a:lnTo>
                    <a:pt x="526" y="82"/>
                  </a:lnTo>
                  <a:lnTo>
                    <a:pt x="550" y="115"/>
                  </a:lnTo>
                  <a:lnTo>
                    <a:pt x="550" y="139"/>
                  </a:lnTo>
                  <a:lnTo>
                    <a:pt x="542" y="164"/>
                  </a:lnTo>
                  <a:lnTo>
                    <a:pt x="526" y="181"/>
                  </a:lnTo>
                  <a:lnTo>
                    <a:pt x="573" y="205"/>
                  </a:lnTo>
                  <a:lnTo>
                    <a:pt x="581" y="386"/>
                  </a:lnTo>
                  <a:lnTo>
                    <a:pt x="557" y="411"/>
                  </a:lnTo>
                  <a:lnTo>
                    <a:pt x="550" y="592"/>
                  </a:lnTo>
                  <a:lnTo>
                    <a:pt x="422" y="592"/>
                  </a:lnTo>
                  <a:lnTo>
                    <a:pt x="406" y="427"/>
                  </a:lnTo>
                  <a:lnTo>
                    <a:pt x="343" y="427"/>
                  </a:lnTo>
                  <a:lnTo>
                    <a:pt x="343" y="592"/>
                  </a:lnTo>
                  <a:lnTo>
                    <a:pt x="287" y="583"/>
                  </a:lnTo>
                  <a:lnTo>
                    <a:pt x="287" y="419"/>
                  </a:lnTo>
                  <a:lnTo>
                    <a:pt x="271" y="411"/>
                  </a:lnTo>
                  <a:lnTo>
                    <a:pt x="271" y="468"/>
                  </a:lnTo>
                  <a:lnTo>
                    <a:pt x="175" y="468"/>
                  </a:lnTo>
                  <a:lnTo>
                    <a:pt x="167" y="403"/>
                  </a:lnTo>
                  <a:lnTo>
                    <a:pt x="144" y="394"/>
                  </a:lnTo>
                  <a:lnTo>
                    <a:pt x="144" y="567"/>
                  </a:lnTo>
                  <a:lnTo>
                    <a:pt x="96" y="559"/>
                  </a:lnTo>
                  <a:lnTo>
                    <a:pt x="96" y="54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5" name="Freeform 46"/>
            <p:cNvSpPr>
              <a:spLocks/>
            </p:cNvSpPr>
            <p:nvPr>
              <p:custDataLst>
                <p:tags r:id="rId29"/>
              </p:custDataLst>
            </p:nvPr>
          </p:nvSpPr>
          <p:spPr bwMode="auto">
            <a:xfrm>
              <a:off x="2005" y="1152"/>
              <a:ext cx="16" cy="33"/>
            </a:xfrm>
            <a:custGeom>
              <a:avLst/>
              <a:gdLst>
                <a:gd name="T0" fmla="*/ 8 w 16"/>
                <a:gd name="T1" fmla="*/ 0 h 33"/>
                <a:gd name="T2" fmla="*/ 0 w 16"/>
                <a:gd name="T3" fmla="*/ 0 h 33"/>
                <a:gd name="T4" fmla="*/ 0 w 16"/>
                <a:gd name="T5" fmla="*/ 17 h 33"/>
                <a:gd name="T6" fmla="*/ 0 w 16"/>
                <a:gd name="T7" fmla="*/ 25 h 33"/>
                <a:gd name="T8" fmla="*/ 0 w 16"/>
                <a:gd name="T9" fmla="*/ 33 h 33"/>
                <a:gd name="T10" fmla="*/ 8 w 16"/>
                <a:gd name="T11" fmla="*/ 33 h 33"/>
                <a:gd name="T12" fmla="*/ 16 w 16"/>
                <a:gd name="T13" fmla="*/ 25 h 33"/>
                <a:gd name="T14" fmla="*/ 16 w 16"/>
                <a:gd name="T15" fmla="*/ 9 h 33"/>
                <a:gd name="T16" fmla="*/ 8 w 16"/>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33"/>
                <a:gd name="T29" fmla="*/ 16 w 16"/>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33">
                  <a:moveTo>
                    <a:pt x="8" y="0"/>
                  </a:moveTo>
                  <a:lnTo>
                    <a:pt x="0" y="0"/>
                  </a:lnTo>
                  <a:lnTo>
                    <a:pt x="0" y="17"/>
                  </a:lnTo>
                  <a:lnTo>
                    <a:pt x="0" y="25"/>
                  </a:lnTo>
                  <a:lnTo>
                    <a:pt x="0" y="33"/>
                  </a:lnTo>
                  <a:lnTo>
                    <a:pt x="8" y="33"/>
                  </a:lnTo>
                  <a:lnTo>
                    <a:pt x="16" y="25"/>
                  </a:lnTo>
                  <a:lnTo>
                    <a:pt x="16" y="9"/>
                  </a:lnTo>
                  <a:lnTo>
                    <a:pt x="8"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6" name="Freeform 47"/>
            <p:cNvSpPr>
              <a:spLocks/>
            </p:cNvSpPr>
            <p:nvPr>
              <p:custDataLst>
                <p:tags r:id="rId30"/>
              </p:custDataLst>
            </p:nvPr>
          </p:nvSpPr>
          <p:spPr bwMode="auto">
            <a:xfrm>
              <a:off x="2148" y="1103"/>
              <a:ext cx="16" cy="33"/>
            </a:xfrm>
            <a:custGeom>
              <a:avLst/>
              <a:gdLst>
                <a:gd name="T0" fmla="*/ 8 w 16"/>
                <a:gd name="T1" fmla="*/ 0 h 33"/>
                <a:gd name="T2" fmla="*/ 0 w 16"/>
                <a:gd name="T3" fmla="*/ 8 h 33"/>
                <a:gd name="T4" fmla="*/ 0 w 16"/>
                <a:gd name="T5" fmla="*/ 16 h 33"/>
                <a:gd name="T6" fmla="*/ 0 w 16"/>
                <a:gd name="T7" fmla="*/ 33 h 33"/>
                <a:gd name="T8" fmla="*/ 8 w 16"/>
                <a:gd name="T9" fmla="*/ 33 h 33"/>
                <a:gd name="T10" fmla="*/ 16 w 16"/>
                <a:gd name="T11" fmla="*/ 25 h 33"/>
                <a:gd name="T12" fmla="*/ 16 w 16"/>
                <a:gd name="T13" fmla="*/ 8 h 33"/>
                <a:gd name="T14" fmla="*/ 8 w 16"/>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33"/>
                <a:gd name="T26" fmla="*/ 16 w 1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33">
                  <a:moveTo>
                    <a:pt x="8" y="0"/>
                  </a:moveTo>
                  <a:lnTo>
                    <a:pt x="0" y="8"/>
                  </a:lnTo>
                  <a:lnTo>
                    <a:pt x="0" y="16"/>
                  </a:lnTo>
                  <a:lnTo>
                    <a:pt x="0" y="33"/>
                  </a:lnTo>
                  <a:lnTo>
                    <a:pt x="8" y="33"/>
                  </a:lnTo>
                  <a:lnTo>
                    <a:pt x="16" y="25"/>
                  </a:lnTo>
                  <a:lnTo>
                    <a:pt x="16" y="8"/>
                  </a:lnTo>
                  <a:lnTo>
                    <a:pt x="8"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7" name="Freeform 48"/>
            <p:cNvSpPr>
              <a:spLocks/>
            </p:cNvSpPr>
            <p:nvPr>
              <p:custDataLst>
                <p:tags r:id="rId31"/>
              </p:custDataLst>
            </p:nvPr>
          </p:nvSpPr>
          <p:spPr bwMode="auto">
            <a:xfrm>
              <a:off x="2276" y="1087"/>
              <a:ext cx="15" cy="24"/>
            </a:xfrm>
            <a:custGeom>
              <a:avLst/>
              <a:gdLst>
                <a:gd name="T0" fmla="*/ 7 w 15"/>
                <a:gd name="T1" fmla="*/ 0 h 24"/>
                <a:gd name="T2" fmla="*/ 7 w 15"/>
                <a:gd name="T3" fmla="*/ 0 h 24"/>
                <a:gd name="T4" fmla="*/ 0 w 15"/>
                <a:gd name="T5" fmla="*/ 8 h 24"/>
                <a:gd name="T6" fmla="*/ 7 w 15"/>
                <a:gd name="T7" fmla="*/ 16 h 24"/>
                <a:gd name="T8" fmla="*/ 7 w 15"/>
                <a:gd name="T9" fmla="*/ 24 h 24"/>
                <a:gd name="T10" fmla="*/ 15 w 15"/>
                <a:gd name="T11" fmla="*/ 16 h 24"/>
                <a:gd name="T12" fmla="*/ 15 w 15"/>
                <a:gd name="T13" fmla="*/ 0 h 24"/>
                <a:gd name="T14" fmla="*/ 7 w 15"/>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4"/>
                <a:gd name="T26" fmla="*/ 15 w 15"/>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4">
                  <a:moveTo>
                    <a:pt x="7" y="0"/>
                  </a:moveTo>
                  <a:lnTo>
                    <a:pt x="7" y="0"/>
                  </a:lnTo>
                  <a:lnTo>
                    <a:pt x="0" y="8"/>
                  </a:lnTo>
                  <a:lnTo>
                    <a:pt x="7" y="16"/>
                  </a:lnTo>
                  <a:lnTo>
                    <a:pt x="7" y="24"/>
                  </a:lnTo>
                  <a:lnTo>
                    <a:pt x="15" y="16"/>
                  </a:lnTo>
                  <a:lnTo>
                    <a:pt x="15" y="0"/>
                  </a:lnTo>
                  <a:lnTo>
                    <a:pt x="7"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8" name="Freeform 49"/>
            <p:cNvSpPr>
              <a:spLocks/>
            </p:cNvSpPr>
            <p:nvPr>
              <p:custDataLst>
                <p:tags r:id="rId32"/>
              </p:custDataLst>
            </p:nvPr>
          </p:nvSpPr>
          <p:spPr bwMode="auto">
            <a:xfrm>
              <a:off x="2395" y="1169"/>
              <a:ext cx="40" cy="41"/>
            </a:xfrm>
            <a:custGeom>
              <a:avLst/>
              <a:gdLst>
                <a:gd name="T0" fmla="*/ 16 w 40"/>
                <a:gd name="T1" fmla="*/ 0 h 41"/>
                <a:gd name="T2" fmla="*/ 32 w 40"/>
                <a:gd name="T3" fmla="*/ 0 h 41"/>
                <a:gd name="T4" fmla="*/ 40 w 40"/>
                <a:gd name="T5" fmla="*/ 8 h 41"/>
                <a:gd name="T6" fmla="*/ 40 w 40"/>
                <a:gd name="T7" fmla="*/ 24 h 41"/>
                <a:gd name="T8" fmla="*/ 32 w 40"/>
                <a:gd name="T9" fmla="*/ 33 h 41"/>
                <a:gd name="T10" fmla="*/ 32 w 40"/>
                <a:gd name="T11" fmla="*/ 41 h 41"/>
                <a:gd name="T12" fmla="*/ 16 w 40"/>
                <a:gd name="T13" fmla="*/ 41 h 41"/>
                <a:gd name="T14" fmla="*/ 0 w 40"/>
                <a:gd name="T15" fmla="*/ 24 h 41"/>
                <a:gd name="T16" fmla="*/ 8 w 40"/>
                <a:gd name="T17" fmla="*/ 8 h 41"/>
                <a:gd name="T18" fmla="*/ 16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1"/>
                <a:gd name="T32" fmla="*/ 40 w 40"/>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1">
                  <a:moveTo>
                    <a:pt x="16" y="0"/>
                  </a:moveTo>
                  <a:lnTo>
                    <a:pt x="32" y="0"/>
                  </a:lnTo>
                  <a:lnTo>
                    <a:pt x="40" y="8"/>
                  </a:lnTo>
                  <a:lnTo>
                    <a:pt x="40" y="24"/>
                  </a:lnTo>
                  <a:lnTo>
                    <a:pt x="32" y="33"/>
                  </a:lnTo>
                  <a:lnTo>
                    <a:pt x="32" y="41"/>
                  </a:lnTo>
                  <a:lnTo>
                    <a:pt x="16" y="41"/>
                  </a:lnTo>
                  <a:lnTo>
                    <a:pt x="0" y="24"/>
                  </a:lnTo>
                  <a:lnTo>
                    <a:pt x="8" y="8"/>
                  </a:lnTo>
                  <a:lnTo>
                    <a:pt x="16"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9" name="Freeform 50"/>
            <p:cNvSpPr>
              <a:spLocks/>
            </p:cNvSpPr>
            <p:nvPr>
              <p:custDataLst>
                <p:tags r:id="rId33"/>
              </p:custDataLst>
            </p:nvPr>
          </p:nvSpPr>
          <p:spPr bwMode="auto">
            <a:xfrm>
              <a:off x="1965" y="1243"/>
              <a:ext cx="72" cy="131"/>
            </a:xfrm>
            <a:custGeom>
              <a:avLst/>
              <a:gdLst>
                <a:gd name="T0" fmla="*/ 0 w 72"/>
                <a:gd name="T1" fmla="*/ 131 h 131"/>
                <a:gd name="T2" fmla="*/ 8 w 72"/>
                <a:gd name="T3" fmla="*/ 8 h 131"/>
                <a:gd name="T4" fmla="*/ 40 w 72"/>
                <a:gd name="T5" fmla="*/ 0 h 131"/>
                <a:gd name="T6" fmla="*/ 48 w 72"/>
                <a:gd name="T7" fmla="*/ 0 h 131"/>
                <a:gd name="T8" fmla="*/ 72 w 72"/>
                <a:gd name="T9" fmla="*/ 16 h 131"/>
                <a:gd name="T10" fmla="*/ 72 w 72"/>
                <a:gd name="T11" fmla="*/ 98 h 131"/>
                <a:gd name="T12" fmla="*/ 0 w 72"/>
                <a:gd name="T13" fmla="*/ 131 h 131"/>
                <a:gd name="T14" fmla="*/ 0 60000 65536"/>
                <a:gd name="T15" fmla="*/ 0 60000 65536"/>
                <a:gd name="T16" fmla="*/ 0 60000 65536"/>
                <a:gd name="T17" fmla="*/ 0 60000 65536"/>
                <a:gd name="T18" fmla="*/ 0 60000 65536"/>
                <a:gd name="T19" fmla="*/ 0 60000 65536"/>
                <a:gd name="T20" fmla="*/ 0 60000 65536"/>
                <a:gd name="T21" fmla="*/ 0 w 72"/>
                <a:gd name="T22" fmla="*/ 0 h 131"/>
                <a:gd name="T23" fmla="*/ 72 w 72"/>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1">
                  <a:moveTo>
                    <a:pt x="0" y="131"/>
                  </a:moveTo>
                  <a:lnTo>
                    <a:pt x="8" y="8"/>
                  </a:lnTo>
                  <a:lnTo>
                    <a:pt x="40" y="0"/>
                  </a:lnTo>
                  <a:lnTo>
                    <a:pt x="48" y="0"/>
                  </a:lnTo>
                  <a:lnTo>
                    <a:pt x="72" y="16"/>
                  </a:lnTo>
                  <a:lnTo>
                    <a:pt x="72" y="98"/>
                  </a:lnTo>
                  <a:lnTo>
                    <a:pt x="0" y="131"/>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0" name="Freeform 51"/>
            <p:cNvSpPr>
              <a:spLocks/>
            </p:cNvSpPr>
            <p:nvPr>
              <p:custDataLst>
                <p:tags r:id="rId34"/>
              </p:custDataLst>
            </p:nvPr>
          </p:nvSpPr>
          <p:spPr bwMode="auto">
            <a:xfrm>
              <a:off x="1981" y="1440"/>
              <a:ext cx="40" cy="115"/>
            </a:xfrm>
            <a:custGeom>
              <a:avLst/>
              <a:gdLst>
                <a:gd name="T0" fmla="*/ 0 w 40"/>
                <a:gd name="T1" fmla="*/ 0 h 115"/>
                <a:gd name="T2" fmla="*/ 32 w 40"/>
                <a:gd name="T3" fmla="*/ 8 h 115"/>
                <a:gd name="T4" fmla="*/ 40 w 40"/>
                <a:gd name="T5" fmla="*/ 115 h 115"/>
                <a:gd name="T6" fmla="*/ 8 w 40"/>
                <a:gd name="T7" fmla="*/ 115 h 115"/>
                <a:gd name="T8" fmla="*/ 0 w 40"/>
                <a:gd name="T9" fmla="*/ 0 h 115"/>
                <a:gd name="T10" fmla="*/ 0 60000 65536"/>
                <a:gd name="T11" fmla="*/ 0 60000 65536"/>
                <a:gd name="T12" fmla="*/ 0 60000 65536"/>
                <a:gd name="T13" fmla="*/ 0 60000 65536"/>
                <a:gd name="T14" fmla="*/ 0 60000 65536"/>
                <a:gd name="T15" fmla="*/ 0 w 40"/>
                <a:gd name="T16" fmla="*/ 0 h 115"/>
                <a:gd name="T17" fmla="*/ 40 w 40"/>
                <a:gd name="T18" fmla="*/ 115 h 115"/>
              </a:gdLst>
              <a:ahLst/>
              <a:cxnLst>
                <a:cxn ang="T10">
                  <a:pos x="T0" y="T1"/>
                </a:cxn>
                <a:cxn ang="T11">
                  <a:pos x="T2" y="T3"/>
                </a:cxn>
                <a:cxn ang="T12">
                  <a:pos x="T4" y="T5"/>
                </a:cxn>
                <a:cxn ang="T13">
                  <a:pos x="T6" y="T7"/>
                </a:cxn>
                <a:cxn ang="T14">
                  <a:pos x="T8" y="T9"/>
                </a:cxn>
              </a:cxnLst>
              <a:rect l="T15" t="T16" r="T17" b="T18"/>
              <a:pathLst>
                <a:path w="40" h="115">
                  <a:moveTo>
                    <a:pt x="0" y="0"/>
                  </a:moveTo>
                  <a:lnTo>
                    <a:pt x="32" y="8"/>
                  </a:lnTo>
                  <a:lnTo>
                    <a:pt x="40" y="115"/>
                  </a:lnTo>
                  <a:lnTo>
                    <a:pt x="8" y="115"/>
                  </a:lnTo>
                  <a:lnTo>
                    <a:pt x="0"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1" name="Freeform 52"/>
            <p:cNvSpPr>
              <a:spLocks/>
            </p:cNvSpPr>
            <p:nvPr>
              <p:custDataLst>
                <p:tags r:id="rId35"/>
              </p:custDataLst>
            </p:nvPr>
          </p:nvSpPr>
          <p:spPr bwMode="auto">
            <a:xfrm>
              <a:off x="2116" y="1185"/>
              <a:ext cx="64" cy="115"/>
            </a:xfrm>
            <a:custGeom>
              <a:avLst/>
              <a:gdLst>
                <a:gd name="T0" fmla="*/ 8 w 64"/>
                <a:gd name="T1" fmla="*/ 17 h 115"/>
                <a:gd name="T2" fmla="*/ 32 w 64"/>
                <a:gd name="T3" fmla="*/ 0 h 115"/>
                <a:gd name="T4" fmla="*/ 40 w 64"/>
                <a:gd name="T5" fmla="*/ 0 h 115"/>
                <a:gd name="T6" fmla="*/ 64 w 64"/>
                <a:gd name="T7" fmla="*/ 17 h 115"/>
                <a:gd name="T8" fmla="*/ 64 w 64"/>
                <a:gd name="T9" fmla="*/ 91 h 115"/>
                <a:gd name="T10" fmla="*/ 0 w 64"/>
                <a:gd name="T11" fmla="*/ 115 h 115"/>
                <a:gd name="T12" fmla="*/ 8 w 64"/>
                <a:gd name="T13" fmla="*/ 17 h 115"/>
                <a:gd name="T14" fmla="*/ 0 60000 65536"/>
                <a:gd name="T15" fmla="*/ 0 60000 65536"/>
                <a:gd name="T16" fmla="*/ 0 60000 65536"/>
                <a:gd name="T17" fmla="*/ 0 60000 65536"/>
                <a:gd name="T18" fmla="*/ 0 60000 65536"/>
                <a:gd name="T19" fmla="*/ 0 60000 65536"/>
                <a:gd name="T20" fmla="*/ 0 60000 65536"/>
                <a:gd name="T21" fmla="*/ 0 w 64"/>
                <a:gd name="T22" fmla="*/ 0 h 115"/>
                <a:gd name="T23" fmla="*/ 64 w 6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115">
                  <a:moveTo>
                    <a:pt x="8" y="17"/>
                  </a:moveTo>
                  <a:lnTo>
                    <a:pt x="32" y="0"/>
                  </a:lnTo>
                  <a:lnTo>
                    <a:pt x="40" y="0"/>
                  </a:lnTo>
                  <a:lnTo>
                    <a:pt x="64" y="17"/>
                  </a:lnTo>
                  <a:lnTo>
                    <a:pt x="64" y="91"/>
                  </a:lnTo>
                  <a:lnTo>
                    <a:pt x="0" y="115"/>
                  </a:lnTo>
                  <a:lnTo>
                    <a:pt x="8" y="17"/>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2" name="Freeform 53"/>
            <p:cNvSpPr>
              <a:spLocks/>
            </p:cNvSpPr>
            <p:nvPr>
              <p:custDataLst>
                <p:tags r:id="rId36"/>
              </p:custDataLst>
            </p:nvPr>
          </p:nvSpPr>
          <p:spPr bwMode="auto">
            <a:xfrm>
              <a:off x="2140" y="1457"/>
              <a:ext cx="32" cy="24"/>
            </a:xfrm>
            <a:custGeom>
              <a:avLst/>
              <a:gdLst>
                <a:gd name="T0" fmla="*/ 0 w 32"/>
                <a:gd name="T1" fmla="*/ 0 h 24"/>
                <a:gd name="T2" fmla="*/ 0 w 32"/>
                <a:gd name="T3" fmla="*/ 24 h 24"/>
                <a:gd name="T4" fmla="*/ 32 w 32"/>
                <a:gd name="T5" fmla="*/ 24 h 24"/>
                <a:gd name="T6" fmla="*/ 24 w 32"/>
                <a:gd name="T7" fmla="*/ 8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24"/>
                  </a:lnTo>
                  <a:lnTo>
                    <a:pt x="32" y="24"/>
                  </a:lnTo>
                  <a:lnTo>
                    <a:pt x="24" y="8"/>
                  </a:lnTo>
                  <a:lnTo>
                    <a:pt x="0"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3" name="Freeform 54"/>
            <p:cNvSpPr>
              <a:spLocks/>
            </p:cNvSpPr>
            <p:nvPr>
              <p:custDataLst>
                <p:tags r:id="rId37"/>
              </p:custDataLst>
            </p:nvPr>
          </p:nvSpPr>
          <p:spPr bwMode="auto">
            <a:xfrm>
              <a:off x="2260" y="1144"/>
              <a:ext cx="47" cy="99"/>
            </a:xfrm>
            <a:custGeom>
              <a:avLst/>
              <a:gdLst>
                <a:gd name="T0" fmla="*/ 8 w 47"/>
                <a:gd name="T1" fmla="*/ 8 h 99"/>
                <a:gd name="T2" fmla="*/ 0 w 47"/>
                <a:gd name="T3" fmla="*/ 99 h 99"/>
                <a:gd name="T4" fmla="*/ 47 w 47"/>
                <a:gd name="T5" fmla="*/ 99 h 99"/>
                <a:gd name="T6" fmla="*/ 39 w 47"/>
                <a:gd name="T7" fmla="*/ 8 h 99"/>
                <a:gd name="T8" fmla="*/ 23 w 47"/>
                <a:gd name="T9" fmla="*/ 0 h 99"/>
                <a:gd name="T10" fmla="*/ 8 w 47"/>
                <a:gd name="T11" fmla="*/ 8 h 99"/>
                <a:gd name="T12" fmla="*/ 0 60000 65536"/>
                <a:gd name="T13" fmla="*/ 0 60000 65536"/>
                <a:gd name="T14" fmla="*/ 0 60000 65536"/>
                <a:gd name="T15" fmla="*/ 0 60000 65536"/>
                <a:gd name="T16" fmla="*/ 0 60000 65536"/>
                <a:gd name="T17" fmla="*/ 0 60000 65536"/>
                <a:gd name="T18" fmla="*/ 0 w 47"/>
                <a:gd name="T19" fmla="*/ 0 h 99"/>
                <a:gd name="T20" fmla="*/ 47 w 47"/>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47" h="99">
                  <a:moveTo>
                    <a:pt x="8" y="8"/>
                  </a:moveTo>
                  <a:lnTo>
                    <a:pt x="0" y="99"/>
                  </a:lnTo>
                  <a:lnTo>
                    <a:pt x="47" y="99"/>
                  </a:lnTo>
                  <a:lnTo>
                    <a:pt x="39" y="8"/>
                  </a:lnTo>
                  <a:lnTo>
                    <a:pt x="23" y="0"/>
                  </a:lnTo>
                  <a:lnTo>
                    <a:pt x="8" y="8"/>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4" name="Freeform 55"/>
            <p:cNvSpPr>
              <a:spLocks/>
            </p:cNvSpPr>
            <p:nvPr>
              <p:custDataLst>
                <p:tags r:id="rId38"/>
              </p:custDataLst>
            </p:nvPr>
          </p:nvSpPr>
          <p:spPr bwMode="auto">
            <a:xfrm>
              <a:off x="2347" y="1267"/>
              <a:ext cx="112" cy="338"/>
            </a:xfrm>
            <a:custGeom>
              <a:avLst/>
              <a:gdLst>
                <a:gd name="T0" fmla="*/ 16 w 112"/>
                <a:gd name="T1" fmla="*/ 9 h 338"/>
                <a:gd name="T2" fmla="*/ 56 w 112"/>
                <a:gd name="T3" fmla="*/ 0 h 338"/>
                <a:gd name="T4" fmla="*/ 80 w 112"/>
                <a:gd name="T5" fmla="*/ 0 h 338"/>
                <a:gd name="T6" fmla="*/ 104 w 112"/>
                <a:gd name="T7" fmla="*/ 17 h 338"/>
                <a:gd name="T8" fmla="*/ 112 w 112"/>
                <a:gd name="T9" fmla="*/ 157 h 338"/>
                <a:gd name="T10" fmla="*/ 96 w 112"/>
                <a:gd name="T11" fmla="*/ 173 h 338"/>
                <a:gd name="T12" fmla="*/ 96 w 112"/>
                <a:gd name="T13" fmla="*/ 338 h 338"/>
                <a:gd name="T14" fmla="*/ 40 w 112"/>
                <a:gd name="T15" fmla="*/ 338 h 338"/>
                <a:gd name="T16" fmla="*/ 24 w 112"/>
                <a:gd name="T17" fmla="*/ 165 h 338"/>
                <a:gd name="T18" fmla="*/ 0 w 112"/>
                <a:gd name="T19" fmla="*/ 157 h 338"/>
                <a:gd name="T20" fmla="*/ 16 w 112"/>
                <a:gd name="T21" fmla="*/ 9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338"/>
                <a:gd name="T35" fmla="*/ 112 w 112"/>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338">
                  <a:moveTo>
                    <a:pt x="16" y="9"/>
                  </a:moveTo>
                  <a:lnTo>
                    <a:pt x="56" y="0"/>
                  </a:lnTo>
                  <a:lnTo>
                    <a:pt x="80" y="0"/>
                  </a:lnTo>
                  <a:lnTo>
                    <a:pt x="104" y="17"/>
                  </a:lnTo>
                  <a:lnTo>
                    <a:pt x="112" y="157"/>
                  </a:lnTo>
                  <a:lnTo>
                    <a:pt x="96" y="173"/>
                  </a:lnTo>
                  <a:lnTo>
                    <a:pt x="96" y="338"/>
                  </a:lnTo>
                  <a:lnTo>
                    <a:pt x="40" y="338"/>
                  </a:lnTo>
                  <a:lnTo>
                    <a:pt x="24" y="165"/>
                  </a:lnTo>
                  <a:lnTo>
                    <a:pt x="0" y="157"/>
                  </a:lnTo>
                  <a:lnTo>
                    <a:pt x="16" y="9"/>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5" name="Freeform 56"/>
            <p:cNvSpPr>
              <a:spLocks/>
            </p:cNvSpPr>
            <p:nvPr>
              <p:custDataLst>
                <p:tags r:id="rId39"/>
              </p:custDataLst>
            </p:nvPr>
          </p:nvSpPr>
          <p:spPr bwMode="auto">
            <a:xfrm>
              <a:off x="1997" y="1284"/>
              <a:ext cx="326" cy="156"/>
            </a:xfrm>
            <a:custGeom>
              <a:avLst/>
              <a:gdLst>
                <a:gd name="T0" fmla="*/ 0 w 326"/>
                <a:gd name="T1" fmla="*/ 115 h 156"/>
                <a:gd name="T2" fmla="*/ 239 w 326"/>
                <a:gd name="T3" fmla="*/ 0 h 156"/>
                <a:gd name="T4" fmla="*/ 326 w 326"/>
                <a:gd name="T5" fmla="*/ 0 h 156"/>
                <a:gd name="T6" fmla="*/ 310 w 326"/>
                <a:gd name="T7" fmla="*/ 156 h 156"/>
                <a:gd name="T8" fmla="*/ 0 w 326"/>
                <a:gd name="T9" fmla="*/ 115 h 156"/>
                <a:gd name="T10" fmla="*/ 0 60000 65536"/>
                <a:gd name="T11" fmla="*/ 0 60000 65536"/>
                <a:gd name="T12" fmla="*/ 0 60000 65536"/>
                <a:gd name="T13" fmla="*/ 0 60000 65536"/>
                <a:gd name="T14" fmla="*/ 0 60000 65536"/>
                <a:gd name="T15" fmla="*/ 0 w 326"/>
                <a:gd name="T16" fmla="*/ 0 h 156"/>
                <a:gd name="T17" fmla="*/ 326 w 326"/>
                <a:gd name="T18" fmla="*/ 156 h 156"/>
              </a:gdLst>
              <a:ahLst/>
              <a:cxnLst>
                <a:cxn ang="T10">
                  <a:pos x="T0" y="T1"/>
                </a:cxn>
                <a:cxn ang="T11">
                  <a:pos x="T2" y="T3"/>
                </a:cxn>
                <a:cxn ang="T12">
                  <a:pos x="T4" y="T5"/>
                </a:cxn>
                <a:cxn ang="T13">
                  <a:pos x="T6" y="T7"/>
                </a:cxn>
                <a:cxn ang="T14">
                  <a:pos x="T8" y="T9"/>
                </a:cxn>
              </a:cxnLst>
              <a:rect l="T15" t="T16" r="T17" b="T18"/>
              <a:pathLst>
                <a:path w="326" h="156">
                  <a:moveTo>
                    <a:pt x="0" y="115"/>
                  </a:moveTo>
                  <a:lnTo>
                    <a:pt x="239" y="0"/>
                  </a:lnTo>
                  <a:lnTo>
                    <a:pt x="326" y="0"/>
                  </a:lnTo>
                  <a:lnTo>
                    <a:pt x="310" y="156"/>
                  </a:lnTo>
                  <a:lnTo>
                    <a:pt x="0" y="1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6" name="Freeform 57"/>
            <p:cNvSpPr>
              <a:spLocks/>
            </p:cNvSpPr>
            <p:nvPr>
              <p:custDataLst>
                <p:tags r:id="rId40"/>
              </p:custDataLst>
            </p:nvPr>
          </p:nvSpPr>
          <p:spPr bwMode="auto">
            <a:xfrm>
              <a:off x="2045" y="1292"/>
              <a:ext cx="262" cy="123"/>
            </a:xfrm>
            <a:custGeom>
              <a:avLst/>
              <a:gdLst>
                <a:gd name="T0" fmla="*/ 0 w 262"/>
                <a:gd name="T1" fmla="*/ 99 h 123"/>
                <a:gd name="T2" fmla="*/ 191 w 262"/>
                <a:gd name="T3" fmla="*/ 0 h 123"/>
                <a:gd name="T4" fmla="*/ 262 w 262"/>
                <a:gd name="T5" fmla="*/ 0 h 123"/>
                <a:gd name="T6" fmla="*/ 246 w 262"/>
                <a:gd name="T7" fmla="*/ 123 h 123"/>
                <a:gd name="T8" fmla="*/ 0 w 262"/>
                <a:gd name="T9" fmla="*/ 99 h 123"/>
                <a:gd name="T10" fmla="*/ 0 60000 65536"/>
                <a:gd name="T11" fmla="*/ 0 60000 65536"/>
                <a:gd name="T12" fmla="*/ 0 60000 65536"/>
                <a:gd name="T13" fmla="*/ 0 60000 65536"/>
                <a:gd name="T14" fmla="*/ 0 60000 65536"/>
                <a:gd name="T15" fmla="*/ 0 w 262"/>
                <a:gd name="T16" fmla="*/ 0 h 123"/>
                <a:gd name="T17" fmla="*/ 262 w 262"/>
                <a:gd name="T18" fmla="*/ 123 h 123"/>
              </a:gdLst>
              <a:ahLst/>
              <a:cxnLst>
                <a:cxn ang="T10">
                  <a:pos x="T0" y="T1"/>
                </a:cxn>
                <a:cxn ang="T11">
                  <a:pos x="T2" y="T3"/>
                </a:cxn>
                <a:cxn ang="T12">
                  <a:pos x="T4" y="T5"/>
                </a:cxn>
                <a:cxn ang="T13">
                  <a:pos x="T6" y="T7"/>
                </a:cxn>
                <a:cxn ang="T14">
                  <a:pos x="T8" y="T9"/>
                </a:cxn>
              </a:cxnLst>
              <a:rect l="T15" t="T16" r="T17" b="T18"/>
              <a:pathLst>
                <a:path w="262" h="123">
                  <a:moveTo>
                    <a:pt x="0" y="99"/>
                  </a:moveTo>
                  <a:lnTo>
                    <a:pt x="191" y="0"/>
                  </a:lnTo>
                  <a:lnTo>
                    <a:pt x="262" y="0"/>
                  </a:lnTo>
                  <a:lnTo>
                    <a:pt x="246" y="123"/>
                  </a:lnTo>
                  <a:lnTo>
                    <a:pt x="0" y="99"/>
                  </a:lnTo>
                  <a:close/>
                </a:path>
              </a:pathLst>
            </a:custGeom>
            <a:solidFill>
              <a:srgbClr val="99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7" name="Freeform 58"/>
            <p:cNvSpPr>
              <a:spLocks/>
            </p:cNvSpPr>
            <p:nvPr>
              <p:custDataLst>
                <p:tags r:id="rId41"/>
              </p:custDataLst>
            </p:nvPr>
          </p:nvSpPr>
          <p:spPr bwMode="auto">
            <a:xfrm>
              <a:off x="2212" y="1662"/>
              <a:ext cx="700" cy="362"/>
            </a:xfrm>
            <a:custGeom>
              <a:avLst/>
              <a:gdLst>
                <a:gd name="T0" fmla="*/ 0 w 88"/>
                <a:gd name="T1" fmla="*/ 0 h 44"/>
                <a:gd name="T2" fmla="*/ 0 w 88"/>
                <a:gd name="T3" fmla="*/ 2147483647 h 44"/>
                <a:gd name="T4" fmla="*/ 2147483647 w 88"/>
                <a:gd name="T5" fmla="*/ 2147483647 h 44"/>
                <a:gd name="T6" fmla="*/ 2147483647 w 88"/>
                <a:gd name="T7" fmla="*/ 2147483647 h 44"/>
                <a:gd name="T8" fmla="*/ 0 60000 65536"/>
                <a:gd name="T9" fmla="*/ 0 60000 65536"/>
                <a:gd name="T10" fmla="*/ 0 60000 65536"/>
                <a:gd name="T11" fmla="*/ 0 60000 65536"/>
                <a:gd name="T12" fmla="*/ 0 w 88"/>
                <a:gd name="T13" fmla="*/ 0 h 44"/>
                <a:gd name="T14" fmla="*/ 88 w 88"/>
                <a:gd name="T15" fmla="*/ 44 h 44"/>
              </a:gdLst>
              <a:ahLst/>
              <a:cxnLst>
                <a:cxn ang="T8">
                  <a:pos x="T0" y="T1"/>
                </a:cxn>
                <a:cxn ang="T9">
                  <a:pos x="T2" y="T3"/>
                </a:cxn>
                <a:cxn ang="T10">
                  <a:pos x="T4" y="T5"/>
                </a:cxn>
                <a:cxn ang="T11">
                  <a:pos x="T6" y="T7"/>
                </a:cxn>
              </a:cxnLst>
              <a:rect l="T12" t="T13" r="T14" b="T15"/>
              <a:pathLst>
                <a:path w="88" h="44">
                  <a:moveTo>
                    <a:pt x="0" y="0"/>
                  </a:moveTo>
                  <a:lnTo>
                    <a:pt x="0" y="26"/>
                  </a:lnTo>
                  <a:lnTo>
                    <a:pt x="88" y="26"/>
                  </a:lnTo>
                  <a:lnTo>
                    <a:pt x="88" y="44"/>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68" name="Freeform 59"/>
            <p:cNvSpPr>
              <a:spLocks/>
            </p:cNvSpPr>
            <p:nvPr>
              <p:custDataLst>
                <p:tags r:id="rId42"/>
              </p:custDataLst>
            </p:nvPr>
          </p:nvSpPr>
          <p:spPr bwMode="auto">
            <a:xfrm>
              <a:off x="3438" y="1037"/>
              <a:ext cx="605" cy="625"/>
            </a:xfrm>
            <a:custGeom>
              <a:avLst/>
              <a:gdLst>
                <a:gd name="T0" fmla="*/ 32 w 605"/>
                <a:gd name="T1" fmla="*/ 0 h 625"/>
                <a:gd name="T2" fmla="*/ 469 w 605"/>
                <a:gd name="T3" fmla="*/ 8 h 625"/>
                <a:gd name="T4" fmla="*/ 493 w 605"/>
                <a:gd name="T5" fmla="*/ 17 h 625"/>
                <a:gd name="T6" fmla="*/ 573 w 605"/>
                <a:gd name="T7" fmla="*/ 91 h 625"/>
                <a:gd name="T8" fmla="*/ 581 w 605"/>
                <a:gd name="T9" fmla="*/ 378 h 625"/>
                <a:gd name="T10" fmla="*/ 597 w 605"/>
                <a:gd name="T11" fmla="*/ 378 h 625"/>
                <a:gd name="T12" fmla="*/ 605 w 605"/>
                <a:gd name="T13" fmla="*/ 551 h 625"/>
                <a:gd name="T14" fmla="*/ 517 w 605"/>
                <a:gd name="T15" fmla="*/ 625 h 625"/>
                <a:gd name="T16" fmla="*/ 8 w 605"/>
                <a:gd name="T17" fmla="*/ 600 h 625"/>
                <a:gd name="T18" fmla="*/ 0 w 605"/>
                <a:gd name="T19" fmla="*/ 420 h 625"/>
                <a:gd name="T20" fmla="*/ 24 w 605"/>
                <a:gd name="T21" fmla="*/ 420 h 625"/>
                <a:gd name="T22" fmla="*/ 32 w 605"/>
                <a:gd name="T23" fmla="*/ 0 h 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5"/>
                <a:gd name="T37" fmla="*/ 0 h 625"/>
                <a:gd name="T38" fmla="*/ 605 w 605"/>
                <a:gd name="T39" fmla="*/ 625 h 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5" h="625">
                  <a:moveTo>
                    <a:pt x="32" y="0"/>
                  </a:moveTo>
                  <a:lnTo>
                    <a:pt x="469" y="8"/>
                  </a:lnTo>
                  <a:lnTo>
                    <a:pt x="493" y="17"/>
                  </a:lnTo>
                  <a:lnTo>
                    <a:pt x="573" y="91"/>
                  </a:lnTo>
                  <a:lnTo>
                    <a:pt x="581" y="378"/>
                  </a:lnTo>
                  <a:lnTo>
                    <a:pt x="597" y="378"/>
                  </a:lnTo>
                  <a:lnTo>
                    <a:pt x="605" y="551"/>
                  </a:lnTo>
                  <a:lnTo>
                    <a:pt x="517" y="625"/>
                  </a:lnTo>
                  <a:lnTo>
                    <a:pt x="8" y="600"/>
                  </a:lnTo>
                  <a:lnTo>
                    <a:pt x="0" y="420"/>
                  </a:lnTo>
                  <a:lnTo>
                    <a:pt x="24" y="420"/>
                  </a:lnTo>
                  <a:lnTo>
                    <a:pt x="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9" name="Freeform 60"/>
            <p:cNvSpPr>
              <a:spLocks/>
            </p:cNvSpPr>
            <p:nvPr>
              <p:custDataLst>
                <p:tags r:id="rId43"/>
              </p:custDataLst>
            </p:nvPr>
          </p:nvSpPr>
          <p:spPr bwMode="auto">
            <a:xfrm>
              <a:off x="3477" y="1054"/>
              <a:ext cx="430" cy="411"/>
            </a:xfrm>
            <a:custGeom>
              <a:avLst/>
              <a:gdLst>
                <a:gd name="T0" fmla="*/ 0 w 430"/>
                <a:gd name="T1" fmla="*/ 394 h 411"/>
                <a:gd name="T2" fmla="*/ 422 w 430"/>
                <a:gd name="T3" fmla="*/ 411 h 411"/>
                <a:gd name="T4" fmla="*/ 430 w 430"/>
                <a:gd name="T5" fmla="*/ 0 h 411"/>
                <a:gd name="T6" fmla="*/ 8 w 430"/>
                <a:gd name="T7" fmla="*/ 0 h 411"/>
                <a:gd name="T8" fmla="*/ 0 w 430"/>
                <a:gd name="T9" fmla="*/ 394 h 411"/>
                <a:gd name="T10" fmla="*/ 0 60000 65536"/>
                <a:gd name="T11" fmla="*/ 0 60000 65536"/>
                <a:gd name="T12" fmla="*/ 0 60000 65536"/>
                <a:gd name="T13" fmla="*/ 0 60000 65536"/>
                <a:gd name="T14" fmla="*/ 0 60000 65536"/>
                <a:gd name="T15" fmla="*/ 0 w 430"/>
                <a:gd name="T16" fmla="*/ 0 h 411"/>
                <a:gd name="T17" fmla="*/ 430 w 430"/>
                <a:gd name="T18" fmla="*/ 411 h 411"/>
              </a:gdLst>
              <a:ahLst/>
              <a:cxnLst>
                <a:cxn ang="T10">
                  <a:pos x="T0" y="T1"/>
                </a:cxn>
                <a:cxn ang="T11">
                  <a:pos x="T2" y="T3"/>
                </a:cxn>
                <a:cxn ang="T12">
                  <a:pos x="T4" y="T5"/>
                </a:cxn>
                <a:cxn ang="T13">
                  <a:pos x="T6" y="T7"/>
                </a:cxn>
                <a:cxn ang="T14">
                  <a:pos x="T8" y="T9"/>
                </a:cxn>
              </a:cxnLst>
              <a:rect l="T15" t="T16" r="T17" b="T18"/>
              <a:pathLst>
                <a:path w="430" h="411">
                  <a:moveTo>
                    <a:pt x="0" y="394"/>
                  </a:moveTo>
                  <a:lnTo>
                    <a:pt x="422" y="411"/>
                  </a:lnTo>
                  <a:lnTo>
                    <a:pt x="430" y="0"/>
                  </a:lnTo>
                  <a:lnTo>
                    <a:pt x="8" y="0"/>
                  </a:lnTo>
                  <a:lnTo>
                    <a:pt x="0"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0" name="Freeform 61"/>
            <p:cNvSpPr>
              <a:spLocks/>
            </p:cNvSpPr>
            <p:nvPr>
              <p:custDataLst>
                <p:tags r:id="rId44"/>
              </p:custDataLst>
            </p:nvPr>
          </p:nvSpPr>
          <p:spPr bwMode="auto">
            <a:xfrm>
              <a:off x="3454" y="1473"/>
              <a:ext cx="493" cy="173"/>
            </a:xfrm>
            <a:custGeom>
              <a:avLst/>
              <a:gdLst>
                <a:gd name="T0" fmla="*/ 0 w 493"/>
                <a:gd name="T1" fmla="*/ 0 h 173"/>
                <a:gd name="T2" fmla="*/ 493 w 493"/>
                <a:gd name="T3" fmla="*/ 0 h 173"/>
                <a:gd name="T4" fmla="*/ 493 w 493"/>
                <a:gd name="T5" fmla="*/ 173 h 173"/>
                <a:gd name="T6" fmla="*/ 0 w 493"/>
                <a:gd name="T7" fmla="*/ 156 h 173"/>
                <a:gd name="T8" fmla="*/ 0 w 493"/>
                <a:gd name="T9" fmla="*/ 0 h 173"/>
                <a:gd name="T10" fmla="*/ 0 60000 65536"/>
                <a:gd name="T11" fmla="*/ 0 60000 65536"/>
                <a:gd name="T12" fmla="*/ 0 60000 65536"/>
                <a:gd name="T13" fmla="*/ 0 60000 65536"/>
                <a:gd name="T14" fmla="*/ 0 60000 65536"/>
                <a:gd name="T15" fmla="*/ 0 w 493"/>
                <a:gd name="T16" fmla="*/ 0 h 173"/>
                <a:gd name="T17" fmla="*/ 493 w 493"/>
                <a:gd name="T18" fmla="*/ 173 h 173"/>
              </a:gdLst>
              <a:ahLst/>
              <a:cxnLst>
                <a:cxn ang="T10">
                  <a:pos x="T0" y="T1"/>
                </a:cxn>
                <a:cxn ang="T11">
                  <a:pos x="T2" y="T3"/>
                </a:cxn>
                <a:cxn ang="T12">
                  <a:pos x="T4" y="T5"/>
                </a:cxn>
                <a:cxn ang="T13">
                  <a:pos x="T6" y="T7"/>
                </a:cxn>
                <a:cxn ang="T14">
                  <a:pos x="T8" y="T9"/>
                </a:cxn>
              </a:cxnLst>
              <a:rect l="T15" t="T16" r="T17" b="T18"/>
              <a:pathLst>
                <a:path w="493" h="173">
                  <a:moveTo>
                    <a:pt x="0" y="0"/>
                  </a:moveTo>
                  <a:lnTo>
                    <a:pt x="493" y="0"/>
                  </a:lnTo>
                  <a:lnTo>
                    <a:pt x="493" y="173"/>
                  </a:lnTo>
                  <a:lnTo>
                    <a:pt x="0" y="156"/>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1" name="Freeform 62"/>
            <p:cNvSpPr>
              <a:spLocks/>
            </p:cNvSpPr>
            <p:nvPr>
              <p:custDataLst>
                <p:tags r:id="rId45"/>
              </p:custDataLst>
            </p:nvPr>
          </p:nvSpPr>
          <p:spPr bwMode="auto">
            <a:xfrm>
              <a:off x="3915" y="1070"/>
              <a:ext cx="88" cy="387"/>
            </a:xfrm>
            <a:custGeom>
              <a:avLst/>
              <a:gdLst>
                <a:gd name="T0" fmla="*/ 8 w 88"/>
                <a:gd name="T1" fmla="*/ 0 h 387"/>
                <a:gd name="T2" fmla="*/ 80 w 88"/>
                <a:gd name="T3" fmla="*/ 66 h 387"/>
                <a:gd name="T4" fmla="*/ 88 w 88"/>
                <a:gd name="T5" fmla="*/ 313 h 387"/>
                <a:gd name="T6" fmla="*/ 0 w 88"/>
                <a:gd name="T7" fmla="*/ 387 h 387"/>
                <a:gd name="T8" fmla="*/ 8 w 88"/>
                <a:gd name="T9" fmla="*/ 0 h 387"/>
                <a:gd name="T10" fmla="*/ 0 60000 65536"/>
                <a:gd name="T11" fmla="*/ 0 60000 65536"/>
                <a:gd name="T12" fmla="*/ 0 60000 65536"/>
                <a:gd name="T13" fmla="*/ 0 60000 65536"/>
                <a:gd name="T14" fmla="*/ 0 60000 65536"/>
                <a:gd name="T15" fmla="*/ 0 w 88"/>
                <a:gd name="T16" fmla="*/ 0 h 387"/>
                <a:gd name="T17" fmla="*/ 88 w 88"/>
                <a:gd name="T18" fmla="*/ 387 h 387"/>
              </a:gdLst>
              <a:ahLst/>
              <a:cxnLst>
                <a:cxn ang="T10">
                  <a:pos x="T0" y="T1"/>
                </a:cxn>
                <a:cxn ang="T11">
                  <a:pos x="T2" y="T3"/>
                </a:cxn>
                <a:cxn ang="T12">
                  <a:pos x="T4" y="T5"/>
                </a:cxn>
                <a:cxn ang="T13">
                  <a:pos x="T6" y="T7"/>
                </a:cxn>
                <a:cxn ang="T14">
                  <a:pos x="T8" y="T9"/>
                </a:cxn>
              </a:cxnLst>
              <a:rect l="T15" t="T16" r="T17" b="T18"/>
              <a:pathLst>
                <a:path w="88" h="387">
                  <a:moveTo>
                    <a:pt x="8" y="0"/>
                  </a:moveTo>
                  <a:lnTo>
                    <a:pt x="80" y="66"/>
                  </a:lnTo>
                  <a:lnTo>
                    <a:pt x="88" y="313"/>
                  </a:lnTo>
                  <a:lnTo>
                    <a:pt x="0" y="387"/>
                  </a:lnTo>
                  <a:lnTo>
                    <a:pt x="8" y="0"/>
                  </a:lnTo>
                  <a:close/>
                </a:path>
              </a:pathLst>
            </a:custGeom>
            <a:solidFill>
              <a:srgbClr val="7A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2" name="Freeform 63"/>
            <p:cNvSpPr>
              <a:spLocks/>
            </p:cNvSpPr>
            <p:nvPr>
              <p:custDataLst>
                <p:tags r:id="rId46"/>
              </p:custDataLst>
            </p:nvPr>
          </p:nvSpPr>
          <p:spPr bwMode="auto">
            <a:xfrm>
              <a:off x="3963" y="1440"/>
              <a:ext cx="72" cy="189"/>
            </a:xfrm>
            <a:custGeom>
              <a:avLst/>
              <a:gdLst>
                <a:gd name="T0" fmla="*/ 0 w 72"/>
                <a:gd name="T1" fmla="*/ 41 h 189"/>
                <a:gd name="T2" fmla="*/ 56 w 72"/>
                <a:gd name="T3" fmla="*/ 0 h 189"/>
                <a:gd name="T4" fmla="*/ 72 w 72"/>
                <a:gd name="T5" fmla="*/ 140 h 189"/>
                <a:gd name="T6" fmla="*/ 8 w 72"/>
                <a:gd name="T7" fmla="*/ 189 h 189"/>
                <a:gd name="T8" fmla="*/ 0 w 72"/>
                <a:gd name="T9" fmla="*/ 41 h 189"/>
                <a:gd name="T10" fmla="*/ 0 60000 65536"/>
                <a:gd name="T11" fmla="*/ 0 60000 65536"/>
                <a:gd name="T12" fmla="*/ 0 60000 65536"/>
                <a:gd name="T13" fmla="*/ 0 60000 65536"/>
                <a:gd name="T14" fmla="*/ 0 60000 65536"/>
                <a:gd name="T15" fmla="*/ 0 w 72"/>
                <a:gd name="T16" fmla="*/ 0 h 189"/>
                <a:gd name="T17" fmla="*/ 72 w 72"/>
                <a:gd name="T18" fmla="*/ 189 h 189"/>
              </a:gdLst>
              <a:ahLst/>
              <a:cxnLst>
                <a:cxn ang="T10">
                  <a:pos x="T0" y="T1"/>
                </a:cxn>
                <a:cxn ang="T11">
                  <a:pos x="T2" y="T3"/>
                </a:cxn>
                <a:cxn ang="T12">
                  <a:pos x="T4" y="T5"/>
                </a:cxn>
                <a:cxn ang="T13">
                  <a:pos x="T6" y="T7"/>
                </a:cxn>
                <a:cxn ang="T14">
                  <a:pos x="T8" y="T9"/>
                </a:cxn>
              </a:cxnLst>
              <a:rect l="T15" t="T16" r="T17" b="T18"/>
              <a:pathLst>
                <a:path w="72" h="189">
                  <a:moveTo>
                    <a:pt x="0" y="41"/>
                  </a:moveTo>
                  <a:lnTo>
                    <a:pt x="56" y="0"/>
                  </a:lnTo>
                  <a:lnTo>
                    <a:pt x="72" y="140"/>
                  </a:lnTo>
                  <a:lnTo>
                    <a:pt x="8" y="189"/>
                  </a:lnTo>
                  <a:lnTo>
                    <a:pt x="0" y="41"/>
                  </a:lnTo>
                  <a:close/>
                </a:path>
              </a:pathLst>
            </a:custGeom>
            <a:solidFill>
              <a:srgbClr val="7A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3" name="Freeform 64"/>
            <p:cNvSpPr>
              <a:spLocks/>
            </p:cNvSpPr>
            <p:nvPr>
              <p:custDataLst>
                <p:tags r:id="rId47"/>
              </p:custDataLst>
            </p:nvPr>
          </p:nvSpPr>
          <p:spPr bwMode="auto">
            <a:xfrm>
              <a:off x="3517" y="1095"/>
              <a:ext cx="350" cy="320"/>
            </a:xfrm>
            <a:custGeom>
              <a:avLst/>
              <a:gdLst>
                <a:gd name="T0" fmla="*/ 0 w 350"/>
                <a:gd name="T1" fmla="*/ 312 h 320"/>
                <a:gd name="T2" fmla="*/ 343 w 350"/>
                <a:gd name="T3" fmla="*/ 320 h 320"/>
                <a:gd name="T4" fmla="*/ 350 w 350"/>
                <a:gd name="T5" fmla="*/ 0 h 320"/>
                <a:gd name="T6" fmla="*/ 8 w 350"/>
                <a:gd name="T7" fmla="*/ 0 h 320"/>
                <a:gd name="T8" fmla="*/ 0 w 350"/>
                <a:gd name="T9" fmla="*/ 312 h 320"/>
                <a:gd name="T10" fmla="*/ 0 60000 65536"/>
                <a:gd name="T11" fmla="*/ 0 60000 65536"/>
                <a:gd name="T12" fmla="*/ 0 60000 65536"/>
                <a:gd name="T13" fmla="*/ 0 60000 65536"/>
                <a:gd name="T14" fmla="*/ 0 60000 65536"/>
                <a:gd name="T15" fmla="*/ 0 w 350"/>
                <a:gd name="T16" fmla="*/ 0 h 320"/>
                <a:gd name="T17" fmla="*/ 350 w 350"/>
                <a:gd name="T18" fmla="*/ 320 h 320"/>
              </a:gdLst>
              <a:ahLst/>
              <a:cxnLst>
                <a:cxn ang="T10">
                  <a:pos x="T0" y="T1"/>
                </a:cxn>
                <a:cxn ang="T11">
                  <a:pos x="T2" y="T3"/>
                </a:cxn>
                <a:cxn ang="T12">
                  <a:pos x="T4" y="T5"/>
                </a:cxn>
                <a:cxn ang="T13">
                  <a:pos x="T6" y="T7"/>
                </a:cxn>
                <a:cxn ang="T14">
                  <a:pos x="T8" y="T9"/>
                </a:cxn>
              </a:cxnLst>
              <a:rect l="T15" t="T16" r="T17" b="T18"/>
              <a:pathLst>
                <a:path w="350" h="320">
                  <a:moveTo>
                    <a:pt x="0" y="312"/>
                  </a:moveTo>
                  <a:lnTo>
                    <a:pt x="343" y="320"/>
                  </a:lnTo>
                  <a:lnTo>
                    <a:pt x="350" y="0"/>
                  </a:lnTo>
                  <a:lnTo>
                    <a:pt x="8" y="0"/>
                  </a:lnTo>
                  <a:lnTo>
                    <a:pt x="0" y="312"/>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4" name="Freeform 65"/>
            <p:cNvSpPr>
              <a:spLocks/>
            </p:cNvSpPr>
            <p:nvPr>
              <p:custDataLst>
                <p:tags r:id="rId48"/>
              </p:custDataLst>
            </p:nvPr>
          </p:nvSpPr>
          <p:spPr bwMode="auto">
            <a:xfrm>
              <a:off x="3493" y="1514"/>
              <a:ext cx="422" cy="91"/>
            </a:xfrm>
            <a:custGeom>
              <a:avLst/>
              <a:gdLst>
                <a:gd name="T0" fmla="*/ 0 w 422"/>
                <a:gd name="T1" fmla="*/ 74 h 91"/>
                <a:gd name="T2" fmla="*/ 422 w 422"/>
                <a:gd name="T3" fmla="*/ 91 h 91"/>
                <a:gd name="T4" fmla="*/ 422 w 422"/>
                <a:gd name="T5" fmla="*/ 0 h 91"/>
                <a:gd name="T6" fmla="*/ 0 w 422"/>
                <a:gd name="T7" fmla="*/ 0 h 91"/>
                <a:gd name="T8" fmla="*/ 0 w 422"/>
                <a:gd name="T9" fmla="*/ 74 h 91"/>
                <a:gd name="T10" fmla="*/ 0 60000 65536"/>
                <a:gd name="T11" fmla="*/ 0 60000 65536"/>
                <a:gd name="T12" fmla="*/ 0 60000 65536"/>
                <a:gd name="T13" fmla="*/ 0 60000 65536"/>
                <a:gd name="T14" fmla="*/ 0 60000 65536"/>
                <a:gd name="T15" fmla="*/ 0 w 422"/>
                <a:gd name="T16" fmla="*/ 0 h 91"/>
                <a:gd name="T17" fmla="*/ 422 w 422"/>
                <a:gd name="T18" fmla="*/ 91 h 91"/>
              </a:gdLst>
              <a:ahLst/>
              <a:cxnLst>
                <a:cxn ang="T10">
                  <a:pos x="T0" y="T1"/>
                </a:cxn>
                <a:cxn ang="T11">
                  <a:pos x="T2" y="T3"/>
                </a:cxn>
                <a:cxn ang="T12">
                  <a:pos x="T4" y="T5"/>
                </a:cxn>
                <a:cxn ang="T13">
                  <a:pos x="T6" y="T7"/>
                </a:cxn>
                <a:cxn ang="T14">
                  <a:pos x="T8" y="T9"/>
                </a:cxn>
              </a:cxnLst>
              <a:rect l="T15" t="T16" r="T17" b="T18"/>
              <a:pathLst>
                <a:path w="422" h="91">
                  <a:moveTo>
                    <a:pt x="0" y="74"/>
                  </a:moveTo>
                  <a:lnTo>
                    <a:pt x="422" y="91"/>
                  </a:lnTo>
                  <a:lnTo>
                    <a:pt x="422" y="0"/>
                  </a:lnTo>
                  <a:lnTo>
                    <a:pt x="0" y="0"/>
                  </a:lnTo>
                  <a:lnTo>
                    <a:pt x="0" y="74"/>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5" name="Freeform 66"/>
            <p:cNvSpPr>
              <a:spLocks/>
            </p:cNvSpPr>
            <p:nvPr>
              <p:custDataLst>
                <p:tags r:id="rId49"/>
              </p:custDataLst>
            </p:nvPr>
          </p:nvSpPr>
          <p:spPr bwMode="auto">
            <a:xfrm>
              <a:off x="3772" y="1531"/>
              <a:ext cx="111" cy="49"/>
            </a:xfrm>
            <a:custGeom>
              <a:avLst/>
              <a:gdLst>
                <a:gd name="T0" fmla="*/ 0 w 111"/>
                <a:gd name="T1" fmla="*/ 41 h 49"/>
                <a:gd name="T2" fmla="*/ 0 w 111"/>
                <a:gd name="T3" fmla="*/ 0 h 49"/>
                <a:gd name="T4" fmla="*/ 111 w 111"/>
                <a:gd name="T5" fmla="*/ 8 h 49"/>
                <a:gd name="T6" fmla="*/ 111 w 111"/>
                <a:gd name="T7" fmla="*/ 49 h 49"/>
                <a:gd name="T8" fmla="*/ 0 w 111"/>
                <a:gd name="T9" fmla="*/ 41 h 49"/>
                <a:gd name="T10" fmla="*/ 0 60000 65536"/>
                <a:gd name="T11" fmla="*/ 0 60000 65536"/>
                <a:gd name="T12" fmla="*/ 0 60000 65536"/>
                <a:gd name="T13" fmla="*/ 0 60000 65536"/>
                <a:gd name="T14" fmla="*/ 0 60000 65536"/>
                <a:gd name="T15" fmla="*/ 0 w 111"/>
                <a:gd name="T16" fmla="*/ 0 h 49"/>
                <a:gd name="T17" fmla="*/ 111 w 111"/>
                <a:gd name="T18" fmla="*/ 49 h 49"/>
              </a:gdLst>
              <a:ahLst/>
              <a:cxnLst>
                <a:cxn ang="T10">
                  <a:pos x="T0" y="T1"/>
                </a:cxn>
                <a:cxn ang="T11">
                  <a:pos x="T2" y="T3"/>
                </a:cxn>
                <a:cxn ang="T12">
                  <a:pos x="T4" y="T5"/>
                </a:cxn>
                <a:cxn ang="T13">
                  <a:pos x="T6" y="T7"/>
                </a:cxn>
                <a:cxn ang="T14">
                  <a:pos x="T8" y="T9"/>
                </a:cxn>
              </a:cxnLst>
              <a:rect l="T15" t="T16" r="T17" b="T18"/>
              <a:pathLst>
                <a:path w="111" h="49">
                  <a:moveTo>
                    <a:pt x="0" y="41"/>
                  </a:moveTo>
                  <a:lnTo>
                    <a:pt x="0" y="0"/>
                  </a:lnTo>
                  <a:lnTo>
                    <a:pt x="111" y="8"/>
                  </a:lnTo>
                  <a:lnTo>
                    <a:pt x="111" y="49"/>
                  </a:lnTo>
                  <a:lnTo>
                    <a:pt x="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6" name="Freeform 67"/>
            <p:cNvSpPr>
              <a:spLocks/>
            </p:cNvSpPr>
            <p:nvPr>
              <p:custDataLst>
                <p:tags r:id="rId50"/>
              </p:custDataLst>
            </p:nvPr>
          </p:nvSpPr>
          <p:spPr bwMode="auto">
            <a:xfrm>
              <a:off x="3525" y="1522"/>
              <a:ext cx="40" cy="41"/>
            </a:xfrm>
            <a:custGeom>
              <a:avLst/>
              <a:gdLst>
                <a:gd name="T0" fmla="*/ 40 w 40"/>
                <a:gd name="T1" fmla="*/ 41 h 41"/>
                <a:gd name="T2" fmla="*/ 40 w 40"/>
                <a:gd name="T3" fmla="*/ 9 h 41"/>
                <a:gd name="T4" fmla="*/ 0 w 40"/>
                <a:gd name="T5" fmla="*/ 0 h 41"/>
                <a:gd name="T6" fmla="*/ 0 w 40"/>
                <a:gd name="T7" fmla="*/ 41 h 41"/>
                <a:gd name="T8" fmla="*/ 40 w 40"/>
                <a:gd name="T9" fmla="*/ 41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41"/>
                  </a:moveTo>
                  <a:lnTo>
                    <a:pt x="40" y="9"/>
                  </a:lnTo>
                  <a:lnTo>
                    <a:pt x="0" y="0"/>
                  </a:lnTo>
                  <a:lnTo>
                    <a:pt x="0" y="41"/>
                  </a:lnTo>
                  <a:lnTo>
                    <a:pt x="4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7" name="Freeform 68"/>
            <p:cNvSpPr>
              <a:spLocks/>
            </p:cNvSpPr>
            <p:nvPr>
              <p:custDataLst>
                <p:tags r:id="rId51"/>
              </p:custDataLst>
            </p:nvPr>
          </p:nvSpPr>
          <p:spPr bwMode="auto">
            <a:xfrm>
              <a:off x="3780" y="1366"/>
              <a:ext cx="48" cy="41"/>
            </a:xfrm>
            <a:custGeom>
              <a:avLst/>
              <a:gdLst>
                <a:gd name="T0" fmla="*/ 40 w 48"/>
                <a:gd name="T1" fmla="*/ 41 h 41"/>
                <a:gd name="T2" fmla="*/ 48 w 48"/>
                <a:gd name="T3" fmla="*/ 0 h 41"/>
                <a:gd name="T4" fmla="*/ 8 w 48"/>
                <a:gd name="T5" fmla="*/ 0 h 41"/>
                <a:gd name="T6" fmla="*/ 0 w 48"/>
                <a:gd name="T7" fmla="*/ 41 h 41"/>
                <a:gd name="T8" fmla="*/ 40 w 48"/>
                <a:gd name="T9" fmla="*/ 41 h 41"/>
                <a:gd name="T10" fmla="*/ 0 60000 65536"/>
                <a:gd name="T11" fmla="*/ 0 60000 65536"/>
                <a:gd name="T12" fmla="*/ 0 60000 65536"/>
                <a:gd name="T13" fmla="*/ 0 60000 65536"/>
                <a:gd name="T14" fmla="*/ 0 60000 65536"/>
                <a:gd name="T15" fmla="*/ 0 w 48"/>
                <a:gd name="T16" fmla="*/ 0 h 41"/>
                <a:gd name="T17" fmla="*/ 48 w 48"/>
                <a:gd name="T18" fmla="*/ 41 h 41"/>
              </a:gdLst>
              <a:ahLst/>
              <a:cxnLst>
                <a:cxn ang="T10">
                  <a:pos x="T0" y="T1"/>
                </a:cxn>
                <a:cxn ang="T11">
                  <a:pos x="T2" y="T3"/>
                </a:cxn>
                <a:cxn ang="T12">
                  <a:pos x="T4" y="T5"/>
                </a:cxn>
                <a:cxn ang="T13">
                  <a:pos x="T6" y="T7"/>
                </a:cxn>
                <a:cxn ang="T14">
                  <a:pos x="T8" y="T9"/>
                </a:cxn>
              </a:cxnLst>
              <a:rect l="T15" t="T16" r="T17" b="T18"/>
              <a:pathLst>
                <a:path w="48" h="41">
                  <a:moveTo>
                    <a:pt x="40" y="41"/>
                  </a:moveTo>
                  <a:lnTo>
                    <a:pt x="48" y="0"/>
                  </a:lnTo>
                  <a:lnTo>
                    <a:pt x="8" y="0"/>
                  </a:lnTo>
                  <a:lnTo>
                    <a:pt x="0" y="41"/>
                  </a:lnTo>
                  <a:lnTo>
                    <a:pt x="4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8" name="Freeform 69"/>
            <p:cNvSpPr>
              <a:spLocks/>
            </p:cNvSpPr>
            <p:nvPr>
              <p:custDataLst>
                <p:tags r:id="rId52"/>
              </p:custDataLst>
            </p:nvPr>
          </p:nvSpPr>
          <p:spPr bwMode="auto">
            <a:xfrm>
              <a:off x="3541" y="1111"/>
              <a:ext cx="303" cy="239"/>
            </a:xfrm>
            <a:custGeom>
              <a:avLst/>
              <a:gdLst>
                <a:gd name="T0" fmla="*/ 0 w 303"/>
                <a:gd name="T1" fmla="*/ 239 h 239"/>
                <a:gd name="T2" fmla="*/ 303 w 303"/>
                <a:gd name="T3" fmla="*/ 230 h 239"/>
                <a:gd name="T4" fmla="*/ 303 w 303"/>
                <a:gd name="T5" fmla="*/ 0 h 239"/>
                <a:gd name="T6" fmla="*/ 8 w 303"/>
                <a:gd name="T7" fmla="*/ 0 h 239"/>
                <a:gd name="T8" fmla="*/ 0 w 303"/>
                <a:gd name="T9" fmla="*/ 239 h 239"/>
                <a:gd name="T10" fmla="*/ 0 60000 65536"/>
                <a:gd name="T11" fmla="*/ 0 60000 65536"/>
                <a:gd name="T12" fmla="*/ 0 60000 65536"/>
                <a:gd name="T13" fmla="*/ 0 60000 65536"/>
                <a:gd name="T14" fmla="*/ 0 60000 65536"/>
                <a:gd name="T15" fmla="*/ 0 w 303"/>
                <a:gd name="T16" fmla="*/ 0 h 239"/>
                <a:gd name="T17" fmla="*/ 303 w 303"/>
                <a:gd name="T18" fmla="*/ 239 h 239"/>
              </a:gdLst>
              <a:ahLst/>
              <a:cxnLst>
                <a:cxn ang="T10">
                  <a:pos x="T0" y="T1"/>
                </a:cxn>
                <a:cxn ang="T11">
                  <a:pos x="T2" y="T3"/>
                </a:cxn>
                <a:cxn ang="T12">
                  <a:pos x="T4" y="T5"/>
                </a:cxn>
                <a:cxn ang="T13">
                  <a:pos x="T6" y="T7"/>
                </a:cxn>
                <a:cxn ang="T14">
                  <a:pos x="T8" y="T9"/>
                </a:cxn>
              </a:cxnLst>
              <a:rect l="T15" t="T16" r="T17" b="T18"/>
              <a:pathLst>
                <a:path w="303" h="239">
                  <a:moveTo>
                    <a:pt x="0" y="239"/>
                  </a:moveTo>
                  <a:lnTo>
                    <a:pt x="303" y="230"/>
                  </a:lnTo>
                  <a:lnTo>
                    <a:pt x="303" y="0"/>
                  </a:lnTo>
                  <a:lnTo>
                    <a:pt x="8" y="0"/>
                  </a:lnTo>
                  <a:lnTo>
                    <a:pt x="0" y="2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9" name="Rectangle 70"/>
            <p:cNvSpPr>
              <a:spLocks noChangeArrowheads="1"/>
            </p:cNvSpPr>
            <p:nvPr>
              <p:custDataLst>
                <p:tags r:id="rId53"/>
              </p:custDataLst>
            </p:nvPr>
          </p:nvSpPr>
          <p:spPr bwMode="auto">
            <a:xfrm>
              <a:off x="3589" y="1152"/>
              <a:ext cx="215" cy="157"/>
            </a:xfrm>
            <a:prstGeom prst="rect">
              <a:avLst/>
            </a:prstGeom>
            <a:solidFill>
              <a:srgbClr val="B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t-EE"/>
            </a:p>
          </p:txBody>
        </p:sp>
        <p:sp>
          <p:nvSpPr>
            <p:cNvPr id="30780" name="Freeform 71"/>
            <p:cNvSpPr>
              <a:spLocks/>
            </p:cNvSpPr>
            <p:nvPr>
              <p:custDataLst>
                <p:tags r:id="rId54"/>
              </p:custDataLst>
            </p:nvPr>
          </p:nvSpPr>
          <p:spPr bwMode="auto">
            <a:xfrm>
              <a:off x="2029" y="3159"/>
              <a:ext cx="573" cy="592"/>
            </a:xfrm>
            <a:custGeom>
              <a:avLst/>
              <a:gdLst>
                <a:gd name="T0" fmla="*/ 398 w 573"/>
                <a:gd name="T1" fmla="*/ 49 h 592"/>
                <a:gd name="T2" fmla="*/ 398 w 573"/>
                <a:gd name="T3" fmla="*/ 57 h 592"/>
                <a:gd name="T4" fmla="*/ 398 w 573"/>
                <a:gd name="T5" fmla="*/ 57 h 592"/>
                <a:gd name="T6" fmla="*/ 398 w 573"/>
                <a:gd name="T7" fmla="*/ 74 h 592"/>
                <a:gd name="T8" fmla="*/ 390 w 573"/>
                <a:gd name="T9" fmla="*/ 74 h 592"/>
                <a:gd name="T10" fmla="*/ 390 w 573"/>
                <a:gd name="T11" fmla="*/ 74 h 592"/>
                <a:gd name="T12" fmla="*/ 382 w 573"/>
                <a:gd name="T13" fmla="*/ 82 h 592"/>
                <a:gd name="T14" fmla="*/ 374 w 573"/>
                <a:gd name="T15" fmla="*/ 82 h 592"/>
                <a:gd name="T16" fmla="*/ 374 w 573"/>
                <a:gd name="T17" fmla="*/ 90 h 592"/>
                <a:gd name="T18" fmla="*/ 366 w 573"/>
                <a:gd name="T19" fmla="*/ 90 h 592"/>
                <a:gd name="T20" fmla="*/ 342 w 573"/>
                <a:gd name="T21" fmla="*/ 140 h 592"/>
                <a:gd name="T22" fmla="*/ 541 w 573"/>
                <a:gd name="T23" fmla="*/ 148 h 592"/>
                <a:gd name="T24" fmla="*/ 541 w 573"/>
                <a:gd name="T25" fmla="*/ 205 h 592"/>
                <a:gd name="T26" fmla="*/ 573 w 573"/>
                <a:gd name="T27" fmla="*/ 205 h 592"/>
                <a:gd name="T28" fmla="*/ 573 w 573"/>
                <a:gd name="T29" fmla="*/ 592 h 592"/>
                <a:gd name="T30" fmla="*/ 24 w 573"/>
                <a:gd name="T31" fmla="*/ 559 h 592"/>
                <a:gd name="T32" fmla="*/ 32 w 573"/>
                <a:gd name="T33" fmla="*/ 510 h 592"/>
                <a:gd name="T34" fmla="*/ 0 w 573"/>
                <a:gd name="T35" fmla="*/ 510 h 592"/>
                <a:gd name="T36" fmla="*/ 16 w 573"/>
                <a:gd name="T37" fmla="*/ 131 h 592"/>
                <a:gd name="T38" fmla="*/ 278 w 573"/>
                <a:gd name="T39" fmla="*/ 140 h 592"/>
                <a:gd name="T40" fmla="*/ 318 w 573"/>
                <a:gd name="T41" fmla="*/ 57 h 592"/>
                <a:gd name="T42" fmla="*/ 318 w 573"/>
                <a:gd name="T43" fmla="*/ 24 h 592"/>
                <a:gd name="T44" fmla="*/ 326 w 573"/>
                <a:gd name="T45" fmla="*/ 24 h 592"/>
                <a:gd name="T46" fmla="*/ 326 w 573"/>
                <a:gd name="T47" fmla="*/ 16 h 592"/>
                <a:gd name="T48" fmla="*/ 334 w 573"/>
                <a:gd name="T49" fmla="*/ 8 h 592"/>
                <a:gd name="T50" fmla="*/ 342 w 573"/>
                <a:gd name="T51" fmla="*/ 8 h 592"/>
                <a:gd name="T52" fmla="*/ 342 w 573"/>
                <a:gd name="T53" fmla="*/ 0 h 592"/>
                <a:gd name="T54" fmla="*/ 350 w 573"/>
                <a:gd name="T55" fmla="*/ 0 h 592"/>
                <a:gd name="T56" fmla="*/ 350 w 573"/>
                <a:gd name="T57" fmla="*/ 0 h 592"/>
                <a:gd name="T58" fmla="*/ 366 w 573"/>
                <a:gd name="T59" fmla="*/ 0 h 592"/>
                <a:gd name="T60" fmla="*/ 366 w 573"/>
                <a:gd name="T61" fmla="*/ 0 h 592"/>
                <a:gd name="T62" fmla="*/ 374 w 573"/>
                <a:gd name="T63" fmla="*/ 0 h 592"/>
                <a:gd name="T64" fmla="*/ 382 w 573"/>
                <a:gd name="T65" fmla="*/ 8 h 592"/>
                <a:gd name="T66" fmla="*/ 390 w 573"/>
                <a:gd name="T67" fmla="*/ 8 h 592"/>
                <a:gd name="T68" fmla="*/ 390 w 573"/>
                <a:gd name="T69" fmla="*/ 16 h 592"/>
                <a:gd name="T70" fmla="*/ 390 w 573"/>
                <a:gd name="T71" fmla="*/ 16 h 592"/>
                <a:gd name="T72" fmla="*/ 390 w 573"/>
                <a:gd name="T73" fmla="*/ 16 h 592"/>
                <a:gd name="T74" fmla="*/ 398 w 573"/>
                <a:gd name="T75" fmla="*/ 16 h 592"/>
                <a:gd name="T76" fmla="*/ 398 w 573"/>
                <a:gd name="T77" fmla="*/ 24 h 592"/>
                <a:gd name="T78" fmla="*/ 398 w 573"/>
                <a:gd name="T79" fmla="*/ 24 h 592"/>
                <a:gd name="T80" fmla="*/ 398 w 573"/>
                <a:gd name="T81" fmla="*/ 49 h 5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3"/>
                <a:gd name="T124" fmla="*/ 0 h 592"/>
                <a:gd name="T125" fmla="*/ 573 w 573"/>
                <a:gd name="T126" fmla="*/ 592 h 59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3" h="592">
                  <a:moveTo>
                    <a:pt x="398" y="49"/>
                  </a:moveTo>
                  <a:lnTo>
                    <a:pt x="398" y="57"/>
                  </a:lnTo>
                  <a:lnTo>
                    <a:pt x="398" y="74"/>
                  </a:lnTo>
                  <a:lnTo>
                    <a:pt x="390" y="74"/>
                  </a:lnTo>
                  <a:lnTo>
                    <a:pt x="382" y="82"/>
                  </a:lnTo>
                  <a:lnTo>
                    <a:pt x="374" y="82"/>
                  </a:lnTo>
                  <a:lnTo>
                    <a:pt x="374" y="90"/>
                  </a:lnTo>
                  <a:lnTo>
                    <a:pt x="366" y="90"/>
                  </a:lnTo>
                  <a:lnTo>
                    <a:pt x="342" y="140"/>
                  </a:lnTo>
                  <a:lnTo>
                    <a:pt x="541" y="148"/>
                  </a:lnTo>
                  <a:lnTo>
                    <a:pt x="541" y="205"/>
                  </a:lnTo>
                  <a:lnTo>
                    <a:pt x="573" y="205"/>
                  </a:lnTo>
                  <a:lnTo>
                    <a:pt x="573" y="592"/>
                  </a:lnTo>
                  <a:lnTo>
                    <a:pt x="24" y="559"/>
                  </a:lnTo>
                  <a:lnTo>
                    <a:pt x="32" y="510"/>
                  </a:lnTo>
                  <a:lnTo>
                    <a:pt x="0" y="510"/>
                  </a:lnTo>
                  <a:lnTo>
                    <a:pt x="16" y="131"/>
                  </a:lnTo>
                  <a:lnTo>
                    <a:pt x="278" y="140"/>
                  </a:lnTo>
                  <a:lnTo>
                    <a:pt x="318" y="57"/>
                  </a:lnTo>
                  <a:lnTo>
                    <a:pt x="318" y="24"/>
                  </a:lnTo>
                  <a:lnTo>
                    <a:pt x="326" y="24"/>
                  </a:lnTo>
                  <a:lnTo>
                    <a:pt x="326" y="16"/>
                  </a:lnTo>
                  <a:lnTo>
                    <a:pt x="334" y="8"/>
                  </a:lnTo>
                  <a:lnTo>
                    <a:pt x="342" y="8"/>
                  </a:lnTo>
                  <a:lnTo>
                    <a:pt x="342" y="0"/>
                  </a:lnTo>
                  <a:lnTo>
                    <a:pt x="350" y="0"/>
                  </a:lnTo>
                  <a:lnTo>
                    <a:pt x="366" y="0"/>
                  </a:lnTo>
                  <a:lnTo>
                    <a:pt x="374" y="0"/>
                  </a:lnTo>
                  <a:lnTo>
                    <a:pt x="382" y="8"/>
                  </a:lnTo>
                  <a:lnTo>
                    <a:pt x="390" y="8"/>
                  </a:lnTo>
                  <a:lnTo>
                    <a:pt x="390" y="16"/>
                  </a:lnTo>
                  <a:lnTo>
                    <a:pt x="398" y="16"/>
                  </a:lnTo>
                  <a:lnTo>
                    <a:pt x="398" y="24"/>
                  </a:lnTo>
                  <a:lnTo>
                    <a:pt x="398" y="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1" name="Freeform 72"/>
            <p:cNvSpPr>
              <a:spLocks/>
            </p:cNvSpPr>
            <p:nvPr>
              <p:custDataLst>
                <p:tags r:id="rId55"/>
              </p:custDataLst>
            </p:nvPr>
          </p:nvSpPr>
          <p:spPr bwMode="auto">
            <a:xfrm>
              <a:off x="2069" y="3381"/>
              <a:ext cx="525" cy="353"/>
            </a:xfrm>
            <a:custGeom>
              <a:avLst/>
              <a:gdLst>
                <a:gd name="T0" fmla="*/ 501 w 525"/>
                <a:gd name="T1" fmla="*/ 0 h 353"/>
                <a:gd name="T2" fmla="*/ 525 w 525"/>
                <a:gd name="T3" fmla="*/ 0 h 353"/>
                <a:gd name="T4" fmla="*/ 517 w 525"/>
                <a:gd name="T5" fmla="*/ 353 h 353"/>
                <a:gd name="T6" fmla="*/ 0 w 525"/>
                <a:gd name="T7" fmla="*/ 329 h 353"/>
                <a:gd name="T8" fmla="*/ 0 w 525"/>
                <a:gd name="T9" fmla="*/ 288 h 353"/>
                <a:gd name="T10" fmla="*/ 501 w 525"/>
                <a:gd name="T11" fmla="*/ 320 h 353"/>
                <a:gd name="T12" fmla="*/ 501 w 525"/>
                <a:gd name="T13" fmla="*/ 0 h 353"/>
                <a:gd name="T14" fmla="*/ 0 60000 65536"/>
                <a:gd name="T15" fmla="*/ 0 60000 65536"/>
                <a:gd name="T16" fmla="*/ 0 60000 65536"/>
                <a:gd name="T17" fmla="*/ 0 60000 65536"/>
                <a:gd name="T18" fmla="*/ 0 60000 65536"/>
                <a:gd name="T19" fmla="*/ 0 60000 65536"/>
                <a:gd name="T20" fmla="*/ 0 60000 65536"/>
                <a:gd name="T21" fmla="*/ 0 w 525"/>
                <a:gd name="T22" fmla="*/ 0 h 353"/>
                <a:gd name="T23" fmla="*/ 525 w 52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5" h="353">
                  <a:moveTo>
                    <a:pt x="501" y="0"/>
                  </a:moveTo>
                  <a:lnTo>
                    <a:pt x="525" y="0"/>
                  </a:lnTo>
                  <a:lnTo>
                    <a:pt x="517" y="353"/>
                  </a:lnTo>
                  <a:lnTo>
                    <a:pt x="0" y="329"/>
                  </a:lnTo>
                  <a:lnTo>
                    <a:pt x="0" y="288"/>
                  </a:lnTo>
                  <a:lnTo>
                    <a:pt x="501" y="320"/>
                  </a:lnTo>
                  <a:lnTo>
                    <a:pt x="501"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2" name="Freeform 73"/>
            <p:cNvSpPr>
              <a:spLocks/>
            </p:cNvSpPr>
            <p:nvPr>
              <p:custDataLst>
                <p:tags r:id="rId56"/>
              </p:custDataLst>
            </p:nvPr>
          </p:nvSpPr>
          <p:spPr bwMode="auto">
            <a:xfrm>
              <a:off x="2037" y="3175"/>
              <a:ext cx="517" cy="510"/>
            </a:xfrm>
            <a:custGeom>
              <a:avLst/>
              <a:gdLst>
                <a:gd name="T0" fmla="*/ 517 w 517"/>
                <a:gd name="T1" fmla="*/ 148 h 510"/>
                <a:gd name="T2" fmla="*/ 517 w 517"/>
                <a:gd name="T3" fmla="*/ 510 h 510"/>
                <a:gd name="T4" fmla="*/ 0 w 517"/>
                <a:gd name="T5" fmla="*/ 485 h 510"/>
                <a:gd name="T6" fmla="*/ 24 w 517"/>
                <a:gd name="T7" fmla="*/ 124 h 510"/>
                <a:gd name="T8" fmla="*/ 278 w 517"/>
                <a:gd name="T9" fmla="*/ 140 h 510"/>
                <a:gd name="T10" fmla="*/ 326 w 517"/>
                <a:gd name="T11" fmla="*/ 41 h 510"/>
                <a:gd name="T12" fmla="*/ 326 w 517"/>
                <a:gd name="T13" fmla="*/ 41 h 510"/>
                <a:gd name="T14" fmla="*/ 318 w 517"/>
                <a:gd name="T15" fmla="*/ 41 h 510"/>
                <a:gd name="T16" fmla="*/ 318 w 517"/>
                <a:gd name="T17" fmla="*/ 17 h 510"/>
                <a:gd name="T18" fmla="*/ 326 w 517"/>
                <a:gd name="T19" fmla="*/ 17 h 510"/>
                <a:gd name="T20" fmla="*/ 326 w 517"/>
                <a:gd name="T21" fmla="*/ 8 h 510"/>
                <a:gd name="T22" fmla="*/ 334 w 517"/>
                <a:gd name="T23" fmla="*/ 8 h 510"/>
                <a:gd name="T24" fmla="*/ 334 w 517"/>
                <a:gd name="T25" fmla="*/ 0 h 510"/>
                <a:gd name="T26" fmla="*/ 334 w 517"/>
                <a:gd name="T27" fmla="*/ 0 h 510"/>
                <a:gd name="T28" fmla="*/ 334 w 517"/>
                <a:gd name="T29" fmla="*/ 0 h 510"/>
                <a:gd name="T30" fmla="*/ 366 w 517"/>
                <a:gd name="T31" fmla="*/ 0 h 510"/>
                <a:gd name="T32" fmla="*/ 366 w 517"/>
                <a:gd name="T33" fmla="*/ 0 h 510"/>
                <a:gd name="T34" fmla="*/ 374 w 517"/>
                <a:gd name="T35" fmla="*/ 0 h 510"/>
                <a:gd name="T36" fmla="*/ 374 w 517"/>
                <a:gd name="T37" fmla="*/ 8 h 510"/>
                <a:gd name="T38" fmla="*/ 382 w 517"/>
                <a:gd name="T39" fmla="*/ 8 h 510"/>
                <a:gd name="T40" fmla="*/ 382 w 517"/>
                <a:gd name="T41" fmla="*/ 25 h 510"/>
                <a:gd name="T42" fmla="*/ 382 w 517"/>
                <a:gd name="T43" fmla="*/ 25 h 510"/>
                <a:gd name="T44" fmla="*/ 382 w 517"/>
                <a:gd name="T45" fmla="*/ 33 h 510"/>
                <a:gd name="T46" fmla="*/ 382 w 517"/>
                <a:gd name="T47" fmla="*/ 33 h 510"/>
                <a:gd name="T48" fmla="*/ 382 w 517"/>
                <a:gd name="T49" fmla="*/ 41 h 510"/>
                <a:gd name="T50" fmla="*/ 374 w 517"/>
                <a:gd name="T51" fmla="*/ 50 h 510"/>
                <a:gd name="T52" fmla="*/ 374 w 517"/>
                <a:gd name="T53" fmla="*/ 58 h 510"/>
                <a:gd name="T54" fmla="*/ 366 w 517"/>
                <a:gd name="T55" fmla="*/ 58 h 510"/>
                <a:gd name="T56" fmla="*/ 366 w 517"/>
                <a:gd name="T57" fmla="*/ 58 h 510"/>
                <a:gd name="T58" fmla="*/ 358 w 517"/>
                <a:gd name="T59" fmla="*/ 58 h 510"/>
                <a:gd name="T60" fmla="*/ 358 w 517"/>
                <a:gd name="T61" fmla="*/ 66 h 510"/>
                <a:gd name="T62" fmla="*/ 350 w 517"/>
                <a:gd name="T63" fmla="*/ 66 h 510"/>
                <a:gd name="T64" fmla="*/ 318 w 517"/>
                <a:gd name="T65" fmla="*/ 140 h 510"/>
                <a:gd name="T66" fmla="*/ 517 w 517"/>
                <a:gd name="T67" fmla="*/ 148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7"/>
                <a:gd name="T103" fmla="*/ 0 h 510"/>
                <a:gd name="T104" fmla="*/ 517 w 517"/>
                <a:gd name="T105" fmla="*/ 510 h 5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7" h="510">
                  <a:moveTo>
                    <a:pt x="517" y="148"/>
                  </a:moveTo>
                  <a:lnTo>
                    <a:pt x="517" y="510"/>
                  </a:lnTo>
                  <a:lnTo>
                    <a:pt x="0" y="485"/>
                  </a:lnTo>
                  <a:lnTo>
                    <a:pt x="24" y="124"/>
                  </a:lnTo>
                  <a:lnTo>
                    <a:pt x="278" y="140"/>
                  </a:lnTo>
                  <a:lnTo>
                    <a:pt x="326" y="41"/>
                  </a:lnTo>
                  <a:lnTo>
                    <a:pt x="318" y="41"/>
                  </a:lnTo>
                  <a:lnTo>
                    <a:pt x="318" y="17"/>
                  </a:lnTo>
                  <a:lnTo>
                    <a:pt x="326" y="17"/>
                  </a:lnTo>
                  <a:lnTo>
                    <a:pt x="326" y="8"/>
                  </a:lnTo>
                  <a:lnTo>
                    <a:pt x="334" y="8"/>
                  </a:lnTo>
                  <a:lnTo>
                    <a:pt x="334" y="0"/>
                  </a:lnTo>
                  <a:lnTo>
                    <a:pt x="366" y="0"/>
                  </a:lnTo>
                  <a:lnTo>
                    <a:pt x="374" y="0"/>
                  </a:lnTo>
                  <a:lnTo>
                    <a:pt x="374" y="8"/>
                  </a:lnTo>
                  <a:lnTo>
                    <a:pt x="382" y="8"/>
                  </a:lnTo>
                  <a:lnTo>
                    <a:pt x="382" y="25"/>
                  </a:lnTo>
                  <a:lnTo>
                    <a:pt x="382" y="33"/>
                  </a:lnTo>
                  <a:lnTo>
                    <a:pt x="382" y="41"/>
                  </a:lnTo>
                  <a:lnTo>
                    <a:pt x="374" y="50"/>
                  </a:lnTo>
                  <a:lnTo>
                    <a:pt x="374" y="58"/>
                  </a:lnTo>
                  <a:lnTo>
                    <a:pt x="366" y="58"/>
                  </a:lnTo>
                  <a:lnTo>
                    <a:pt x="358" y="58"/>
                  </a:lnTo>
                  <a:lnTo>
                    <a:pt x="358" y="66"/>
                  </a:lnTo>
                  <a:lnTo>
                    <a:pt x="350" y="66"/>
                  </a:lnTo>
                  <a:lnTo>
                    <a:pt x="318" y="140"/>
                  </a:lnTo>
                  <a:lnTo>
                    <a:pt x="517" y="1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3" name="Freeform 74"/>
            <p:cNvSpPr>
              <a:spLocks/>
            </p:cNvSpPr>
            <p:nvPr>
              <p:custDataLst>
                <p:tags r:id="rId57"/>
              </p:custDataLst>
            </p:nvPr>
          </p:nvSpPr>
          <p:spPr bwMode="auto">
            <a:xfrm>
              <a:off x="2077" y="3340"/>
              <a:ext cx="445" cy="304"/>
            </a:xfrm>
            <a:custGeom>
              <a:avLst/>
              <a:gdLst>
                <a:gd name="T0" fmla="*/ 445 w 445"/>
                <a:gd name="T1" fmla="*/ 304 h 304"/>
                <a:gd name="T2" fmla="*/ 0 w 445"/>
                <a:gd name="T3" fmla="*/ 279 h 304"/>
                <a:gd name="T4" fmla="*/ 15 w 445"/>
                <a:gd name="T5" fmla="*/ 0 h 304"/>
                <a:gd name="T6" fmla="*/ 214 w 445"/>
                <a:gd name="T7" fmla="*/ 8 h 304"/>
                <a:gd name="T8" fmla="*/ 206 w 445"/>
                <a:gd name="T9" fmla="*/ 41 h 304"/>
                <a:gd name="T10" fmla="*/ 206 w 445"/>
                <a:gd name="T11" fmla="*/ 57 h 304"/>
                <a:gd name="T12" fmla="*/ 206 w 445"/>
                <a:gd name="T13" fmla="*/ 57 h 304"/>
                <a:gd name="T14" fmla="*/ 206 w 445"/>
                <a:gd name="T15" fmla="*/ 65 h 304"/>
                <a:gd name="T16" fmla="*/ 230 w 445"/>
                <a:gd name="T17" fmla="*/ 65 h 304"/>
                <a:gd name="T18" fmla="*/ 230 w 445"/>
                <a:gd name="T19" fmla="*/ 57 h 304"/>
                <a:gd name="T20" fmla="*/ 230 w 445"/>
                <a:gd name="T21" fmla="*/ 57 h 304"/>
                <a:gd name="T22" fmla="*/ 230 w 445"/>
                <a:gd name="T23" fmla="*/ 57 h 304"/>
                <a:gd name="T24" fmla="*/ 254 w 445"/>
                <a:gd name="T25" fmla="*/ 8 h 304"/>
                <a:gd name="T26" fmla="*/ 445 w 445"/>
                <a:gd name="T27" fmla="*/ 16 h 304"/>
                <a:gd name="T28" fmla="*/ 445 w 445"/>
                <a:gd name="T29" fmla="*/ 304 h 3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5"/>
                <a:gd name="T46" fmla="*/ 0 h 304"/>
                <a:gd name="T47" fmla="*/ 445 w 445"/>
                <a:gd name="T48" fmla="*/ 304 h 3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5" h="304">
                  <a:moveTo>
                    <a:pt x="445" y="304"/>
                  </a:moveTo>
                  <a:lnTo>
                    <a:pt x="0" y="279"/>
                  </a:lnTo>
                  <a:lnTo>
                    <a:pt x="15" y="0"/>
                  </a:lnTo>
                  <a:lnTo>
                    <a:pt x="214" y="8"/>
                  </a:lnTo>
                  <a:lnTo>
                    <a:pt x="206" y="41"/>
                  </a:lnTo>
                  <a:lnTo>
                    <a:pt x="206" y="57"/>
                  </a:lnTo>
                  <a:lnTo>
                    <a:pt x="206" y="65"/>
                  </a:lnTo>
                  <a:lnTo>
                    <a:pt x="230" y="65"/>
                  </a:lnTo>
                  <a:lnTo>
                    <a:pt x="230" y="57"/>
                  </a:lnTo>
                  <a:lnTo>
                    <a:pt x="254" y="8"/>
                  </a:lnTo>
                  <a:lnTo>
                    <a:pt x="445" y="16"/>
                  </a:lnTo>
                  <a:lnTo>
                    <a:pt x="445"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4" name="Freeform 75"/>
            <p:cNvSpPr>
              <a:spLocks/>
            </p:cNvSpPr>
            <p:nvPr>
              <p:custDataLst>
                <p:tags r:id="rId58"/>
              </p:custDataLst>
            </p:nvPr>
          </p:nvSpPr>
          <p:spPr bwMode="auto">
            <a:xfrm>
              <a:off x="2140" y="3447"/>
              <a:ext cx="279" cy="57"/>
            </a:xfrm>
            <a:custGeom>
              <a:avLst/>
              <a:gdLst>
                <a:gd name="T0" fmla="*/ 279 w 279"/>
                <a:gd name="T1" fmla="*/ 16 h 57"/>
                <a:gd name="T2" fmla="*/ 271 w 279"/>
                <a:gd name="T3" fmla="*/ 57 h 57"/>
                <a:gd name="T4" fmla="*/ 0 w 279"/>
                <a:gd name="T5" fmla="*/ 41 h 57"/>
                <a:gd name="T6" fmla="*/ 8 w 279"/>
                <a:gd name="T7" fmla="*/ 0 h 57"/>
                <a:gd name="T8" fmla="*/ 279 w 279"/>
                <a:gd name="T9" fmla="*/ 16 h 57"/>
                <a:gd name="T10" fmla="*/ 0 60000 65536"/>
                <a:gd name="T11" fmla="*/ 0 60000 65536"/>
                <a:gd name="T12" fmla="*/ 0 60000 65536"/>
                <a:gd name="T13" fmla="*/ 0 60000 65536"/>
                <a:gd name="T14" fmla="*/ 0 60000 65536"/>
                <a:gd name="T15" fmla="*/ 0 w 279"/>
                <a:gd name="T16" fmla="*/ 0 h 57"/>
                <a:gd name="T17" fmla="*/ 279 w 279"/>
                <a:gd name="T18" fmla="*/ 57 h 57"/>
              </a:gdLst>
              <a:ahLst/>
              <a:cxnLst>
                <a:cxn ang="T10">
                  <a:pos x="T0" y="T1"/>
                </a:cxn>
                <a:cxn ang="T11">
                  <a:pos x="T2" y="T3"/>
                </a:cxn>
                <a:cxn ang="T12">
                  <a:pos x="T4" y="T5"/>
                </a:cxn>
                <a:cxn ang="T13">
                  <a:pos x="T6" y="T7"/>
                </a:cxn>
                <a:cxn ang="T14">
                  <a:pos x="T8" y="T9"/>
                </a:cxn>
              </a:cxnLst>
              <a:rect l="T15" t="T16" r="T17" b="T18"/>
              <a:pathLst>
                <a:path w="279" h="57">
                  <a:moveTo>
                    <a:pt x="279" y="16"/>
                  </a:moveTo>
                  <a:lnTo>
                    <a:pt x="271" y="57"/>
                  </a:lnTo>
                  <a:lnTo>
                    <a:pt x="0" y="41"/>
                  </a:lnTo>
                  <a:lnTo>
                    <a:pt x="8" y="0"/>
                  </a:lnTo>
                  <a:lnTo>
                    <a:pt x="279"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5" name="Freeform 76"/>
            <p:cNvSpPr>
              <a:spLocks/>
            </p:cNvSpPr>
            <p:nvPr>
              <p:custDataLst>
                <p:tags r:id="rId59"/>
              </p:custDataLst>
            </p:nvPr>
          </p:nvSpPr>
          <p:spPr bwMode="auto">
            <a:xfrm>
              <a:off x="2140" y="3512"/>
              <a:ext cx="319" cy="58"/>
            </a:xfrm>
            <a:custGeom>
              <a:avLst/>
              <a:gdLst>
                <a:gd name="T0" fmla="*/ 319 w 319"/>
                <a:gd name="T1" fmla="*/ 17 h 58"/>
                <a:gd name="T2" fmla="*/ 319 w 319"/>
                <a:gd name="T3" fmla="*/ 58 h 58"/>
                <a:gd name="T4" fmla="*/ 0 w 319"/>
                <a:gd name="T5" fmla="*/ 41 h 58"/>
                <a:gd name="T6" fmla="*/ 0 w 319"/>
                <a:gd name="T7" fmla="*/ 0 h 58"/>
                <a:gd name="T8" fmla="*/ 319 w 319"/>
                <a:gd name="T9" fmla="*/ 17 h 58"/>
                <a:gd name="T10" fmla="*/ 0 60000 65536"/>
                <a:gd name="T11" fmla="*/ 0 60000 65536"/>
                <a:gd name="T12" fmla="*/ 0 60000 65536"/>
                <a:gd name="T13" fmla="*/ 0 60000 65536"/>
                <a:gd name="T14" fmla="*/ 0 60000 65536"/>
                <a:gd name="T15" fmla="*/ 0 w 319"/>
                <a:gd name="T16" fmla="*/ 0 h 58"/>
                <a:gd name="T17" fmla="*/ 319 w 319"/>
                <a:gd name="T18" fmla="*/ 58 h 58"/>
              </a:gdLst>
              <a:ahLst/>
              <a:cxnLst>
                <a:cxn ang="T10">
                  <a:pos x="T0" y="T1"/>
                </a:cxn>
                <a:cxn ang="T11">
                  <a:pos x="T2" y="T3"/>
                </a:cxn>
                <a:cxn ang="T12">
                  <a:pos x="T4" y="T5"/>
                </a:cxn>
                <a:cxn ang="T13">
                  <a:pos x="T6" y="T7"/>
                </a:cxn>
                <a:cxn ang="T14">
                  <a:pos x="T8" y="T9"/>
                </a:cxn>
              </a:cxnLst>
              <a:rect l="T15" t="T16" r="T17" b="T18"/>
              <a:pathLst>
                <a:path w="319" h="58">
                  <a:moveTo>
                    <a:pt x="319" y="17"/>
                  </a:moveTo>
                  <a:lnTo>
                    <a:pt x="319" y="58"/>
                  </a:lnTo>
                  <a:lnTo>
                    <a:pt x="0" y="41"/>
                  </a:lnTo>
                  <a:lnTo>
                    <a:pt x="0" y="0"/>
                  </a:lnTo>
                  <a:lnTo>
                    <a:pt x="319"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6" name="Freeform 77"/>
            <p:cNvSpPr>
              <a:spLocks/>
            </p:cNvSpPr>
            <p:nvPr>
              <p:custDataLst>
                <p:tags r:id="rId60"/>
              </p:custDataLst>
            </p:nvPr>
          </p:nvSpPr>
          <p:spPr bwMode="auto">
            <a:xfrm>
              <a:off x="3430" y="3167"/>
              <a:ext cx="629" cy="576"/>
            </a:xfrm>
            <a:custGeom>
              <a:avLst/>
              <a:gdLst>
                <a:gd name="T0" fmla="*/ 398 w 629"/>
                <a:gd name="T1" fmla="*/ 271 h 576"/>
                <a:gd name="T2" fmla="*/ 565 w 629"/>
                <a:gd name="T3" fmla="*/ 304 h 576"/>
                <a:gd name="T4" fmla="*/ 573 w 629"/>
                <a:gd name="T5" fmla="*/ 477 h 576"/>
                <a:gd name="T6" fmla="*/ 629 w 629"/>
                <a:gd name="T7" fmla="*/ 576 h 576"/>
                <a:gd name="T8" fmla="*/ 0 w 629"/>
                <a:gd name="T9" fmla="*/ 576 h 576"/>
                <a:gd name="T10" fmla="*/ 87 w 629"/>
                <a:gd name="T11" fmla="*/ 419 h 576"/>
                <a:gd name="T12" fmla="*/ 79 w 629"/>
                <a:gd name="T13" fmla="*/ 288 h 576"/>
                <a:gd name="T14" fmla="*/ 55 w 629"/>
                <a:gd name="T15" fmla="*/ 280 h 576"/>
                <a:gd name="T16" fmla="*/ 40 w 629"/>
                <a:gd name="T17" fmla="*/ 214 h 576"/>
                <a:gd name="T18" fmla="*/ 71 w 629"/>
                <a:gd name="T19" fmla="*/ 123 h 576"/>
                <a:gd name="T20" fmla="*/ 111 w 629"/>
                <a:gd name="T21" fmla="*/ 90 h 576"/>
                <a:gd name="T22" fmla="*/ 111 w 629"/>
                <a:gd name="T23" fmla="*/ 49 h 576"/>
                <a:gd name="T24" fmla="*/ 159 w 629"/>
                <a:gd name="T25" fmla="*/ 8 h 576"/>
                <a:gd name="T26" fmla="*/ 207 w 629"/>
                <a:gd name="T27" fmla="*/ 0 h 576"/>
                <a:gd name="T28" fmla="*/ 246 w 629"/>
                <a:gd name="T29" fmla="*/ 16 h 576"/>
                <a:gd name="T30" fmla="*/ 246 w 629"/>
                <a:gd name="T31" fmla="*/ 66 h 576"/>
                <a:gd name="T32" fmla="*/ 239 w 629"/>
                <a:gd name="T33" fmla="*/ 90 h 576"/>
                <a:gd name="T34" fmla="*/ 246 w 629"/>
                <a:gd name="T35" fmla="*/ 99 h 576"/>
                <a:gd name="T36" fmla="*/ 254 w 629"/>
                <a:gd name="T37" fmla="*/ 148 h 576"/>
                <a:gd name="T38" fmla="*/ 254 w 629"/>
                <a:gd name="T39" fmla="*/ 173 h 576"/>
                <a:gd name="T40" fmla="*/ 262 w 629"/>
                <a:gd name="T41" fmla="*/ 173 h 576"/>
                <a:gd name="T42" fmla="*/ 262 w 629"/>
                <a:gd name="T43" fmla="*/ 140 h 576"/>
                <a:gd name="T44" fmla="*/ 278 w 629"/>
                <a:gd name="T45" fmla="*/ 123 h 576"/>
                <a:gd name="T46" fmla="*/ 278 w 629"/>
                <a:gd name="T47" fmla="*/ 74 h 576"/>
                <a:gd name="T48" fmla="*/ 318 w 629"/>
                <a:gd name="T49" fmla="*/ 74 h 576"/>
                <a:gd name="T50" fmla="*/ 318 w 629"/>
                <a:gd name="T51" fmla="*/ 123 h 576"/>
                <a:gd name="T52" fmla="*/ 398 w 629"/>
                <a:gd name="T53" fmla="*/ 123 h 576"/>
                <a:gd name="T54" fmla="*/ 382 w 629"/>
                <a:gd name="T55" fmla="*/ 164 h 576"/>
                <a:gd name="T56" fmla="*/ 374 w 629"/>
                <a:gd name="T57" fmla="*/ 164 h 576"/>
                <a:gd name="T58" fmla="*/ 390 w 629"/>
                <a:gd name="T59" fmla="*/ 173 h 576"/>
                <a:gd name="T60" fmla="*/ 406 w 629"/>
                <a:gd name="T61" fmla="*/ 173 h 576"/>
                <a:gd name="T62" fmla="*/ 406 w 629"/>
                <a:gd name="T63" fmla="*/ 181 h 576"/>
                <a:gd name="T64" fmla="*/ 414 w 629"/>
                <a:gd name="T65" fmla="*/ 181 h 576"/>
                <a:gd name="T66" fmla="*/ 422 w 629"/>
                <a:gd name="T67" fmla="*/ 189 h 576"/>
                <a:gd name="T68" fmla="*/ 430 w 629"/>
                <a:gd name="T69" fmla="*/ 197 h 576"/>
                <a:gd name="T70" fmla="*/ 430 w 629"/>
                <a:gd name="T71" fmla="*/ 197 h 576"/>
                <a:gd name="T72" fmla="*/ 430 w 629"/>
                <a:gd name="T73" fmla="*/ 206 h 576"/>
                <a:gd name="T74" fmla="*/ 437 w 629"/>
                <a:gd name="T75" fmla="*/ 206 h 576"/>
                <a:gd name="T76" fmla="*/ 437 w 629"/>
                <a:gd name="T77" fmla="*/ 222 h 576"/>
                <a:gd name="T78" fmla="*/ 430 w 629"/>
                <a:gd name="T79" fmla="*/ 222 h 576"/>
                <a:gd name="T80" fmla="*/ 430 w 629"/>
                <a:gd name="T81" fmla="*/ 230 h 576"/>
                <a:gd name="T82" fmla="*/ 422 w 629"/>
                <a:gd name="T83" fmla="*/ 238 h 576"/>
                <a:gd name="T84" fmla="*/ 422 w 629"/>
                <a:gd name="T85" fmla="*/ 247 h 576"/>
                <a:gd name="T86" fmla="*/ 414 w 629"/>
                <a:gd name="T87" fmla="*/ 247 h 576"/>
                <a:gd name="T88" fmla="*/ 414 w 629"/>
                <a:gd name="T89" fmla="*/ 247 h 576"/>
                <a:gd name="T90" fmla="*/ 406 w 629"/>
                <a:gd name="T91" fmla="*/ 255 h 576"/>
                <a:gd name="T92" fmla="*/ 398 w 629"/>
                <a:gd name="T93" fmla="*/ 255 h 576"/>
                <a:gd name="T94" fmla="*/ 382 w 629"/>
                <a:gd name="T95" fmla="*/ 263 h 576"/>
                <a:gd name="T96" fmla="*/ 374 w 629"/>
                <a:gd name="T97" fmla="*/ 263 h 576"/>
                <a:gd name="T98" fmla="*/ 366 w 629"/>
                <a:gd name="T99" fmla="*/ 271 h 576"/>
                <a:gd name="T100" fmla="*/ 294 w 629"/>
                <a:gd name="T101" fmla="*/ 271 h 576"/>
                <a:gd name="T102" fmla="*/ 294 w 629"/>
                <a:gd name="T103" fmla="*/ 280 h 576"/>
                <a:gd name="T104" fmla="*/ 262 w 629"/>
                <a:gd name="T105" fmla="*/ 304 h 576"/>
                <a:gd name="T106" fmla="*/ 231 w 629"/>
                <a:gd name="T107" fmla="*/ 304 h 576"/>
                <a:gd name="T108" fmla="*/ 239 w 629"/>
                <a:gd name="T109" fmla="*/ 411 h 576"/>
                <a:gd name="T110" fmla="*/ 246 w 629"/>
                <a:gd name="T111" fmla="*/ 411 h 576"/>
                <a:gd name="T112" fmla="*/ 254 w 629"/>
                <a:gd name="T113" fmla="*/ 312 h 576"/>
                <a:gd name="T114" fmla="*/ 398 w 629"/>
                <a:gd name="T115" fmla="*/ 271 h 5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29"/>
                <a:gd name="T175" fmla="*/ 0 h 576"/>
                <a:gd name="T176" fmla="*/ 629 w 629"/>
                <a:gd name="T177" fmla="*/ 576 h 5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29" h="576">
                  <a:moveTo>
                    <a:pt x="398" y="271"/>
                  </a:moveTo>
                  <a:lnTo>
                    <a:pt x="565" y="304"/>
                  </a:lnTo>
                  <a:lnTo>
                    <a:pt x="573" y="477"/>
                  </a:lnTo>
                  <a:lnTo>
                    <a:pt x="629" y="576"/>
                  </a:lnTo>
                  <a:lnTo>
                    <a:pt x="0" y="576"/>
                  </a:lnTo>
                  <a:lnTo>
                    <a:pt x="87" y="419"/>
                  </a:lnTo>
                  <a:lnTo>
                    <a:pt x="79" y="288"/>
                  </a:lnTo>
                  <a:lnTo>
                    <a:pt x="55" y="280"/>
                  </a:lnTo>
                  <a:lnTo>
                    <a:pt x="40" y="214"/>
                  </a:lnTo>
                  <a:lnTo>
                    <a:pt x="71" y="123"/>
                  </a:lnTo>
                  <a:lnTo>
                    <a:pt x="111" y="90"/>
                  </a:lnTo>
                  <a:lnTo>
                    <a:pt x="111" y="49"/>
                  </a:lnTo>
                  <a:lnTo>
                    <a:pt x="159" y="8"/>
                  </a:lnTo>
                  <a:lnTo>
                    <a:pt x="207" y="0"/>
                  </a:lnTo>
                  <a:lnTo>
                    <a:pt x="246" y="16"/>
                  </a:lnTo>
                  <a:lnTo>
                    <a:pt x="246" y="66"/>
                  </a:lnTo>
                  <a:lnTo>
                    <a:pt x="239" y="90"/>
                  </a:lnTo>
                  <a:lnTo>
                    <a:pt x="246" y="99"/>
                  </a:lnTo>
                  <a:lnTo>
                    <a:pt x="254" y="148"/>
                  </a:lnTo>
                  <a:lnTo>
                    <a:pt x="254" y="173"/>
                  </a:lnTo>
                  <a:lnTo>
                    <a:pt x="262" y="173"/>
                  </a:lnTo>
                  <a:lnTo>
                    <a:pt x="262" y="140"/>
                  </a:lnTo>
                  <a:lnTo>
                    <a:pt x="278" y="123"/>
                  </a:lnTo>
                  <a:lnTo>
                    <a:pt x="278" y="74"/>
                  </a:lnTo>
                  <a:lnTo>
                    <a:pt x="318" y="74"/>
                  </a:lnTo>
                  <a:lnTo>
                    <a:pt x="318" y="123"/>
                  </a:lnTo>
                  <a:lnTo>
                    <a:pt x="398" y="123"/>
                  </a:lnTo>
                  <a:lnTo>
                    <a:pt x="382" y="164"/>
                  </a:lnTo>
                  <a:lnTo>
                    <a:pt x="374" y="164"/>
                  </a:lnTo>
                  <a:lnTo>
                    <a:pt x="390" y="173"/>
                  </a:lnTo>
                  <a:lnTo>
                    <a:pt x="406" y="173"/>
                  </a:lnTo>
                  <a:lnTo>
                    <a:pt x="406" y="181"/>
                  </a:lnTo>
                  <a:lnTo>
                    <a:pt x="414" y="181"/>
                  </a:lnTo>
                  <a:lnTo>
                    <a:pt x="422" y="189"/>
                  </a:lnTo>
                  <a:lnTo>
                    <a:pt x="430" y="197"/>
                  </a:lnTo>
                  <a:lnTo>
                    <a:pt x="430" y="206"/>
                  </a:lnTo>
                  <a:lnTo>
                    <a:pt x="437" y="206"/>
                  </a:lnTo>
                  <a:lnTo>
                    <a:pt x="437" y="222"/>
                  </a:lnTo>
                  <a:lnTo>
                    <a:pt x="430" y="222"/>
                  </a:lnTo>
                  <a:lnTo>
                    <a:pt x="430" y="230"/>
                  </a:lnTo>
                  <a:lnTo>
                    <a:pt x="422" y="238"/>
                  </a:lnTo>
                  <a:lnTo>
                    <a:pt x="422" y="247"/>
                  </a:lnTo>
                  <a:lnTo>
                    <a:pt x="414" y="247"/>
                  </a:lnTo>
                  <a:lnTo>
                    <a:pt x="406" y="255"/>
                  </a:lnTo>
                  <a:lnTo>
                    <a:pt x="398" y="255"/>
                  </a:lnTo>
                  <a:lnTo>
                    <a:pt x="382" y="263"/>
                  </a:lnTo>
                  <a:lnTo>
                    <a:pt x="374" y="263"/>
                  </a:lnTo>
                  <a:lnTo>
                    <a:pt x="366" y="271"/>
                  </a:lnTo>
                  <a:lnTo>
                    <a:pt x="294" y="271"/>
                  </a:lnTo>
                  <a:lnTo>
                    <a:pt x="294" y="280"/>
                  </a:lnTo>
                  <a:lnTo>
                    <a:pt x="262" y="304"/>
                  </a:lnTo>
                  <a:lnTo>
                    <a:pt x="231" y="304"/>
                  </a:lnTo>
                  <a:lnTo>
                    <a:pt x="239" y="411"/>
                  </a:lnTo>
                  <a:lnTo>
                    <a:pt x="246" y="411"/>
                  </a:lnTo>
                  <a:lnTo>
                    <a:pt x="254" y="312"/>
                  </a:lnTo>
                  <a:lnTo>
                    <a:pt x="398" y="2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7" name="Rectangle 78"/>
            <p:cNvSpPr>
              <a:spLocks noChangeArrowheads="1"/>
            </p:cNvSpPr>
            <p:nvPr>
              <p:custDataLst>
                <p:tags r:id="rId61"/>
              </p:custDataLst>
            </p:nvPr>
          </p:nvSpPr>
          <p:spPr bwMode="auto">
            <a:xfrm>
              <a:off x="3748" y="3340"/>
              <a:ext cx="32" cy="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t-EE"/>
            </a:p>
          </p:txBody>
        </p:sp>
        <p:sp>
          <p:nvSpPr>
            <p:cNvPr id="30788" name="Freeform 79"/>
            <p:cNvSpPr>
              <a:spLocks/>
            </p:cNvSpPr>
            <p:nvPr>
              <p:custDataLst>
                <p:tags r:id="rId62"/>
              </p:custDataLst>
            </p:nvPr>
          </p:nvSpPr>
          <p:spPr bwMode="auto">
            <a:xfrm>
              <a:off x="3501" y="3183"/>
              <a:ext cx="351" cy="436"/>
            </a:xfrm>
            <a:custGeom>
              <a:avLst/>
              <a:gdLst>
                <a:gd name="T0" fmla="*/ 80 w 351"/>
                <a:gd name="T1" fmla="*/ 42 h 436"/>
                <a:gd name="T2" fmla="*/ 48 w 351"/>
                <a:gd name="T3" fmla="*/ 83 h 436"/>
                <a:gd name="T4" fmla="*/ 0 w 351"/>
                <a:gd name="T5" fmla="*/ 198 h 436"/>
                <a:gd name="T6" fmla="*/ 40 w 351"/>
                <a:gd name="T7" fmla="*/ 239 h 436"/>
                <a:gd name="T8" fmla="*/ 48 w 351"/>
                <a:gd name="T9" fmla="*/ 436 h 436"/>
                <a:gd name="T10" fmla="*/ 152 w 351"/>
                <a:gd name="T11" fmla="*/ 264 h 436"/>
                <a:gd name="T12" fmla="*/ 207 w 351"/>
                <a:gd name="T13" fmla="*/ 255 h 436"/>
                <a:gd name="T14" fmla="*/ 287 w 351"/>
                <a:gd name="T15" fmla="*/ 239 h 436"/>
                <a:gd name="T16" fmla="*/ 311 w 351"/>
                <a:gd name="T17" fmla="*/ 231 h 436"/>
                <a:gd name="T18" fmla="*/ 327 w 351"/>
                <a:gd name="T19" fmla="*/ 231 h 436"/>
                <a:gd name="T20" fmla="*/ 335 w 351"/>
                <a:gd name="T21" fmla="*/ 222 h 436"/>
                <a:gd name="T22" fmla="*/ 343 w 351"/>
                <a:gd name="T23" fmla="*/ 214 h 436"/>
                <a:gd name="T24" fmla="*/ 343 w 351"/>
                <a:gd name="T25" fmla="*/ 206 h 436"/>
                <a:gd name="T26" fmla="*/ 351 w 351"/>
                <a:gd name="T27" fmla="*/ 198 h 436"/>
                <a:gd name="T28" fmla="*/ 343 w 351"/>
                <a:gd name="T29" fmla="*/ 190 h 436"/>
                <a:gd name="T30" fmla="*/ 343 w 351"/>
                <a:gd name="T31" fmla="*/ 181 h 436"/>
                <a:gd name="T32" fmla="*/ 335 w 351"/>
                <a:gd name="T33" fmla="*/ 181 h 436"/>
                <a:gd name="T34" fmla="*/ 335 w 351"/>
                <a:gd name="T35" fmla="*/ 173 h 436"/>
                <a:gd name="T36" fmla="*/ 327 w 351"/>
                <a:gd name="T37" fmla="*/ 165 h 436"/>
                <a:gd name="T38" fmla="*/ 303 w 351"/>
                <a:gd name="T39" fmla="*/ 165 h 436"/>
                <a:gd name="T40" fmla="*/ 287 w 351"/>
                <a:gd name="T41" fmla="*/ 190 h 436"/>
                <a:gd name="T42" fmla="*/ 287 w 351"/>
                <a:gd name="T43" fmla="*/ 198 h 436"/>
                <a:gd name="T44" fmla="*/ 303 w 351"/>
                <a:gd name="T45" fmla="*/ 198 h 436"/>
                <a:gd name="T46" fmla="*/ 311 w 351"/>
                <a:gd name="T47" fmla="*/ 206 h 436"/>
                <a:gd name="T48" fmla="*/ 295 w 351"/>
                <a:gd name="T49" fmla="*/ 206 h 436"/>
                <a:gd name="T50" fmla="*/ 207 w 351"/>
                <a:gd name="T51" fmla="*/ 206 h 436"/>
                <a:gd name="T52" fmla="*/ 183 w 351"/>
                <a:gd name="T53" fmla="*/ 198 h 436"/>
                <a:gd name="T54" fmla="*/ 191 w 351"/>
                <a:gd name="T55" fmla="*/ 198 h 436"/>
                <a:gd name="T56" fmla="*/ 207 w 351"/>
                <a:gd name="T57" fmla="*/ 198 h 436"/>
                <a:gd name="T58" fmla="*/ 199 w 351"/>
                <a:gd name="T59" fmla="*/ 165 h 436"/>
                <a:gd name="T60" fmla="*/ 175 w 351"/>
                <a:gd name="T61" fmla="*/ 173 h 436"/>
                <a:gd name="T62" fmla="*/ 168 w 351"/>
                <a:gd name="T63" fmla="*/ 181 h 436"/>
                <a:gd name="T64" fmla="*/ 160 w 351"/>
                <a:gd name="T65" fmla="*/ 83 h 436"/>
                <a:gd name="T66" fmla="*/ 160 w 351"/>
                <a:gd name="T67" fmla="*/ 50 h 436"/>
                <a:gd name="T68" fmla="*/ 136 w 351"/>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1"/>
                <a:gd name="T106" fmla="*/ 0 h 436"/>
                <a:gd name="T107" fmla="*/ 351 w 351"/>
                <a:gd name="T108" fmla="*/ 436 h 4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1" h="436">
                  <a:moveTo>
                    <a:pt x="96" y="0"/>
                  </a:moveTo>
                  <a:lnTo>
                    <a:pt x="80" y="42"/>
                  </a:lnTo>
                  <a:lnTo>
                    <a:pt x="80" y="83"/>
                  </a:lnTo>
                  <a:lnTo>
                    <a:pt x="48" y="83"/>
                  </a:lnTo>
                  <a:lnTo>
                    <a:pt x="24" y="116"/>
                  </a:lnTo>
                  <a:lnTo>
                    <a:pt x="0" y="198"/>
                  </a:lnTo>
                  <a:lnTo>
                    <a:pt x="24" y="239"/>
                  </a:lnTo>
                  <a:lnTo>
                    <a:pt x="40" y="239"/>
                  </a:lnTo>
                  <a:lnTo>
                    <a:pt x="48" y="255"/>
                  </a:lnTo>
                  <a:lnTo>
                    <a:pt x="48" y="436"/>
                  </a:lnTo>
                  <a:lnTo>
                    <a:pt x="152" y="436"/>
                  </a:lnTo>
                  <a:lnTo>
                    <a:pt x="152" y="264"/>
                  </a:lnTo>
                  <a:lnTo>
                    <a:pt x="183" y="272"/>
                  </a:lnTo>
                  <a:lnTo>
                    <a:pt x="207" y="255"/>
                  </a:lnTo>
                  <a:lnTo>
                    <a:pt x="215" y="239"/>
                  </a:lnTo>
                  <a:lnTo>
                    <a:pt x="287" y="239"/>
                  </a:lnTo>
                  <a:lnTo>
                    <a:pt x="295" y="231"/>
                  </a:lnTo>
                  <a:lnTo>
                    <a:pt x="311" y="231"/>
                  </a:lnTo>
                  <a:lnTo>
                    <a:pt x="319" y="231"/>
                  </a:lnTo>
                  <a:lnTo>
                    <a:pt x="327" y="231"/>
                  </a:lnTo>
                  <a:lnTo>
                    <a:pt x="335" y="222"/>
                  </a:lnTo>
                  <a:lnTo>
                    <a:pt x="343" y="214"/>
                  </a:lnTo>
                  <a:lnTo>
                    <a:pt x="343" y="206"/>
                  </a:lnTo>
                  <a:lnTo>
                    <a:pt x="351" y="206"/>
                  </a:lnTo>
                  <a:lnTo>
                    <a:pt x="351" y="198"/>
                  </a:lnTo>
                  <a:lnTo>
                    <a:pt x="343" y="198"/>
                  </a:lnTo>
                  <a:lnTo>
                    <a:pt x="343" y="190"/>
                  </a:lnTo>
                  <a:lnTo>
                    <a:pt x="343" y="181"/>
                  </a:lnTo>
                  <a:lnTo>
                    <a:pt x="335" y="181"/>
                  </a:lnTo>
                  <a:lnTo>
                    <a:pt x="335" y="173"/>
                  </a:lnTo>
                  <a:lnTo>
                    <a:pt x="327" y="173"/>
                  </a:lnTo>
                  <a:lnTo>
                    <a:pt x="327" y="165"/>
                  </a:lnTo>
                  <a:lnTo>
                    <a:pt x="311" y="165"/>
                  </a:lnTo>
                  <a:lnTo>
                    <a:pt x="303" y="165"/>
                  </a:lnTo>
                  <a:lnTo>
                    <a:pt x="287" y="165"/>
                  </a:lnTo>
                  <a:lnTo>
                    <a:pt x="287" y="190"/>
                  </a:lnTo>
                  <a:lnTo>
                    <a:pt x="287" y="198"/>
                  </a:lnTo>
                  <a:lnTo>
                    <a:pt x="303" y="198"/>
                  </a:lnTo>
                  <a:lnTo>
                    <a:pt x="311" y="198"/>
                  </a:lnTo>
                  <a:lnTo>
                    <a:pt x="311" y="206"/>
                  </a:lnTo>
                  <a:lnTo>
                    <a:pt x="295" y="206"/>
                  </a:lnTo>
                  <a:lnTo>
                    <a:pt x="207" y="206"/>
                  </a:lnTo>
                  <a:lnTo>
                    <a:pt x="191" y="206"/>
                  </a:lnTo>
                  <a:lnTo>
                    <a:pt x="183" y="198"/>
                  </a:lnTo>
                  <a:lnTo>
                    <a:pt x="191" y="198"/>
                  </a:lnTo>
                  <a:lnTo>
                    <a:pt x="207" y="198"/>
                  </a:lnTo>
                  <a:lnTo>
                    <a:pt x="207" y="165"/>
                  </a:lnTo>
                  <a:lnTo>
                    <a:pt x="199" y="165"/>
                  </a:lnTo>
                  <a:lnTo>
                    <a:pt x="183" y="165"/>
                  </a:lnTo>
                  <a:lnTo>
                    <a:pt x="175" y="173"/>
                  </a:lnTo>
                  <a:lnTo>
                    <a:pt x="168" y="181"/>
                  </a:lnTo>
                  <a:lnTo>
                    <a:pt x="168" y="140"/>
                  </a:lnTo>
                  <a:lnTo>
                    <a:pt x="160" y="83"/>
                  </a:lnTo>
                  <a:lnTo>
                    <a:pt x="152" y="83"/>
                  </a:lnTo>
                  <a:lnTo>
                    <a:pt x="160" y="50"/>
                  </a:lnTo>
                  <a:lnTo>
                    <a:pt x="160" y="9"/>
                  </a:lnTo>
                  <a:lnTo>
                    <a:pt x="136" y="0"/>
                  </a:lnTo>
                  <a:lnTo>
                    <a:pt x="9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9" name="Freeform 80"/>
            <p:cNvSpPr>
              <a:spLocks/>
            </p:cNvSpPr>
            <p:nvPr>
              <p:custDataLst>
                <p:tags r:id="rId63"/>
              </p:custDataLst>
            </p:nvPr>
          </p:nvSpPr>
          <p:spPr bwMode="auto">
            <a:xfrm>
              <a:off x="3581" y="3290"/>
              <a:ext cx="64" cy="91"/>
            </a:xfrm>
            <a:custGeom>
              <a:avLst/>
              <a:gdLst>
                <a:gd name="T0" fmla="*/ 8 w 64"/>
                <a:gd name="T1" fmla="*/ 74 h 91"/>
                <a:gd name="T2" fmla="*/ 0 w 64"/>
                <a:gd name="T3" fmla="*/ 74 h 91"/>
                <a:gd name="T4" fmla="*/ 16 w 64"/>
                <a:gd name="T5" fmla="*/ 17 h 91"/>
                <a:gd name="T6" fmla="*/ 8 w 64"/>
                <a:gd name="T7" fmla="*/ 0 h 91"/>
                <a:gd name="T8" fmla="*/ 24 w 64"/>
                <a:gd name="T9" fmla="*/ 0 h 91"/>
                <a:gd name="T10" fmla="*/ 56 w 64"/>
                <a:gd name="T11" fmla="*/ 0 h 91"/>
                <a:gd name="T12" fmla="*/ 64 w 64"/>
                <a:gd name="T13" fmla="*/ 41 h 91"/>
                <a:gd name="T14" fmla="*/ 64 w 64"/>
                <a:gd name="T15" fmla="*/ 91 h 91"/>
                <a:gd name="T16" fmla="*/ 56 w 64"/>
                <a:gd name="T17" fmla="*/ 91 h 91"/>
                <a:gd name="T18" fmla="*/ 8 w 64"/>
                <a:gd name="T19" fmla="*/ 74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91"/>
                <a:gd name="T32" fmla="*/ 64 w 64"/>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91">
                  <a:moveTo>
                    <a:pt x="8" y="74"/>
                  </a:moveTo>
                  <a:lnTo>
                    <a:pt x="0" y="74"/>
                  </a:lnTo>
                  <a:lnTo>
                    <a:pt x="16" y="17"/>
                  </a:lnTo>
                  <a:lnTo>
                    <a:pt x="8" y="0"/>
                  </a:lnTo>
                  <a:lnTo>
                    <a:pt x="24" y="0"/>
                  </a:lnTo>
                  <a:lnTo>
                    <a:pt x="56" y="0"/>
                  </a:lnTo>
                  <a:lnTo>
                    <a:pt x="64" y="41"/>
                  </a:lnTo>
                  <a:lnTo>
                    <a:pt x="64" y="91"/>
                  </a:lnTo>
                  <a:lnTo>
                    <a:pt x="56" y="91"/>
                  </a:lnTo>
                  <a:lnTo>
                    <a:pt x="8" y="74"/>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0" name="Freeform 81"/>
            <p:cNvSpPr>
              <a:spLocks/>
            </p:cNvSpPr>
            <p:nvPr>
              <p:custDataLst>
                <p:tags r:id="rId64"/>
              </p:custDataLst>
            </p:nvPr>
          </p:nvSpPr>
          <p:spPr bwMode="auto">
            <a:xfrm>
              <a:off x="3581" y="3455"/>
              <a:ext cx="40" cy="131"/>
            </a:xfrm>
            <a:custGeom>
              <a:avLst/>
              <a:gdLst>
                <a:gd name="T0" fmla="*/ 0 w 40"/>
                <a:gd name="T1" fmla="*/ 0 h 131"/>
                <a:gd name="T2" fmla="*/ 40 w 40"/>
                <a:gd name="T3" fmla="*/ 8 h 131"/>
                <a:gd name="T4" fmla="*/ 40 w 40"/>
                <a:gd name="T5" fmla="*/ 131 h 131"/>
                <a:gd name="T6" fmla="*/ 0 w 40"/>
                <a:gd name="T7" fmla="*/ 131 h 131"/>
                <a:gd name="T8" fmla="*/ 0 w 40"/>
                <a:gd name="T9" fmla="*/ 0 h 131"/>
                <a:gd name="T10" fmla="*/ 0 60000 65536"/>
                <a:gd name="T11" fmla="*/ 0 60000 65536"/>
                <a:gd name="T12" fmla="*/ 0 60000 65536"/>
                <a:gd name="T13" fmla="*/ 0 60000 65536"/>
                <a:gd name="T14" fmla="*/ 0 60000 65536"/>
                <a:gd name="T15" fmla="*/ 0 w 40"/>
                <a:gd name="T16" fmla="*/ 0 h 131"/>
                <a:gd name="T17" fmla="*/ 40 w 40"/>
                <a:gd name="T18" fmla="*/ 131 h 131"/>
              </a:gdLst>
              <a:ahLst/>
              <a:cxnLst>
                <a:cxn ang="T10">
                  <a:pos x="T0" y="T1"/>
                </a:cxn>
                <a:cxn ang="T11">
                  <a:pos x="T2" y="T3"/>
                </a:cxn>
                <a:cxn ang="T12">
                  <a:pos x="T4" y="T5"/>
                </a:cxn>
                <a:cxn ang="T13">
                  <a:pos x="T6" y="T7"/>
                </a:cxn>
                <a:cxn ang="T14">
                  <a:pos x="T8" y="T9"/>
                </a:cxn>
              </a:cxnLst>
              <a:rect l="T15" t="T16" r="T17" b="T18"/>
              <a:pathLst>
                <a:path w="40" h="131">
                  <a:moveTo>
                    <a:pt x="0" y="0"/>
                  </a:moveTo>
                  <a:lnTo>
                    <a:pt x="40" y="8"/>
                  </a:lnTo>
                  <a:lnTo>
                    <a:pt x="40" y="131"/>
                  </a:lnTo>
                  <a:lnTo>
                    <a:pt x="0" y="131"/>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1" name="Freeform 82"/>
            <p:cNvSpPr>
              <a:spLocks/>
            </p:cNvSpPr>
            <p:nvPr>
              <p:custDataLst>
                <p:tags r:id="rId65"/>
              </p:custDataLst>
            </p:nvPr>
          </p:nvSpPr>
          <p:spPr bwMode="auto">
            <a:xfrm>
              <a:off x="3533" y="3299"/>
              <a:ext cx="48" cy="106"/>
            </a:xfrm>
            <a:custGeom>
              <a:avLst/>
              <a:gdLst>
                <a:gd name="T0" fmla="*/ 16 w 48"/>
                <a:gd name="T1" fmla="*/ 8 h 106"/>
                <a:gd name="T2" fmla="*/ 32 w 48"/>
                <a:gd name="T3" fmla="*/ 0 h 106"/>
                <a:gd name="T4" fmla="*/ 40 w 48"/>
                <a:gd name="T5" fmla="*/ 8 h 106"/>
                <a:gd name="T6" fmla="*/ 16 w 48"/>
                <a:gd name="T7" fmla="*/ 74 h 106"/>
                <a:gd name="T8" fmla="*/ 48 w 48"/>
                <a:gd name="T9" fmla="*/ 90 h 106"/>
                <a:gd name="T10" fmla="*/ 40 w 48"/>
                <a:gd name="T11" fmla="*/ 106 h 106"/>
                <a:gd name="T12" fmla="*/ 8 w 48"/>
                <a:gd name="T13" fmla="*/ 90 h 106"/>
                <a:gd name="T14" fmla="*/ 0 w 48"/>
                <a:gd name="T15" fmla="*/ 74 h 106"/>
                <a:gd name="T16" fmla="*/ 16 w 48"/>
                <a:gd name="T17" fmla="*/ 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06"/>
                <a:gd name="T29" fmla="*/ 48 w 4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06">
                  <a:moveTo>
                    <a:pt x="16" y="8"/>
                  </a:moveTo>
                  <a:lnTo>
                    <a:pt x="32" y="0"/>
                  </a:lnTo>
                  <a:lnTo>
                    <a:pt x="40" y="8"/>
                  </a:lnTo>
                  <a:lnTo>
                    <a:pt x="16" y="74"/>
                  </a:lnTo>
                  <a:lnTo>
                    <a:pt x="48" y="90"/>
                  </a:lnTo>
                  <a:lnTo>
                    <a:pt x="40" y="106"/>
                  </a:lnTo>
                  <a:lnTo>
                    <a:pt x="8" y="90"/>
                  </a:lnTo>
                  <a:lnTo>
                    <a:pt x="0" y="74"/>
                  </a:lnTo>
                  <a:lnTo>
                    <a:pt x="16" y="8"/>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2" name="Freeform 83"/>
            <p:cNvSpPr>
              <a:spLocks/>
            </p:cNvSpPr>
            <p:nvPr>
              <p:custDataLst>
                <p:tags r:id="rId66"/>
              </p:custDataLst>
            </p:nvPr>
          </p:nvSpPr>
          <p:spPr bwMode="auto">
            <a:xfrm>
              <a:off x="3684" y="3373"/>
              <a:ext cx="128" cy="16"/>
            </a:xfrm>
            <a:custGeom>
              <a:avLst/>
              <a:gdLst>
                <a:gd name="T0" fmla="*/ 64 w 128"/>
                <a:gd name="T1" fmla="*/ 16 h 16"/>
                <a:gd name="T2" fmla="*/ 112 w 128"/>
                <a:gd name="T3" fmla="*/ 16 h 16"/>
                <a:gd name="T4" fmla="*/ 112 w 128"/>
                <a:gd name="T5" fmla="*/ 16 h 16"/>
                <a:gd name="T6" fmla="*/ 128 w 128"/>
                <a:gd name="T7" fmla="*/ 16 h 16"/>
                <a:gd name="T8" fmla="*/ 128 w 128"/>
                <a:gd name="T9" fmla="*/ 8 h 16"/>
                <a:gd name="T10" fmla="*/ 120 w 128"/>
                <a:gd name="T11" fmla="*/ 8 h 16"/>
                <a:gd name="T12" fmla="*/ 120 w 128"/>
                <a:gd name="T13" fmla="*/ 8 h 16"/>
                <a:gd name="T14" fmla="*/ 104 w 128"/>
                <a:gd name="T15" fmla="*/ 8 h 16"/>
                <a:gd name="T16" fmla="*/ 104 w 128"/>
                <a:gd name="T17" fmla="*/ 0 h 16"/>
                <a:gd name="T18" fmla="*/ 104 w 128"/>
                <a:gd name="T19" fmla="*/ 0 h 16"/>
                <a:gd name="T20" fmla="*/ 104 w 128"/>
                <a:gd name="T21" fmla="*/ 8 h 16"/>
                <a:gd name="T22" fmla="*/ 104 w 128"/>
                <a:gd name="T23" fmla="*/ 8 h 16"/>
                <a:gd name="T24" fmla="*/ 112 w 128"/>
                <a:gd name="T25" fmla="*/ 8 h 16"/>
                <a:gd name="T26" fmla="*/ 112 w 128"/>
                <a:gd name="T27" fmla="*/ 8 h 16"/>
                <a:gd name="T28" fmla="*/ 112 w 128"/>
                <a:gd name="T29" fmla="*/ 16 h 16"/>
                <a:gd name="T30" fmla="*/ 80 w 128"/>
                <a:gd name="T31" fmla="*/ 16 h 16"/>
                <a:gd name="T32" fmla="*/ 80 w 128"/>
                <a:gd name="T33" fmla="*/ 8 h 16"/>
                <a:gd name="T34" fmla="*/ 72 w 128"/>
                <a:gd name="T35" fmla="*/ 8 h 16"/>
                <a:gd name="T36" fmla="*/ 80 w 128"/>
                <a:gd name="T37" fmla="*/ 8 h 16"/>
                <a:gd name="T38" fmla="*/ 80 w 128"/>
                <a:gd name="T39" fmla="*/ 8 h 16"/>
                <a:gd name="T40" fmla="*/ 80 w 128"/>
                <a:gd name="T41" fmla="*/ 8 h 16"/>
                <a:gd name="T42" fmla="*/ 88 w 128"/>
                <a:gd name="T43" fmla="*/ 8 h 16"/>
                <a:gd name="T44" fmla="*/ 96 w 128"/>
                <a:gd name="T45" fmla="*/ 8 h 16"/>
                <a:gd name="T46" fmla="*/ 96 w 128"/>
                <a:gd name="T47" fmla="*/ 0 h 16"/>
                <a:gd name="T48" fmla="*/ 64 w 128"/>
                <a:gd name="T49" fmla="*/ 0 h 16"/>
                <a:gd name="T50" fmla="*/ 64 w 128"/>
                <a:gd name="T51" fmla="*/ 8 h 16"/>
                <a:gd name="T52" fmla="*/ 24 w 128"/>
                <a:gd name="T53" fmla="*/ 8 h 16"/>
                <a:gd name="T54" fmla="*/ 24 w 128"/>
                <a:gd name="T55" fmla="*/ 8 h 16"/>
                <a:gd name="T56" fmla="*/ 8 w 128"/>
                <a:gd name="T57" fmla="*/ 8 h 16"/>
                <a:gd name="T58" fmla="*/ 8 w 128"/>
                <a:gd name="T59" fmla="*/ 8 h 16"/>
                <a:gd name="T60" fmla="*/ 0 w 128"/>
                <a:gd name="T61" fmla="*/ 8 h 16"/>
                <a:gd name="T62" fmla="*/ 0 w 128"/>
                <a:gd name="T63" fmla="*/ 8 h 16"/>
                <a:gd name="T64" fmla="*/ 8 w 128"/>
                <a:gd name="T65" fmla="*/ 16 h 16"/>
                <a:gd name="T66" fmla="*/ 24 w 128"/>
                <a:gd name="T67" fmla="*/ 16 h 16"/>
                <a:gd name="T68" fmla="*/ 24 w 128"/>
                <a:gd name="T69" fmla="*/ 16 h 16"/>
                <a:gd name="T70" fmla="*/ 64 w 128"/>
                <a:gd name="T71" fmla="*/ 1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
                <a:gd name="T109" fmla="*/ 0 h 16"/>
                <a:gd name="T110" fmla="*/ 128 w 128"/>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 h="16">
                  <a:moveTo>
                    <a:pt x="64" y="16"/>
                  </a:moveTo>
                  <a:lnTo>
                    <a:pt x="112" y="16"/>
                  </a:lnTo>
                  <a:lnTo>
                    <a:pt x="128" y="16"/>
                  </a:lnTo>
                  <a:lnTo>
                    <a:pt x="128" y="8"/>
                  </a:lnTo>
                  <a:lnTo>
                    <a:pt x="120" y="8"/>
                  </a:lnTo>
                  <a:lnTo>
                    <a:pt x="104" y="8"/>
                  </a:lnTo>
                  <a:lnTo>
                    <a:pt x="104" y="0"/>
                  </a:lnTo>
                  <a:lnTo>
                    <a:pt x="104" y="8"/>
                  </a:lnTo>
                  <a:lnTo>
                    <a:pt x="112" y="8"/>
                  </a:lnTo>
                  <a:lnTo>
                    <a:pt x="112" y="16"/>
                  </a:lnTo>
                  <a:lnTo>
                    <a:pt x="80" y="16"/>
                  </a:lnTo>
                  <a:lnTo>
                    <a:pt x="80" y="8"/>
                  </a:lnTo>
                  <a:lnTo>
                    <a:pt x="72" y="8"/>
                  </a:lnTo>
                  <a:lnTo>
                    <a:pt x="80" y="8"/>
                  </a:lnTo>
                  <a:lnTo>
                    <a:pt x="88" y="8"/>
                  </a:lnTo>
                  <a:lnTo>
                    <a:pt x="96" y="8"/>
                  </a:lnTo>
                  <a:lnTo>
                    <a:pt x="96" y="0"/>
                  </a:lnTo>
                  <a:lnTo>
                    <a:pt x="64" y="0"/>
                  </a:lnTo>
                  <a:lnTo>
                    <a:pt x="64" y="8"/>
                  </a:lnTo>
                  <a:lnTo>
                    <a:pt x="24" y="8"/>
                  </a:lnTo>
                  <a:lnTo>
                    <a:pt x="8" y="8"/>
                  </a:lnTo>
                  <a:lnTo>
                    <a:pt x="0" y="8"/>
                  </a:lnTo>
                  <a:lnTo>
                    <a:pt x="8" y="16"/>
                  </a:lnTo>
                  <a:lnTo>
                    <a:pt x="24" y="16"/>
                  </a:lnTo>
                  <a:lnTo>
                    <a:pt x="64" y="16"/>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3" name="Freeform 84"/>
            <p:cNvSpPr>
              <a:spLocks/>
            </p:cNvSpPr>
            <p:nvPr>
              <p:custDataLst>
                <p:tags r:id="rId67"/>
              </p:custDataLst>
            </p:nvPr>
          </p:nvSpPr>
          <p:spPr bwMode="auto">
            <a:xfrm>
              <a:off x="3565" y="3364"/>
              <a:ext cx="72" cy="107"/>
            </a:xfrm>
            <a:custGeom>
              <a:avLst/>
              <a:gdLst>
                <a:gd name="T0" fmla="*/ 24 w 72"/>
                <a:gd name="T1" fmla="*/ 0 h 107"/>
                <a:gd name="T2" fmla="*/ 72 w 72"/>
                <a:gd name="T3" fmla="*/ 17 h 107"/>
                <a:gd name="T4" fmla="*/ 72 w 72"/>
                <a:gd name="T5" fmla="*/ 107 h 107"/>
                <a:gd name="T6" fmla="*/ 56 w 72"/>
                <a:gd name="T7" fmla="*/ 99 h 107"/>
                <a:gd name="T8" fmla="*/ 16 w 72"/>
                <a:gd name="T9" fmla="*/ 91 h 107"/>
                <a:gd name="T10" fmla="*/ 0 w 72"/>
                <a:gd name="T11" fmla="*/ 91 h 107"/>
                <a:gd name="T12" fmla="*/ 8 w 72"/>
                <a:gd name="T13" fmla="*/ 41 h 107"/>
                <a:gd name="T14" fmla="*/ 16 w 72"/>
                <a:gd name="T15" fmla="*/ 25 h 107"/>
                <a:gd name="T16" fmla="*/ 24 w 72"/>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07"/>
                <a:gd name="T29" fmla="*/ 72 w 72"/>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07">
                  <a:moveTo>
                    <a:pt x="24" y="0"/>
                  </a:moveTo>
                  <a:lnTo>
                    <a:pt x="72" y="17"/>
                  </a:lnTo>
                  <a:lnTo>
                    <a:pt x="72" y="107"/>
                  </a:lnTo>
                  <a:lnTo>
                    <a:pt x="56" y="99"/>
                  </a:lnTo>
                  <a:lnTo>
                    <a:pt x="16" y="91"/>
                  </a:lnTo>
                  <a:lnTo>
                    <a:pt x="0" y="91"/>
                  </a:lnTo>
                  <a:lnTo>
                    <a:pt x="8" y="41"/>
                  </a:lnTo>
                  <a:lnTo>
                    <a:pt x="16" y="25"/>
                  </a:lnTo>
                  <a:lnTo>
                    <a:pt x="24"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4" name="Freeform 85"/>
            <p:cNvSpPr>
              <a:spLocks/>
            </p:cNvSpPr>
            <p:nvPr>
              <p:custDataLst>
                <p:tags r:id="rId68"/>
              </p:custDataLst>
            </p:nvPr>
          </p:nvSpPr>
          <p:spPr bwMode="auto">
            <a:xfrm>
              <a:off x="3653" y="3414"/>
              <a:ext cx="31" cy="8"/>
            </a:xfrm>
            <a:custGeom>
              <a:avLst/>
              <a:gdLst>
                <a:gd name="T0" fmla="*/ 8 w 31"/>
                <a:gd name="T1" fmla="*/ 0 h 8"/>
                <a:gd name="T2" fmla="*/ 31 w 31"/>
                <a:gd name="T3" fmla="*/ 0 h 8"/>
                <a:gd name="T4" fmla="*/ 23 w 31"/>
                <a:gd name="T5" fmla="*/ 8 h 8"/>
                <a:gd name="T6" fmla="*/ 16 w 31"/>
                <a:gd name="T7" fmla="*/ 8 h 8"/>
                <a:gd name="T8" fmla="*/ 0 w 31"/>
                <a:gd name="T9" fmla="*/ 8 h 8"/>
                <a:gd name="T10" fmla="*/ 8 w 31"/>
                <a:gd name="T11" fmla="*/ 0 h 8"/>
                <a:gd name="T12" fmla="*/ 0 60000 65536"/>
                <a:gd name="T13" fmla="*/ 0 60000 65536"/>
                <a:gd name="T14" fmla="*/ 0 60000 65536"/>
                <a:gd name="T15" fmla="*/ 0 60000 65536"/>
                <a:gd name="T16" fmla="*/ 0 60000 65536"/>
                <a:gd name="T17" fmla="*/ 0 60000 65536"/>
                <a:gd name="T18" fmla="*/ 0 w 31"/>
                <a:gd name="T19" fmla="*/ 0 h 8"/>
                <a:gd name="T20" fmla="*/ 31 w 31"/>
                <a:gd name="T21" fmla="*/ 8 h 8"/>
              </a:gdLst>
              <a:ahLst/>
              <a:cxnLst>
                <a:cxn ang="T12">
                  <a:pos x="T0" y="T1"/>
                </a:cxn>
                <a:cxn ang="T13">
                  <a:pos x="T2" y="T3"/>
                </a:cxn>
                <a:cxn ang="T14">
                  <a:pos x="T4" y="T5"/>
                </a:cxn>
                <a:cxn ang="T15">
                  <a:pos x="T6" y="T7"/>
                </a:cxn>
                <a:cxn ang="T16">
                  <a:pos x="T8" y="T9"/>
                </a:cxn>
                <a:cxn ang="T17">
                  <a:pos x="T10" y="T11"/>
                </a:cxn>
              </a:cxnLst>
              <a:rect l="T18" t="T19" r="T20" b="T21"/>
              <a:pathLst>
                <a:path w="31" h="8">
                  <a:moveTo>
                    <a:pt x="8" y="0"/>
                  </a:moveTo>
                  <a:lnTo>
                    <a:pt x="31" y="0"/>
                  </a:lnTo>
                  <a:lnTo>
                    <a:pt x="23" y="8"/>
                  </a:lnTo>
                  <a:lnTo>
                    <a:pt x="16" y="8"/>
                  </a:lnTo>
                  <a:lnTo>
                    <a:pt x="0" y="8"/>
                  </a:lnTo>
                  <a:lnTo>
                    <a:pt x="8"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5" name="Freeform 86"/>
            <p:cNvSpPr>
              <a:spLocks/>
            </p:cNvSpPr>
            <p:nvPr>
              <p:custDataLst>
                <p:tags r:id="rId69"/>
              </p:custDataLst>
            </p:nvPr>
          </p:nvSpPr>
          <p:spPr bwMode="auto">
            <a:xfrm>
              <a:off x="3605" y="3208"/>
              <a:ext cx="32" cy="49"/>
            </a:xfrm>
            <a:custGeom>
              <a:avLst/>
              <a:gdLst>
                <a:gd name="T0" fmla="*/ 0 w 32"/>
                <a:gd name="T1" fmla="*/ 17 h 49"/>
                <a:gd name="T2" fmla="*/ 8 w 32"/>
                <a:gd name="T3" fmla="*/ 8 h 49"/>
                <a:gd name="T4" fmla="*/ 24 w 32"/>
                <a:gd name="T5" fmla="*/ 0 h 49"/>
                <a:gd name="T6" fmla="*/ 32 w 32"/>
                <a:gd name="T7" fmla="*/ 8 h 49"/>
                <a:gd name="T8" fmla="*/ 32 w 32"/>
                <a:gd name="T9" fmla="*/ 33 h 49"/>
                <a:gd name="T10" fmla="*/ 8 w 32"/>
                <a:gd name="T11" fmla="*/ 49 h 49"/>
                <a:gd name="T12" fmla="*/ 0 w 32"/>
                <a:gd name="T13" fmla="*/ 33 h 49"/>
                <a:gd name="T14" fmla="*/ 0 w 32"/>
                <a:gd name="T15" fmla="*/ 17 h 4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9"/>
                <a:gd name="T26" fmla="*/ 32 w 3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9">
                  <a:moveTo>
                    <a:pt x="0" y="17"/>
                  </a:moveTo>
                  <a:lnTo>
                    <a:pt x="8" y="8"/>
                  </a:lnTo>
                  <a:lnTo>
                    <a:pt x="24" y="0"/>
                  </a:lnTo>
                  <a:lnTo>
                    <a:pt x="32" y="8"/>
                  </a:lnTo>
                  <a:lnTo>
                    <a:pt x="32" y="33"/>
                  </a:lnTo>
                  <a:lnTo>
                    <a:pt x="8" y="49"/>
                  </a:lnTo>
                  <a:lnTo>
                    <a:pt x="0" y="33"/>
                  </a:lnTo>
                  <a:lnTo>
                    <a:pt x="0" y="17"/>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6" name="Freeform 87"/>
            <p:cNvSpPr>
              <a:spLocks/>
            </p:cNvSpPr>
            <p:nvPr>
              <p:custDataLst>
                <p:tags r:id="rId70"/>
              </p:custDataLst>
            </p:nvPr>
          </p:nvSpPr>
          <p:spPr bwMode="auto">
            <a:xfrm>
              <a:off x="3454" y="3299"/>
              <a:ext cx="581" cy="427"/>
            </a:xfrm>
            <a:custGeom>
              <a:avLst/>
              <a:gdLst>
                <a:gd name="T0" fmla="*/ 0 w 581"/>
                <a:gd name="T1" fmla="*/ 427 h 427"/>
                <a:gd name="T2" fmla="*/ 581 w 581"/>
                <a:gd name="T3" fmla="*/ 427 h 427"/>
                <a:gd name="T4" fmla="*/ 533 w 581"/>
                <a:gd name="T5" fmla="*/ 345 h 427"/>
                <a:gd name="T6" fmla="*/ 406 w 581"/>
                <a:gd name="T7" fmla="*/ 394 h 427"/>
                <a:gd name="T8" fmla="*/ 238 w 581"/>
                <a:gd name="T9" fmla="*/ 345 h 427"/>
                <a:gd name="T10" fmla="*/ 238 w 581"/>
                <a:gd name="T11" fmla="*/ 287 h 427"/>
                <a:gd name="T12" fmla="*/ 207 w 581"/>
                <a:gd name="T13" fmla="*/ 287 h 427"/>
                <a:gd name="T14" fmla="*/ 207 w 581"/>
                <a:gd name="T15" fmla="*/ 320 h 427"/>
                <a:gd name="T16" fmla="*/ 95 w 581"/>
                <a:gd name="T17" fmla="*/ 320 h 427"/>
                <a:gd name="T18" fmla="*/ 87 w 581"/>
                <a:gd name="T19" fmla="*/ 263 h 427"/>
                <a:gd name="T20" fmla="*/ 79 w 581"/>
                <a:gd name="T21" fmla="*/ 139 h 427"/>
                <a:gd name="T22" fmla="*/ 63 w 581"/>
                <a:gd name="T23" fmla="*/ 139 h 427"/>
                <a:gd name="T24" fmla="*/ 39 w 581"/>
                <a:gd name="T25" fmla="*/ 82 h 427"/>
                <a:gd name="T26" fmla="*/ 55 w 581"/>
                <a:gd name="T27" fmla="*/ 0 h 427"/>
                <a:gd name="T28" fmla="*/ 23 w 581"/>
                <a:gd name="T29" fmla="*/ 82 h 427"/>
                <a:gd name="T30" fmla="*/ 39 w 581"/>
                <a:gd name="T31" fmla="*/ 139 h 427"/>
                <a:gd name="T32" fmla="*/ 71 w 581"/>
                <a:gd name="T33" fmla="*/ 156 h 427"/>
                <a:gd name="T34" fmla="*/ 79 w 581"/>
                <a:gd name="T35" fmla="*/ 287 h 427"/>
                <a:gd name="T36" fmla="*/ 0 w 581"/>
                <a:gd name="T37" fmla="*/ 427 h 4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427"/>
                <a:gd name="T59" fmla="*/ 581 w 581"/>
                <a:gd name="T60" fmla="*/ 427 h 4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427">
                  <a:moveTo>
                    <a:pt x="0" y="427"/>
                  </a:moveTo>
                  <a:lnTo>
                    <a:pt x="581" y="427"/>
                  </a:lnTo>
                  <a:lnTo>
                    <a:pt x="533" y="345"/>
                  </a:lnTo>
                  <a:lnTo>
                    <a:pt x="406" y="394"/>
                  </a:lnTo>
                  <a:lnTo>
                    <a:pt x="238" y="345"/>
                  </a:lnTo>
                  <a:lnTo>
                    <a:pt x="238" y="287"/>
                  </a:lnTo>
                  <a:lnTo>
                    <a:pt x="207" y="287"/>
                  </a:lnTo>
                  <a:lnTo>
                    <a:pt x="207" y="320"/>
                  </a:lnTo>
                  <a:lnTo>
                    <a:pt x="95" y="320"/>
                  </a:lnTo>
                  <a:lnTo>
                    <a:pt x="87" y="263"/>
                  </a:lnTo>
                  <a:lnTo>
                    <a:pt x="79" y="139"/>
                  </a:lnTo>
                  <a:lnTo>
                    <a:pt x="63" y="139"/>
                  </a:lnTo>
                  <a:lnTo>
                    <a:pt x="39" y="82"/>
                  </a:lnTo>
                  <a:lnTo>
                    <a:pt x="55" y="0"/>
                  </a:lnTo>
                  <a:lnTo>
                    <a:pt x="23" y="82"/>
                  </a:lnTo>
                  <a:lnTo>
                    <a:pt x="39" y="139"/>
                  </a:lnTo>
                  <a:lnTo>
                    <a:pt x="71" y="156"/>
                  </a:lnTo>
                  <a:lnTo>
                    <a:pt x="79" y="287"/>
                  </a:lnTo>
                  <a:lnTo>
                    <a:pt x="0" y="427"/>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7" name="Freeform 88"/>
            <p:cNvSpPr>
              <a:spLocks/>
            </p:cNvSpPr>
            <p:nvPr>
              <p:custDataLst>
                <p:tags r:id="rId71"/>
              </p:custDataLst>
            </p:nvPr>
          </p:nvSpPr>
          <p:spPr bwMode="auto">
            <a:xfrm>
              <a:off x="3557" y="3192"/>
              <a:ext cx="24" cy="74"/>
            </a:xfrm>
            <a:custGeom>
              <a:avLst/>
              <a:gdLst>
                <a:gd name="T0" fmla="*/ 24 w 24"/>
                <a:gd name="T1" fmla="*/ 0 h 74"/>
                <a:gd name="T2" fmla="*/ 0 w 24"/>
                <a:gd name="T3" fmla="*/ 24 h 74"/>
                <a:gd name="T4" fmla="*/ 8 w 24"/>
                <a:gd name="T5" fmla="*/ 74 h 74"/>
                <a:gd name="T6" fmla="*/ 16 w 24"/>
                <a:gd name="T7" fmla="*/ 65 h 74"/>
                <a:gd name="T8" fmla="*/ 16 w 24"/>
                <a:gd name="T9" fmla="*/ 33 h 74"/>
                <a:gd name="T10" fmla="*/ 24 w 24"/>
                <a:gd name="T11" fmla="*/ 0 h 74"/>
                <a:gd name="T12" fmla="*/ 0 60000 65536"/>
                <a:gd name="T13" fmla="*/ 0 60000 65536"/>
                <a:gd name="T14" fmla="*/ 0 60000 65536"/>
                <a:gd name="T15" fmla="*/ 0 60000 65536"/>
                <a:gd name="T16" fmla="*/ 0 60000 65536"/>
                <a:gd name="T17" fmla="*/ 0 60000 65536"/>
                <a:gd name="T18" fmla="*/ 0 w 24"/>
                <a:gd name="T19" fmla="*/ 0 h 74"/>
                <a:gd name="T20" fmla="*/ 24 w 2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24" h="74">
                  <a:moveTo>
                    <a:pt x="24" y="0"/>
                  </a:moveTo>
                  <a:lnTo>
                    <a:pt x="0" y="24"/>
                  </a:lnTo>
                  <a:lnTo>
                    <a:pt x="8" y="74"/>
                  </a:lnTo>
                  <a:lnTo>
                    <a:pt x="16" y="65"/>
                  </a:lnTo>
                  <a:lnTo>
                    <a:pt x="16" y="33"/>
                  </a:lnTo>
                  <a:lnTo>
                    <a:pt x="24" y="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8" name="Freeform 89"/>
            <p:cNvSpPr>
              <a:spLocks/>
            </p:cNvSpPr>
            <p:nvPr>
              <p:custDataLst>
                <p:tags r:id="rId72"/>
              </p:custDataLst>
            </p:nvPr>
          </p:nvSpPr>
          <p:spPr bwMode="auto">
            <a:xfrm>
              <a:off x="3708" y="3257"/>
              <a:ext cx="40" cy="124"/>
            </a:xfrm>
            <a:custGeom>
              <a:avLst/>
              <a:gdLst>
                <a:gd name="T0" fmla="*/ 0 w 40"/>
                <a:gd name="T1" fmla="*/ 124 h 124"/>
                <a:gd name="T2" fmla="*/ 40 w 40"/>
                <a:gd name="T3" fmla="*/ 124 h 124"/>
                <a:gd name="T4" fmla="*/ 40 w 40"/>
                <a:gd name="T5" fmla="*/ 50 h 124"/>
                <a:gd name="T6" fmla="*/ 24 w 40"/>
                <a:gd name="T7" fmla="*/ 42 h 124"/>
                <a:gd name="T8" fmla="*/ 24 w 40"/>
                <a:gd name="T9" fmla="*/ 0 h 124"/>
                <a:gd name="T10" fmla="*/ 16 w 40"/>
                <a:gd name="T11" fmla="*/ 0 h 124"/>
                <a:gd name="T12" fmla="*/ 16 w 40"/>
                <a:gd name="T13" fmla="*/ 42 h 124"/>
                <a:gd name="T14" fmla="*/ 0 w 40"/>
                <a:gd name="T15" fmla="*/ 50 h 124"/>
                <a:gd name="T16" fmla="*/ 0 w 40"/>
                <a:gd name="T17" fmla="*/ 124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24"/>
                <a:gd name="T29" fmla="*/ 40 w 40"/>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24">
                  <a:moveTo>
                    <a:pt x="0" y="124"/>
                  </a:moveTo>
                  <a:lnTo>
                    <a:pt x="40" y="124"/>
                  </a:lnTo>
                  <a:lnTo>
                    <a:pt x="40" y="50"/>
                  </a:lnTo>
                  <a:lnTo>
                    <a:pt x="24" y="42"/>
                  </a:lnTo>
                  <a:lnTo>
                    <a:pt x="24" y="0"/>
                  </a:lnTo>
                  <a:lnTo>
                    <a:pt x="16" y="0"/>
                  </a:lnTo>
                  <a:lnTo>
                    <a:pt x="16" y="42"/>
                  </a:lnTo>
                  <a:lnTo>
                    <a:pt x="0" y="50"/>
                  </a:lnTo>
                  <a:lnTo>
                    <a:pt x="0" y="124"/>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9" name="Freeform 90"/>
            <p:cNvSpPr>
              <a:spLocks/>
            </p:cNvSpPr>
            <p:nvPr>
              <p:custDataLst>
                <p:tags r:id="rId73"/>
              </p:custDataLst>
            </p:nvPr>
          </p:nvSpPr>
          <p:spPr bwMode="auto">
            <a:xfrm>
              <a:off x="3756" y="3307"/>
              <a:ext cx="48" cy="82"/>
            </a:xfrm>
            <a:custGeom>
              <a:avLst/>
              <a:gdLst>
                <a:gd name="T0" fmla="*/ 32 w 48"/>
                <a:gd name="T1" fmla="*/ 74 h 82"/>
                <a:gd name="T2" fmla="*/ 32 w 48"/>
                <a:gd name="T3" fmla="*/ 74 h 82"/>
                <a:gd name="T4" fmla="*/ 40 w 48"/>
                <a:gd name="T5" fmla="*/ 74 h 82"/>
                <a:gd name="T6" fmla="*/ 40 w 48"/>
                <a:gd name="T7" fmla="*/ 74 h 82"/>
                <a:gd name="T8" fmla="*/ 40 w 48"/>
                <a:gd name="T9" fmla="*/ 82 h 82"/>
                <a:gd name="T10" fmla="*/ 8 w 48"/>
                <a:gd name="T11" fmla="*/ 82 h 82"/>
                <a:gd name="T12" fmla="*/ 8 w 48"/>
                <a:gd name="T13" fmla="*/ 74 h 82"/>
                <a:gd name="T14" fmla="*/ 0 w 48"/>
                <a:gd name="T15" fmla="*/ 74 h 82"/>
                <a:gd name="T16" fmla="*/ 8 w 48"/>
                <a:gd name="T17" fmla="*/ 74 h 82"/>
                <a:gd name="T18" fmla="*/ 8 w 48"/>
                <a:gd name="T19" fmla="*/ 74 h 82"/>
                <a:gd name="T20" fmla="*/ 8 w 48"/>
                <a:gd name="T21" fmla="*/ 74 h 82"/>
                <a:gd name="T22" fmla="*/ 16 w 48"/>
                <a:gd name="T23" fmla="*/ 74 h 82"/>
                <a:gd name="T24" fmla="*/ 24 w 48"/>
                <a:gd name="T25" fmla="*/ 74 h 82"/>
                <a:gd name="T26" fmla="*/ 24 w 48"/>
                <a:gd name="T27" fmla="*/ 33 h 82"/>
                <a:gd name="T28" fmla="*/ 16 w 48"/>
                <a:gd name="T29" fmla="*/ 33 h 82"/>
                <a:gd name="T30" fmla="*/ 16 w 48"/>
                <a:gd name="T31" fmla="*/ 24 h 82"/>
                <a:gd name="T32" fmla="*/ 8 w 48"/>
                <a:gd name="T33" fmla="*/ 24 h 82"/>
                <a:gd name="T34" fmla="*/ 8 w 48"/>
                <a:gd name="T35" fmla="*/ 16 h 82"/>
                <a:gd name="T36" fmla="*/ 8 w 48"/>
                <a:gd name="T37" fmla="*/ 16 h 82"/>
                <a:gd name="T38" fmla="*/ 8 w 48"/>
                <a:gd name="T39" fmla="*/ 8 h 82"/>
                <a:gd name="T40" fmla="*/ 0 w 48"/>
                <a:gd name="T41" fmla="*/ 8 h 82"/>
                <a:gd name="T42" fmla="*/ 0 w 48"/>
                <a:gd name="T43" fmla="*/ 0 h 82"/>
                <a:gd name="T44" fmla="*/ 48 w 48"/>
                <a:gd name="T45" fmla="*/ 0 h 82"/>
                <a:gd name="T46" fmla="*/ 48 w 48"/>
                <a:gd name="T47" fmla="*/ 8 h 82"/>
                <a:gd name="T48" fmla="*/ 40 w 48"/>
                <a:gd name="T49" fmla="*/ 8 h 82"/>
                <a:gd name="T50" fmla="*/ 40 w 48"/>
                <a:gd name="T51" fmla="*/ 16 h 82"/>
                <a:gd name="T52" fmla="*/ 40 w 48"/>
                <a:gd name="T53" fmla="*/ 24 h 82"/>
                <a:gd name="T54" fmla="*/ 40 w 48"/>
                <a:gd name="T55" fmla="*/ 24 h 82"/>
                <a:gd name="T56" fmla="*/ 32 w 48"/>
                <a:gd name="T57" fmla="*/ 24 h 82"/>
                <a:gd name="T58" fmla="*/ 32 w 48"/>
                <a:gd name="T59" fmla="*/ 33 h 82"/>
                <a:gd name="T60" fmla="*/ 32 w 48"/>
                <a:gd name="T61" fmla="*/ 33 h 82"/>
                <a:gd name="T62" fmla="*/ 32 w 48"/>
                <a:gd name="T63" fmla="*/ 74 h 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
                <a:gd name="T97" fmla="*/ 0 h 82"/>
                <a:gd name="T98" fmla="*/ 48 w 48"/>
                <a:gd name="T99" fmla="*/ 82 h 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 h="82">
                  <a:moveTo>
                    <a:pt x="32" y="74"/>
                  </a:moveTo>
                  <a:lnTo>
                    <a:pt x="32" y="74"/>
                  </a:lnTo>
                  <a:lnTo>
                    <a:pt x="40" y="74"/>
                  </a:lnTo>
                  <a:lnTo>
                    <a:pt x="40" y="82"/>
                  </a:lnTo>
                  <a:lnTo>
                    <a:pt x="8" y="82"/>
                  </a:lnTo>
                  <a:lnTo>
                    <a:pt x="8" y="74"/>
                  </a:lnTo>
                  <a:lnTo>
                    <a:pt x="0" y="74"/>
                  </a:lnTo>
                  <a:lnTo>
                    <a:pt x="8" y="74"/>
                  </a:lnTo>
                  <a:lnTo>
                    <a:pt x="16" y="74"/>
                  </a:lnTo>
                  <a:lnTo>
                    <a:pt x="24" y="74"/>
                  </a:lnTo>
                  <a:lnTo>
                    <a:pt x="24" y="33"/>
                  </a:lnTo>
                  <a:lnTo>
                    <a:pt x="16" y="33"/>
                  </a:lnTo>
                  <a:lnTo>
                    <a:pt x="16" y="24"/>
                  </a:lnTo>
                  <a:lnTo>
                    <a:pt x="8" y="24"/>
                  </a:lnTo>
                  <a:lnTo>
                    <a:pt x="8" y="16"/>
                  </a:lnTo>
                  <a:lnTo>
                    <a:pt x="8" y="8"/>
                  </a:lnTo>
                  <a:lnTo>
                    <a:pt x="0" y="8"/>
                  </a:lnTo>
                  <a:lnTo>
                    <a:pt x="0" y="0"/>
                  </a:lnTo>
                  <a:lnTo>
                    <a:pt x="48" y="0"/>
                  </a:lnTo>
                  <a:lnTo>
                    <a:pt x="48" y="8"/>
                  </a:lnTo>
                  <a:lnTo>
                    <a:pt x="40" y="8"/>
                  </a:lnTo>
                  <a:lnTo>
                    <a:pt x="40" y="16"/>
                  </a:lnTo>
                  <a:lnTo>
                    <a:pt x="40" y="24"/>
                  </a:lnTo>
                  <a:lnTo>
                    <a:pt x="32" y="24"/>
                  </a:lnTo>
                  <a:lnTo>
                    <a:pt x="32" y="33"/>
                  </a:lnTo>
                  <a:lnTo>
                    <a:pt x="32" y="74"/>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0" name="Freeform 91"/>
            <p:cNvSpPr>
              <a:spLocks/>
            </p:cNvSpPr>
            <p:nvPr>
              <p:custDataLst>
                <p:tags r:id="rId74"/>
              </p:custDataLst>
            </p:nvPr>
          </p:nvSpPr>
          <p:spPr bwMode="auto">
            <a:xfrm>
              <a:off x="3692" y="3488"/>
              <a:ext cx="295" cy="205"/>
            </a:xfrm>
            <a:custGeom>
              <a:avLst/>
              <a:gdLst>
                <a:gd name="T0" fmla="*/ 0 w 295"/>
                <a:gd name="T1" fmla="*/ 0 h 205"/>
                <a:gd name="T2" fmla="*/ 0 w 295"/>
                <a:gd name="T3" fmla="*/ 156 h 205"/>
                <a:gd name="T4" fmla="*/ 168 w 295"/>
                <a:gd name="T5" fmla="*/ 205 h 205"/>
                <a:gd name="T6" fmla="*/ 295 w 295"/>
                <a:gd name="T7" fmla="*/ 156 h 205"/>
                <a:gd name="T8" fmla="*/ 295 w 295"/>
                <a:gd name="T9" fmla="*/ 0 h 205"/>
                <a:gd name="T10" fmla="*/ 168 w 295"/>
                <a:gd name="T11" fmla="*/ 41 h 205"/>
                <a:gd name="T12" fmla="*/ 0 w 295"/>
                <a:gd name="T13" fmla="*/ 0 h 205"/>
                <a:gd name="T14" fmla="*/ 0 60000 65536"/>
                <a:gd name="T15" fmla="*/ 0 60000 65536"/>
                <a:gd name="T16" fmla="*/ 0 60000 65536"/>
                <a:gd name="T17" fmla="*/ 0 60000 65536"/>
                <a:gd name="T18" fmla="*/ 0 60000 65536"/>
                <a:gd name="T19" fmla="*/ 0 60000 65536"/>
                <a:gd name="T20" fmla="*/ 0 60000 65536"/>
                <a:gd name="T21" fmla="*/ 0 w 295"/>
                <a:gd name="T22" fmla="*/ 0 h 205"/>
                <a:gd name="T23" fmla="*/ 295 w 295"/>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5" h="205">
                  <a:moveTo>
                    <a:pt x="0" y="0"/>
                  </a:moveTo>
                  <a:lnTo>
                    <a:pt x="0" y="156"/>
                  </a:lnTo>
                  <a:lnTo>
                    <a:pt x="168" y="205"/>
                  </a:lnTo>
                  <a:lnTo>
                    <a:pt x="295" y="156"/>
                  </a:lnTo>
                  <a:lnTo>
                    <a:pt x="295" y="0"/>
                  </a:lnTo>
                  <a:lnTo>
                    <a:pt x="168" y="41"/>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1" name="Freeform 92"/>
            <p:cNvSpPr>
              <a:spLocks/>
            </p:cNvSpPr>
            <p:nvPr>
              <p:custDataLst>
                <p:tags r:id="rId75"/>
              </p:custDataLst>
            </p:nvPr>
          </p:nvSpPr>
          <p:spPr bwMode="auto">
            <a:xfrm>
              <a:off x="3708" y="3447"/>
              <a:ext cx="279" cy="74"/>
            </a:xfrm>
            <a:custGeom>
              <a:avLst/>
              <a:gdLst>
                <a:gd name="T0" fmla="*/ 0 w 279"/>
                <a:gd name="T1" fmla="*/ 41 h 74"/>
                <a:gd name="T2" fmla="*/ 152 w 279"/>
                <a:gd name="T3" fmla="*/ 74 h 74"/>
                <a:gd name="T4" fmla="*/ 279 w 279"/>
                <a:gd name="T5" fmla="*/ 32 h 74"/>
                <a:gd name="T6" fmla="*/ 128 w 279"/>
                <a:gd name="T7" fmla="*/ 0 h 74"/>
                <a:gd name="T8" fmla="*/ 0 w 279"/>
                <a:gd name="T9" fmla="*/ 41 h 74"/>
                <a:gd name="T10" fmla="*/ 0 60000 65536"/>
                <a:gd name="T11" fmla="*/ 0 60000 65536"/>
                <a:gd name="T12" fmla="*/ 0 60000 65536"/>
                <a:gd name="T13" fmla="*/ 0 60000 65536"/>
                <a:gd name="T14" fmla="*/ 0 60000 65536"/>
                <a:gd name="T15" fmla="*/ 0 w 279"/>
                <a:gd name="T16" fmla="*/ 0 h 74"/>
                <a:gd name="T17" fmla="*/ 279 w 279"/>
                <a:gd name="T18" fmla="*/ 74 h 74"/>
              </a:gdLst>
              <a:ahLst/>
              <a:cxnLst>
                <a:cxn ang="T10">
                  <a:pos x="T0" y="T1"/>
                </a:cxn>
                <a:cxn ang="T11">
                  <a:pos x="T2" y="T3"/>
                </a:cxn>
                <a:cxn ang="T12">
                  <a:pos x="T4" y="T5"/>
                </a:cxn>
                <a:cxn ang="T13">
                  <a:pos x="T6" y="T7"/>
                </a:cxn>
                <a:cxn ang="T14">
                  <a:pos x="T8" y="T9"/>
                </a:cxn>
              </a:cxnLst>
              <a:rect l="T15" t="T16" r="T17" b="T18"/>
              <a:pathLst>
                <a:path w="279" h="74">
                  <a:moveTo>
                    <a:pt x="0" y="41"/>
                  </a:moveTo>
                  <a:lnTo>
                    <a:pt x="152" y="74"/>
                  </a:lnTo>
                  <a:lnTo>
                    <a:pt x="279" y="32"/>
                  </a:lnTo>
                  <a:lnTo>
                    <a:pt x="128" y="0"/>
                  </a:lnTo>
                  <a:lnTo>
                    <a:pt x="0" y="41"/>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2" name="Freeform 93"/>
            <p:cNvSpPr>
              <a:spLocks/>
            </p:cNvSpPr>
            <p:nvPr>
              <p:custDataLst>
                <p:tags r:id="rId76"/>
              </p:custDataLst>
            </p:nvPr>
          </p:nvSpPr>
          <p:spPr bwMode="auto">
            <a:xfrm>
              <a:off x="3716" y="3545"/>
              <a:ext cx="16" cy="74"/>
            </a:xfrm>
            <a:custGeom>
              <a:avLst/>
              <a:gdLst>
                <a:gd name="T0" fmla="*/ 0 w 16"/>
                <a:gd name="T1" fmla="*/ 0 h 74"/>
                <a:gd name="T2" fmla="*/ 0 w 16"/>
                <a:gd name="T3" fmla="*/ 74 h 74"/>
                <a:gd name="T4" fmla="*/ 16 w 16"/>
                <a:gd name="T5" fmla="*/ 41 h 74"/>
                <a:gd name="T6" fmla="*/ 0 w 16"/>
                <a:gd name="T7" fmla="*/ 0 h 74"/>
                <a:gd name="T8" fmla="*/ 0 60000 65536"/>
                <a:gd name="T9" fmla="*/ 0 60000 65536"/>
                <a:gd name="T10" fmla="*/ 0 60000 65536"/>
                <a:gd name="T11" fmla="*/ 0 60000 65536"/>
                <a:gd name="T12" fmla="*/ 0 w 16"/>
                <a:gd name="T13" fmla="*/ 0 h 74"/>
                <a:gd name="T14" fmla="*/ 16 w 16"/>
                <a:gd name="T15" fmla="*/ 74 h 74"/>
              </a:gdLst>
              <a:ahLst/>
              <a:cxnLst>
                <a:cxn ang="T8">
                  <a:pos x="T0" y="T1"/>
                </a:cxn>
                <a:cxn ang="T9">
                  <a:pos x="T2" y="T3"/>
                </a:cxn>
                <a:cxn ang="T10">
                  <a:pos x="T4" y="T5"/>
                </a:cxn>
                <a:cxn ang="T11">
                  <a:pos x="T6" y="T7"/>
                </a:cxn>
              </a:cxnLst>
              <a:rect l="T12" t="T13" r="T14" b="T15"/>
              <a:pathLst>
                <a:path w="16" h="74">
                  <a:moveTo>
                    <a:pt x="0" y="0"/>
                  </a:moveTo>
                  <a:lnTo>
                    <a:pt x="0" y="74"/>
                  </a:lnTo>
                  <a:lnTo>
                    <a:pt x="16" y="41"/>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3" name="Freeform 94"/>
            <p:cNvSpPr>
              <a:spLocks/>
            </p:cNvSpPr>
            <p:nvPr>
              <p:custDataLst>
                <p:tags r:id="rId77"/>
              </p:custDataLst>
            </p:nvPr>
          </p:nvSpPr>
          <p:spPr bwMode="auto">
            <a:xfrm>
              <a:off x="3724" y="3512"/>
              <a:ext cx="120" cy="74"/>
            </a:xfrm>
            <a:custGeom>
              <a:avLst/>
              <a:gdLst>
                <a:gd name="T0" fmla="*/ 0 w 120"/>
                <a:gd name="T1" fmla="*/ 0 h 74"/>
                <a:gd name="T2" fmla="*/ 24 w 120"/>
                <a:gd name="T3" fmla="*/ 66 h 74"/>
                <a:gd name="T4" fmla="*/ 40 w 120"/>
                <a:gd name="T5" fmla="*/ 50 h 74"/>
                <a:gd name="T6" fmla="*/ 80 w 120"/>
                <a:gd name="T7" fmla="*/ 58 h 74"/>
                <a:gd name="T8" fmla="*/ 88 w 120"/>
                <a:gd name="T9" fmla="*/ 74 h 74"/>
                <a:gd name="T10" fmla="*/ 120 w 120"/>
                <a:gd name="T11" fmla="*/ 33 h 74"/>
                <a:gd name="T12" fmla="*/ 0 w 120"/>
                <a:gd name="T13" fmla="*/ 0 h 74"/>
                <a:gd name="T14" fmla="*/ 0 60000 65536"/>
                <a:gd name="T15" fmla="*/ 0 60000 65536"/>
                <a:gd name="T16" fmla="*/ 0 60000 65536"/>
                <a:gd name="T17" fmla="*/ 0 60000 65536"/>
                <a:gd name="T18" fmla="*/ 0 60000 65536"/>
                <a:gd name="T19" fmla="*/ 0 60000 65536"/>
                <a:gd name="T20" fmla="*/ 0 60000 65536"/>
                <a:gd name="T21" fmla="*/ 0 w 120"/>
                <a:gd name="T22" fmla="*/ 0 h 74"/>
                <a:gd name="T23" fmla="*/ 120 w 12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74">
                  <a:moveTo>
                    <a:pt x="0" y="0"/>
                  </a:moveTo>
                  <a:lnTo>
                    <a:pt x="24" y="66"/>
                  </a:lnTo>
                  <a:lnTo>
                    <a:pt x="40" y="50"/>
                  </a:lnTo>
                  <a:lnTo>
                    <a:pt x="80" y="58"/>
                  </a:lnTo>
                  <a:lnTo>
                    <a:pt x="88" y="74"/>
                  </a:lnTo>
                  <a:lnTo>
                    <a:pt x="120" y="33"/>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4" name="Freeform 95"/>
            <p:cNvSpPr>
              <a:spLocks/>
            </p:cNvSpPr>
            <p:nvPr>
              <p:custDataLst>
                <p:tags r:id="rId78"/>
              </p:custDataLst>
            </p:nvPr>
          </p:nvSpPr>
          <p:spPr bwMode="auto">
            <a:xfrm>
              <a:off x="3724" y="3586"/>
              <a:ext cx="112" cy="83"/>
            </a:xfrm>
            <a:custGeom>
              <a:avLst/>
              <a:gdLst>
                <a:gd name="T0" fmla="*/ 0 w 112"/>
                <a:gd name="T1" fmla="*/ 58 h 83"/>
                <a:gd name="T2" fmla="*/ 48 w 112"/>
                <a:gd name="T3" fmla="*/ 0 h 83"/>
                <a:gd name="T4" fmla="*/ 64 w 112"/>
                <a:gd name="T5" fmla="*/ 0 h 83"/>
                <a:gd name="T6" fmla="*/ 112 w 112"/>
                <a:gd name="T7" fmla="*/ 83 h 83"/>
                <a:gd name="T8" fmla="*/ 0 w 112"/>
                <a:gd name="T9" fmla="*/ 58 h 83"/>
                <a:gd name="T10" fmla="*/ 0 60000 65536"/>
                <a:gd name="T11" fmla="*/ 0 60000 65536"/>
                <a:gd name="T12" fmla="*/ 0 60000 65536"/>
                <a:gd name="T13" fmla="*/ 0 60000 65536"/>
                <a:gd name="T14" fmla="*/ 0 60000 65536"/>
                <a:gd name="T15" fmla="*/ 0 w 112"/>
                <a:gd name="T16" fmla="*/ 0 h 83"/>
                <a:gd name="T17" fmla="*/ 112 w 112"/>
                <a:gd name="T18" fmla="*/ 83 h 83"/>
              </a:gdLst>
              <a:ahLst/>
              <a:cxnLst>
                <a:cxn ang="T10">
                  <a:pos x="T0" y="T1"/>
                </a:cxn>
                <a:cxn ang="T11">
                  <a:pos x="T2" y="T3"/>
                </a:cxn>
                <a:cxn ang="T12">
                  <a:pos x="T4" y="T5"/>
                </a:cxn>
                <a:cxn ang="T13">
                  <a:pos x="T6" y="T7"/>
                </a:cxn>
                <a:cxn ang="T14">
                  <a:pos x="T8" y="T9"/>
                </a:cxn>
              </a:cxnLst>
              <a:rect l="T15" t="T16" r="T17" b="T18"/>
              <a:pathLst>
                <a:path w="112" h="83">
                  <a:moveTo>
                    <a:pt x="0" y="58"/>
                  </a:moveTo>
                  <a:lnTo>
                    <a:pt x="48" y="0"/>
                  </a:lnTo>
                  <a:lnTo>
                    <a:pt x="64" y="0"/>
                  </a:lnTo>
                  <a:lnTo>
                    <a:pt x="112" y="83"/>
                  </a:lnTo>
                  <a:lnTo>
                    <a:pt x="0" y="58"/>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5" name="Freeform 96"/>
            <p:cNvSpPr>
              <a:spLocks/>
            </p:cNvSpPr>
            <p:nvPr>
              <p:custDataLst>
                <p:tags r:id="rId79"/>
              </p:custDataLst>
            </p:nvPr>
          </p:nvSpPr>
          <p:spPr bwMode="auto">
            <a:xfrm>
              <a:off x="3828" y="3570"/>
              <a:ext cx="24" cy="82"/>
            </a:xfrm>
            <a:custGeom>
              <a:avLst/>
              <a:gdLst>
                <a:gd name="T0" fmla="*/ 0 w 24"/>
                <a:gd name="T1" fmla="*/ 33 h 82"/>
                <a:gd name="T2" fmla="*/ 24 w 24"/>
                <a:gd name="T3" fmla="*/ 82 h 82"/>
                <a:gd name="T4" fmla="*/ 24 w 24"/>
                <a:gd name="T5" fmla="*/ 0 h 82"/>
                <a:gd name="T6" fmla="*/ 0 w 24"/>
                <a:gd name="T7" fmla="*/ 33 h 82"/>
                <a:gd name="T8" fmla="*/ 0 60000 65536"/>
                <a:gd name="T9" fmla="*/ 0 60000 65536"/>
                <a:gd name="T10" fmla="*/ 0 60000 65536"/>
                <a:gd name="T11" fmla="*/ 0 60000 65536"/>
                <a:gd name="T12" fmla="*/ 0 w 24"/>
                <a:gd name="T13" fmla="*/ 0 h 82"/>
                <a:gd name="T14" fmla="*/ 24 w 24"/>
                <a:gd name="T15" fmla="*/ 82 h 82"/>
              </a:gdLst>
              <a:ahLst/>
              <a:cxnLst>
                <a:cxn ang="T8">
                  <a:pos x="T0" y="T1"/>
                </a:cxn>
                <a:cxn ang="T9">
                  <a:pos x="T2" y="T3"/>
                </a:cxn>
                <a:cxn ang="T10">
                  <a:pos x="T4" y="T5"/>
                </a:cxn>
                <a:cxn ang="T11">
                  <a:pos x="T6" y="T7"/>
                </a:cxn>
              </a:cxnLst>
              <a:rect l="T12" t="T13" r="T14" b="T15"/>
              <a:pathLst>
                <a:path w="24" h="82">
                  <a:moveTo>
                    <a:pt x="0" y="33"/>
                  </a:moveTo>
                  <a:lnTo>
                    <a:pt x="24" y="82"/>
                  </a:lnTo>
                  <a:lnTo>
                    <a:pt x="24" y="0"/>
                  </a:lnTo>
                  <a:lnTo>
                    <a:pt x="0" y="33"/>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6" name="Freeform 97"/>
            <p:cNvSpPr>
              <a:spLocks/>
            </p:cNvSpPr>
            <p:nvPr>
              <p:custDataLst>
                <p:tags r:id="rId80"/>
              </p:custDataLst>
            </p:nvPr>
          </p:nvSpPr>
          <p:spPr bwMode="auto">
            <a:xfrm>
              <a:off x="3867" y="3512"/>
              <a:ext cx="104" cy="165"/>
            </a:xfrm>
            <a:custGeom>
              <a:avLst/>
              <a:gdLst>
                <a:gd name="T0" fmla="*/ 0 w 104"/>
                <a:gd name="T1" fmla="*/ 33 h 165"/>
                <a:gd name="T2" fmla="*/ 8 w 104"/>
                <a:gd name="T3" fmla="*/ 165 h 165"/>
                <a:gd name="T4" fmla="*/ 104 w 104"/>
                <a:gd name="T5" fmla="*/ 132 h 165"/>
                <a:gd name="T6" fmla="*/ 104 w 104"/>
                <a:gd name="T7" fmla="*/ 0 h 165"/>
                <a:gd name="T8" fmla="*/ 0 w 104"/>
                <a:gd name="T9" fmla="*/ 33 h 165"/>
                <a:gd name="T10" fmla="*/ 0 60000 65536"/>
                <a:gd name="T11" fmla="*/ 0 60000 65536"/>
                <a:gd name="T12" fmla="*/ 0 60000 65536"/>
                <a:gd name="T13" fmla="*/ 0 60000 65536"/>
                <a:gd name="T14" fmla="*/ 0 60000 65536"/>
                <a:gd name="T15" fmla="*/ 0 w 104"/>
                <a:gd name="T16" fmla="*/ 0 h 165"/>
                <a:gd name="T17" fmla="*/ 104 w 104"/>
                <a:gd name="T18" fmla="*/ 165 h 165"/>
              </a:gdLst>
              <a:ahLst/>
              <a:cxnLst>
                <a:cxn ang="T10">
                  <a:pos x="T0" y="T1"/>
                </a:cxn>
                <a:cxn ang="T11">
                  <a:pos x="T2" y="T3"/>
                </a:cxn>
                <a:cxn ang="T12">
                  <a:pos x="T4" y="T5"/>
                </a:cxn>
                <a:cxn ang="T13">
                  <a:pos x="T6" y="T7"/>
                </a:cxn>
                <a:cxn ang="T14">
                  <a:pos x="T8" y="T9"/>
                </a:cxn>
              </a:cxnLst>
              <a:rect l="T15" t="T16" r="T17" b="T18"/>
              <a:pathLst>
                <a:path w="104" h="165">
                  <a:moveTo>
                    <a:pt x="0" y="33"/>
                  </a:moveTo>
                  <a:lnTo>
                    <a:pt x="8" y="165"/>
                  </a:lnTo>
                  <a:lnTo>
                    <a:pt x="104" y="132"/>
                  </a:lnTo>
                  <a:lnTo>
                    <a:pt x="104" y="0"/>
                  </a:lnTo>
                  <a:lnTo>
                    <a:pt x="0" y="33"/>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7" name="Freeform 98"/>
            <p:cNvSpPr>
              <a:spLocks/>
            </p:cNvSpPr>
            <p:nvPr>
              <p:custDataLst>
                <p:tags r:id="rId81"/>
              </p:custDataLst>
            </p:nvPr>
          </p:nvSpPr>
          <p:spPr bwMode="auto">
            <a:xfrm>
              <a:off x="2435" y="2780"/>
              <a:ext cx="414" cy="379"/>
            </a:xfrm>
            <a:custGeom>
              <a:avLst/>
              <a:gdLst>
                <a:gd name="T0" fmla="*/ 0 w 52"/>
                <a:gd name="T1" fmla="*/ 2147483647 h 46"/>
                <a:gd name="T2" fmla="*/ 0 w 52"/>
                <a:gd name="T3" fmla="*/ 2147483647 h 46"/>
                <a:gd name="T4" fmla="*/ 2147483647 w 52"/>
                <a:gd name="T5" fmla="*/ 2147483647 h 46"/>
                <a:gd name="T6" fmla="*/ 2147483647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46"/>
                  </a:moveTo>
                  <a:lnTo>
                    <a:pt x="0" y="18"/>
                  </a:lnTo>
                  <a:lnTo>
                    <a:pt x="52" y="18"/>
                  </a:lnTo>
                  <a:lnTo>
                    <a:pt x="52"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08" name="Freeform 99"/>
            <p:cNvSpPr>
              <a:spLocks/>
            </p:cNvSpPr>
            <p:nvPr>
              <p:custDataLst>
                <p:tags r:id="rId82"/>
              </p:custDataLst>
            </p:nvPr>
          </p:nvSpPr>
          <p:spPr bwMode="auto">
            <a:xfrm>
              <a:off x="2801" y="2780"/>
              <a:ext cx="95" cy="33"/>
            </a:xfrm>
            <a:custGeom>
              <a:avLst/>
              <a:gdLst>
                <a:gd name="T0" fmla="*/ 95 w 95"/>
                <a:gd name="T1" fmla="*/ 33 h 33"/>
                <a:gd name="T2" fmla="*/ 48 w 95"/>
                <a:gd name="T3" fmla="*/ 0 h 33"/>
                <a:gd name="T4" fmla="*/ 0 w 95"/>
                <a:gd name="T5" fmla="*/ 33 h 33"/>
                <a:gd name="T6" fmla="*/ 0 60000 65536"/>
                <a:gd name="T7" fmla="*/ 0 60000 65536"/>
                <a:gd name="T8" fmla="*/ 0 60000 65536"/>
                <a:gd name="T9" fmla="*/ 0 w 95"/>
                <a:gd name="T10" fmla="*/ 0 h 33"/>
                <a:gd name="T11" fmla="*/ 95 w 95"/>
                <a:gd name="T12" fmla="*/ 33 h 33"/>
              </a:gdLst>
              <a:ahLst/>
              <a:cxnLst>
                <a:cxn ang="T6">
                  <a:pos x="T0" y="T1"/>
                </a:cxn>
                <a:cxn ang="T7">
                  <a:pos x="T2" y="T3"/>
                </a:cxn>
                <a:cxn ang="T8">
                  <a:pos x="T4" y="T5"/>
                </a:cxn>
              </a:cxnLst>
              <a:rect l="T9" t="T10" r="T11" b="T12"/>
              <a:pathLst>
                <a:path w="95" h="33">
                  <a:moveTo>
                    <a:pt x="95" y="33"/>
                  </a:moveTo>
                  <a:lnTo>
                    <a:pt x="48" y="0"/>
                  </a:lnTo>
                  <a:lnTo>
                    <a:pt x="0" y="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09" name="Freeform 100"/>
            <p:cNvSpPr>
              <a:spLocks/>
            </p:cNvSpPr>
            <p:nvPr>
              <p:custDataLst>
                <p:tags r:id="rId83"/>
              </p:custDataLst>
            </p:nvPr>
          </p:nvSpPr>
          <p:spPr bwMode="auto">
            <a:xfrm>
              <a:off x="3151" y="2780"/>
              <a:ext cx="589" cy="387"/>
            </a:xfrm>
            <a:custGeom>
              <a:avLst/>
              <a:gdLst>
                <a:gd name="T0" fmla="*/ 0 w 74"/>
                <a:gd name="T1" fmla="*/ 0 h 47"/>
                <a:gd name="T2" fmla="*/ 0 w 74"/>
                <a:gd name="T3" fmla="*/ 2147483647 h 47"/>
                <a:gd name="T4" fmla="*/ 2147483647 w 74"/>
                <a:gd name="T5" fmla="*/ 2147483647 h 47"/>
                <a:gd name="T6" fmla="*/ 2147483647 w 74"/>
                <a:gd name="T7" fmla="*/ 2147483647 h 47"/>
                <a:gd name="T8" fmla="*/ 0 60000 65536"/>
                <a:gd name="T9" fmla="*/ 0 60000 65536"/>
                <a:gd name="T10" fmla="*/ 0 60000 65536"/>
                <a:gd name="T11" fmla="*/ 0 60000 65536"/>
                <a:gd name="T12" fmla="*/ 0 w 74"/>
                <a:gd name="T13" fmla="*/ 0 h 47"/>
                <a:gd name="T14" fmla="*/ 74 w 74"/>
                <a:gd name="T15" fmla="*/ 47 h 47"/>
              </a:gdLst>
              <a:ahLst/>
              <a:cxnLst>
                <a:cxn ang="T8">
                  <a:pos x="T0" y="T1"/>
                </a:cxn>
                <a:cxn ang="T9">
                  <a:pos x="T2" y="T3"/>
                </a:cxn>
                <a:cxn ang="T10">
                  <a:pos x="T4" y="T5"/>
                </a:cxn>
                <a:cxn ang="T11">
                  <a:pos x="T6" y="T7"/>
                </a:cxn>
              </a:cxnLst>
              <a:rect l="T12" t="T13" r="T14" b="T15"/>
              <a:pathLst>
                <a:path w="74" h="47">
                  <a:moveTo>
                    <a:pt x="0" y="0"/>
                  </a:moveTo>
                  <a:lnTo>
                    <a:pt x="0" y="18"/>
                  </a:lnTo>
                  <a:lnTo>
                    <a:pt x="74" y="18"/>
                  </a:lnTo>
                  <a:lnTo>
                    <a:pt x="74" y="47"/>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10" name="Freeform 101"/>
            <p:cNvSpPr>
              <a:spLocks/>
            </p:cNvSpPr>
            <p:nvPr>
              <p:custDataLst>
                <p:tags r:id="rId84"/>
              </p:custDataLst>
            </p:nvPr>
          </p:nvSpPr>
          <p:spPr bwMode="auto">
            <a:xfrm>
              <a:off x="3700" y="3126"/>
              <a:ext cx="96" cy="41"/>
            </a:xfrm>
            <a:custGeom>
              <a:avLst/>
              <a:gdLst>
                <a:gd name="T0" fmla="*/ 0 w 96"/>
                <a:gd name="T1" fmla="*/ 0 h 41"/>
                <a:gd name="T2" fmla="*/ 40 w 96"/>
                <a:gd name="T3" fmla="*/ 41 h 41"/>
                <a:gd name="T4" fmla="*/ 96 w 96"/>
                <a:gd name="T5" fmla="*/ 0 h 41"/>
                <a:gd name="T6" fmla="*/ 0 60000 65536"/>
                <a:gd name="T7" fmla="*/ 0 60000 65536"/>
                <a:gd name="T8" fmla="*/ 0 60000 65536"/>
                <a:gd name="T9" fmla="*/ 0 w 96"/>
                <a:gd name="T10" fmla="*/ 0 h 41"/>
                <a:gd name="T11" fmla="*/ 96 w 96"/>
                <a:gd name="T12" fmla="*/ 41 h 41"/>
              </a:gdLst>
              <a:ahLst/>
              <a:cxnLst>
                <a:cxn ang="T6">
                  <a:pos x="T0" y="T1"/>
                </a:cxn>
                <a:cxn ang="T7">
                  <a:pos x="T2" y="T3"/>
                </a:cxn>
                <a:cxn ang="T8">
                  <a:pos x="T4" y="T5"/>
                </a:cxn>
              </a:cxnLst>
              <a:rect l="T9" t="T10" r="T11" b="T12"/>
              <a:pathLst>
                <a:path w="96" h="41">
                  <a:moveTo>
                    <a:pt x="0" y="0"/>
                  </a:moveTo>
                  <a:lnTo>
                    <a:pt x="40" y="41"/>
                  </a:lnTo>
                  <a:lnTo>
                    <a:pt x="96"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11" name="Freeform 102"/>
            <p:cNvSpPr>
              <a:spLocks/>
            </p:cNvSpPr>
            <p:nvPr>
              <p:custDataLst>
                <p:tags r:id="rId85"/>
              </p:custDataLst>
            </p:nvPr>
          </p:nvSpPr>
          <p:spPr bwMode="auto">
            <a:xfrm>
              <a:off x="3151" y="1662"/>
              <a:ext cx="589" cy="362"/>
            </a:xfrm>
            <a:custGeom>
              <a:avLst/>
              <a:gdLst>
                <a:gd name="T0" fmla="*/ 2147483647 w 74"/>
                <a:gd name="T1" fmla="*/ 0 h 44"/>
                <a:gd name="T2" fmla="*/ 2147483647 w 74"/>
                <a:gd name="T3" fmla="*/ 2147483647 h 44"/>
                <a:gd name="T4" fmla="*/ 0 w 74"/>
                <a:gd name="T5" fmla="*/ 2147483647 h 44"/>
                <a:gd name="T6" fmla="*/ 0 w 74"/>
                <a:gd name="T7" fmla="*/ 2147483647 h 44"/>
                <a:gd name="T8" fmla="*/ 0 60000 65536"/>
                <a:gd name="T9" fmla="*/ 0 60000 65536"/>
                <a:gd name="T10" fmla="*/ 0 60000 65536"/>
                <a:gd name="T11" fmla="*/ 0 60000 65536"/>
                <a:gd name="T12" fmla="*/ 0 w 74"/>
                <a:gd name="T13" fmla="*/ 0 h 44"/>
                <a:gd name="T14" fmla="*/ 74 w 74"/>
                <a:gd name="T15" fmla="*/ 44 h 44"/>
              </a:gdLst>
              <a:ahLst/>
              <a:cxnLst>
                <a:cxn ang="T8">
                  <a:pos x="T0" y="T1"/>
                </a:cxn>
                <a:cxn ang="T9">
                  <a:pos x="T2" y="T3"/>
                </a:cxn>
                <a:cxn ang="T10">
                  <a:pos x="T4" y="T5"/>
                </a:cxn>
                <a:cxn ang="T11">
                  <a:pos x="T6" y="T7"/>
                </a:cxn>
              </a:cxnLst>
              <a:rect l="T12" t="T13" r="T14" b="T15"/>
              <a:pathLst>
                <a:path w="74" h="44">
                  <a:moveTo>
                    <a:pt x="74" y="0"/>
                  </a:moveTo>
                  <a:lnTo>
                    <a:pt x="74" y="26"/>
                  </a:lnTo>
                  <a:lnTo>
                    <a:pt x="0" y="26"/>
                  </a:lnTo>
                  <a:lnTo>
                    <a:pt x="0" y="44"/>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0726" name="Rectangle 103"/>
          <p:cNvSpPr>
            <a:spLocks noGrp="1" noChangeArrowheads="1"/>
          </p:cNvSpPr>
          <p:nvPr>
            <p:ph type="title"/>
          </p:nvPr>
        </p:nvSpPr>
        <p:spPr>
          <a:xfrm>
            <a:off x="1951037" y="115888"/>
            <a:ext cx="8229600" cy="857250"/>
          </a:xfrm>
        </p:spPr>
        <p:txBody>
          <a:bodyPr/>
          <a:lstStyle/>
          <a:p>
            <a:r>
              <a:rPr lang="en-AU">
                <a:latin typeface="Arial" charset="0"/>
                <a:ea typeface="ＭＳ Ｐゴシック" charset="0"/>
                <a:cs typeface="ＭＳ Ｐゴシック" charset="0"/>
              </a:rPr>
              <a:t>Process Modelling Viewpoints</a:t>
            </a:r>
          </a:p>
        </p:txBody>
      </p:sp>
      <p:sp>
        <p:nvSpPr>
          <p:cNvPr id="104" name="Text Box 5"/>
          <p:cNvSpPr txBox="1">
            <a:spLocks noChangeArrowheads="1"/>
          </p:cNvSpPr>
          <p:nvPr>
            <p:custDataLst>
              <p:tags r:id="rId1"/>
            </p:custDataLst>
          </p:nvPr>
        </p:nvSpPr>
        <p:spPr bwMode="auto">
          <a:xfrm>
            <a:off x="8542338" y="1844675"/>
            <a:ext cx="185261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Lanes &amp;</a:t>
            </a:r>
          </a:p>
          <a:p>
            <a:pPr algn="ctr" eaLnBrk="1" hangingPunct="1"/>
            <a:r>
              <a:rPr lang="en-US" sz="2200">
                <a:solidFill>
                  <a:srgbClr val="000000"/>
                </a:solidFill>
              </a:rPr>
              <a:t>Pools</a:t>
            </a:r>
            <a:endParaRPr lang="de-DE" sz="2200"/>
          </a:p>
        </p:txBody>
      </p:sp>
      <p:sp>
        <p:nvSpPr>
          <p:cNvPr id="105" name="Text Box 5"/>
          <p:cNvSpPr txBox="1">
            <a:spLocks noChangeArrowheads="1"/>
          </p:cNvSpPr>
          <p:nvPr>
            <p:custDataLst>
              <p:tags r:id="rId2"/>
            </p:custDataLst>
          </p:nvPr>
        </p:nvSpPr>
        <p:spPr bwMode="auto">
          <a:xfrm>
            <a:off x="8542338" y="5540375"/>
            <a:ext cx="19970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Data Objects, Stores</a:t>
            </a:r>
            <a:endParaRPr lang="de-DE" sz="2200"/>
          </a:p>
        </p:txBody>
      </p:sp>
    </p:spTree>
    <p:extLst>
      <p:ext uri="{BB962C8B-B14F-4D97-AF65-F5344CB8AC3E}">
        <p14:creationId xmlns:p14="http://schemas.microsoft.com/office/powerpoint/2010/main" val="363580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a:xfrm>
            <a:off x="1814512" y="215550"/>
            <a:ext cx="8064896" cy="792088"/>
          </a:xfrm>
        </p:spPr>
        <p:txBody>
          <a:bodyPr/>
          <a:lstStyle/>
          <a:p>
            <a:r>
              <a:rPr lang="en-AU" sz="2800" dirty="0"/>
              <a:t>Organizational Elements in BPMN – Pools &amp; Lanes</a:t>
            </a:r>
          </a:p>
        </p:txBody>
      </p:sp>
      <p:sp>
        <p:nvSpPr>
          <p:cNvPr id="2" name="Slide Number Placeholder 1"/>
          <p:cNvSpPr>
            <a:spLocks noGrp="1"/>
          </p:cNvSpPr>
          <p:nvPr>
            <p:ph type="sldNum" sz="quarter" idx="11"/>
          </p:nvPr>
        </p:nvSpPr>
        <p:spPr/>
        <p:txBody>
          <a:bodyPr/>
          <a:lstStyle/>
          <a:p>
            <a:fld id="{F06E539D-8AB8-485C-BFEF-50E8D5427D32}" type="slidenum">
              <a:rPr lang="en-AU" smtClean="0">
                <a:solidFill>
                  <a:prstClr val="black">
                    <a:lumMod val="50000"/>
                    <a:lumOff val="50000"/>
                  </a:prstClr>
                </a:solidFill>
              </a:rPr>
              <a:pPr/>
              <a:t>36</a:t>
            </a:fld>
            <a:endParaRPr lang="en-AU">
              <a:solidFill>
                <a:prstClr val="black">
                  <a:lumMod val="50000"/>
                  <a:lumOff val="50000"/>
                </a:prstClr>
              </a:solidFill>
            </a:endParaRPr>
          </a:p>
        </p:txBody>
      </p:sp>
      <p:sp>
        <p:nvSpPr>
          <p:cNvPr id="1798147" name="Rectangle 3"/>
          <p:cNvSpPr>
            <a:spLocks noChangeArrowheads="1"/>
          </p:cNvSpPr>
          <p:nvPr/>
        </p:nvSpPr>
        <p:spPr bwMode="auto">
          <a:xfrm>
            <a:off x="1814513" y="934026"/>
            <a:ext cx="8537575" cy="4557713"/>
          </a:xfrm>
          <a:prstGeom prst="rect">
            <a:avLst/>
          </a:prstGeom>
          <a:noFill/>
          <a:ln w="9525">
            <a:noFill/>
            <a:miter lim="800000"/>
            <a:headEnd/>
            <a:tailEnd/>
          </a:ln>
          <a:effectLst/>
        </p:spPr>
        <p:txBody>
          <a:bodyPr/>
          <a:lstStyle/>
          <a:p>
            <a:pPr fontAlgn="base">
              <a:lnSpc>
                <a:spcPct val="90000"/>
              </a:lnSpc>
              <a:spcBef>
                <a:spcPct val="20000"/>
              </a:spcBef>
              <a:spcAft>
                <a:spcPct val="0"/>
              </a:spcAft>
              <a:buClr>
                <a:srgbClr val="B1B1B1"/>
              </a:buClr>
            </a:pPr>
            <a:r>
              <a:rPr lang="en-AU" sz="2400" b="1" dirty="0">
                <a:solidFill>
                  <a:prstClr val="black">
                    <a:lumMod val="75000"/>
                    <a:lumOff val="25000"/>
                  </a:prstClr>
                </a:solidFill>
                <a:latin typeface="+mj-lt"/>
                <a:ea typeface="ＭＳ Ｐゴシック" pitchFamily="34" charset="-128"/>
              </a:rPr>
              <a:t>Pool</a:t>
            </a:r>
          </a:p>
          <a:p>
            <a:pPr algn="l" fontAlgn="base">
              <a:lnSpc>
                <a:spcPct val="90000"/>
              </a:lnSpc>
              <a:spcBef>
                <a:spcPct val="20000"/>
              </a:spcBef>
              <a:spcAft>
                <a:spcPct val="0"/>
              </a:spcAft>
              <a:buClr>
                <a:srgbClr val="B1B1B1"/>
              </a:buClr>
            </a:pPr>
            <a:r>
              <a:rPr lang="en-AU" sz="2400" dirty="0">
                <a:solidFill>
                  <a:prstClr val="black">
                    <a:lumMod val="75000"/>
                    <a:lumOff val="25000"/>
                  </a:prstClr>
                </a:solidFill>
                <a:latin typeface="+mj-lt"/>
                <a:ea typeface="ＭＳ Ｐゴシック" pitchFamily="34" charset="-128"/>
              </a:rPr>
              <a:t>Captures a resource class. Generally used to model a business party (e.g. a whole company)</a:t>
            </a: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fontAlgn="base">
              <a:lnSpc>
                <a:spcPct val="90000"/>
              </a:lnSpc>
              <a:spcBef>
                <a:spcPct val="20000"/>
              </a:spcBef>
              <a:spcAft>
                <a:spcPct val="0"/>
              </a:spcAft>
              <a:buClr>
                <a:srgbClr val="B1B1B1"/>
              </a:buClr>
            </a:pPr>
            <a:endParaRPr lang="en-AU" sz="2400" i="1" dirty="0">
              <a:solidFill>
                <a:prstClr val="black">
                  <a:lumMod val="75000"/>
                  <a:lumOff val="25000"/>
                </a:prstClr>
              </a:solidFill>
              <a:latin typeface="+mj-lt"/>
              <a:ea typeface="ＭＳ Ｐゴシック" pitchFamily="34" charset="-128"/>
            </a:endParaRPr>
          </a:p>
          <a:p>
            <a:pPr marL="342900" indent="-342900" fontAlgn="base">
              <a:lnSpc>
                <a:spcPct val="90000"/>
              </a:lnSpc>
              <a:spcBef>
                <a:spcPct val="20000"/>
              </a:spcBef>
              <a:spcAft>
                <a:spcPct val="0"/>
              </a:spcAft>
              <a:buClr>
                <a:srgbClr val="B1B1B1"/>
              </a:buClr>
              <a:buFontTx/>
              <a:buChar char="•"/>
            </a:pPr>
            <a:endParaRPr lang="en-AU" sz="2400" dirty="0">
              <a:solidFill>
                <a:prstClr val="black">
                  <a:lumMod val="75000"/>
                  <a:lumOff val="25000"/>
                </a:prstClr>
              </a:solidFill>
              <a:latin typeface="+mj-lt"/>
              <a:ea typeface="ＭＳ Ｐゴシック" pitchFamily="34" charset="-128"/>
            </a:endParaRPr>
          </a:p>
        </p:txBody>
      </p:sp>
      <p:graphicFrame>
        <p:nvGraphicFramePr>
          <p:cNvPr id="1798152" name="Object 8"/>
          <p:cNvGraphicFramePr>
            <a:graphicFrameLocks noChangeAspect="1"/>
          </p:cNvGraphicFramePr>
          <p:nvPr/>
        </p:nvGraphicFramePr>
        <p:xfrm>
          <a:off x="2843629" y="2241547"/>
          <a:ext cx="5456237" cy="847725"/>
        </p:xfrm>
        <a:graphic>
          <a:graphicData uri="http://schemas.openxmlformats.org/presentationml/2006/ole">
            <mc:AlternateContent xmlns:mc="http://schemas.openxmlformats.org/markup-compatibility/2006">
              <mc:Choice xmlns:v="urn:schemas-microsoft-com:vml" Requires="v">
                <p:oleObj name="Visio" r:id="rId3" imgW="5455682" imgH="847606" progId="Visio.Drawing.11">
                  <p:embed/>
                </p:oleObj>
              </mc:Choice>
              <mc:Fallback>
                <p:oleObj name="Visio" r:id="rId3" imgW="5455682" imgH="847606" progId="Visio.Drawing.11">
                  <p:embed/>
                  <p:pic>
                    <p:nvPicPr>
                      <p:cNvPr id="179815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629" y="2241547"/>
                        <a:ext cx="5456237"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2843629" y="5077852"/>
          <a:ext cx="5456237" cy="1637441"/>
        </p:xfrm>
        <a:graphic>
          <a:graphicData uri="http://schemas.openxmlformats.org/presentationml/2006/ole">
            <mc:AlternateContent xmlns:mc="http://schemas.openxmlformats.org/markup-compatibility/2006">
              <mc:Choice xmlns:v="urn:schemas-microsoft-com:vml" Requires="v">
                <p:oleObj name="Visio" r:id="rId5" imgW="6083760" imgH="1825228" progId="Visio.Drawing.11">
                  <p:embed/>
                </p:oleObj>
              </mc:Choice>
              <mc:Fallback>
                <p:oleObj name="Visio" r:id="rId5" imgW="6083760" imgH="1825228" progId="Visio.Drawing.11">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629" y="5077852"/>
                        <a:ext cx="5456237" cy="1637441"/>
                      </a:xfrm>
                      <a:prstGeom prst="rect">
                        <a:avLst/>
                      </a:prstGeom>
                      <a:noFill/>
                      <a:ln>
                        <a:noFill/>
                      </a:ln>
                      <a:effectLst/>
                    </p:spPr>
                  </p:pic>
                </p:oleObj>
              </mc:Fallback>
            </mc:AlternateContent>
          </a:graphicData>
        </a:graphic>
      </p:graphicFrame>
      <p:sp>
        <p:nvSpPr>
          <p:cNvPr id="4" name="Rectangle 3"/>
          <p:cNvSpPr/>
          <p:nvPr/>
        </p:nvSpPr>
        <p:spPr>
          <a:xfrm>
            <a:off x="1814512" y="3212881"/>
            <a:ext cx="8730406" cy="1501950"/>
          </a:xfrm>
          <a:prstGeom prst="rect">
            <a:avLst/>
          </a:prstGeom>
        </p:spPr>
        <p:txBody>
          <a:bodyPr wrap="square">
            <a:spAutoFit/>
          </a:bodyPr>
          <a:lstStyle/>
          <a:p>
            <a:pPr lvl="0" fontAlgn="base">
              <a:lnSpc>
                <a:spcPct val="90000"/>
              </a:lnSpc>
              <a:spcBef>
                <a:spcPct val="20000"/>
              </a:spcBef>
              <a:spcAft>
                <a:spcPct val="0"/>
              </a:spcAft>
              <a:buClr>
                <a:srgbClr val="B1B1B1"/>
              </a:buClr>
            </a:pPr>
            <a:r>
              <a:rPr lang="en-AU" sz="2400" b="1" dirty="0">
                <a:solidFill>
                  <a:prstClr val="black">
                    <a:lumMod val="75000"/>
                    <a:lumOff val="25000"/>
                  </a:prstClr>
                </a:solidFill>
                <a:ea typeface="ＭＳ Ｐゴシック" pitchFamily="34" charset="-128"/>
              </a:rPr>
              <a:t>Lane</a:t>
            </a:r>
          </a:p>
          <a:p>
            <a:pPr lvl="0" algn="l" fontAlgn="base">
              <a:lnSpc>
                <a:spcPct val="90000"/>
              </a:lnSpc>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resource sub-class</a:t>
            </a:r>
            <a:r>
              <a:rPr lang="en-AU" sz="2400" dirty="0">
                <a:solidFill>
                  <a:prstClr val="black">
                    <a:lumMod val="75000"/>
                    <a:lumOff val="25000"/>
                  </a:prstClr>
                </a:solidFill>
                <a:ea typeface="ＭＳ Ｐゴシック" pitchFamily="34" charset="-128"/>
              </a:rPr>
              <a:t> within a pool. Generally used to model departments (e.g. shipping, finance), internal roles (e.g. Manager, Associate), software systems (e.g. ERP, CRM)</a:t>
            </a:r>
          </a:p>
        </p:txBody>
      </p:sp>
    </p:spTree>
    <p:extLst>
      <p:ext uri="{BB962C8B-B14F-4D97-AF65-F5344CB8AC3E}">
        <p14:creationId xmlns:p14="http://schemas.microsoft.com/office/powerpoint/2010/main" val="353772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animEffect transition="in" filter="fade">
                                      <p:cBhvr>
                                        <p:cTn id="7" dur="500"/>
                                        <p:tgtEl>
                                          <p:spTgt spid="1798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98147">
                                            <p:txEl>
                                              <p:pRg st="1" end="1"/>
                                            </p:txEl>
                                          </p:spTgt>
                                        </p:tgtEl>
                                        <p:attrNameLst>
                                          <p:attrName>style.visibility</p:attrName>
                                        </p:attrNameLst>
                                      </p:cBhvr>
                                      <p:to>
                                        <p:strVal val="visible"/>
                                      </p:to>
                                    </p:set>
                                    <p:animEffect transition="in" filter="fade">
                                      <p:cBhvr>
                                        <p:cTn id="10" dur="500"/>
                                        <p:tgtEl>
                                          <p:spTgt spid="179814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98152"/>
                                        </p:tgtEl>
                                        <p:attrNameLst>
                                          <p:attrName>style.visibility</p:attrName>
                                        </p:attrNameLst>
                                      </p:cBhvr>
                                      <p:to>
                                        <p:strVal val="visible"/>
                                      </p:to>
                                    </p:set>
                                    <p:animEffect transition="in" filter="fade">
                                      <p:cBhvr>
                                        <p:cTn id="14" dur="500"/>
                                        <p:tgtEl>
                                          <p:spTgt spid="179815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Order-to-cash process with lanes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131" y="1404932"/>
            <a:ext cx="8132682" cy="496521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795" y="1372357"/>
            <a:ext cx="7865075" cy="498316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9598" y="1408012"/>
            <a:ext cx="7613929" cy="299089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779" y="1411206"/>
            <a:ext cx="8114063" cy="4958943"/>
          </a:xfrm>
          <a:prstGeom prst="rect">
            <a:avLst/>
          </a:prstGeom>
        </p:spPr>
      </p:pic>
    </p:spTree>
    <p:extLst>
      <p:ext uri="{BB962C8B-B14F-4D97-AF65-F5344CB8AC3E}">
        <p14:creationId xmlns:p14="http://schemas.microsoft.com/office/powerpoint/2010/main" val="192030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5" name="Rectangle 3"/>
          <p:cNvSpPr>
            <a:spLocks noChangeArrowheads="1"/>
          </p:cNvSpPr>
          <p:nvPr/>
        </p:nvSpPr>
        <p:spPr bwMode="auto">
          <a:xfrm>
            <a:off x="1875895" y="968820"/>
            <a:ext cx="8429273" cy="3176348"/>
          </a:xfrm>
          <a:prstGeom prst="rect">
            <a:avLst/>
          </a:prstGeom>
          <a:noFill/>
          <a:ln w="9525">
            <a:noFill/>
            <a:miter lim="800000"/>
            <a:headEnd/>
            <a:tailEnd/>
          </a:ln>
          <a:effectLst/>
        </p:spPr>
        <p:txBody>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a:t>
            </a:r>
            <a:r>
              <a:rPr lang="en-AU" sz="2400" i="1" dirty="0">
                <a:solidFill>
                  <a:prstClr val="black">
                    <a:lumMod val="75000"/>
                    <a:lumOff val="25000"/>
                  </a:prstClr>
                </a:solidFill>
                <a:ea typeface="ＭＳ Ｐゴシック" pitchFamily="34" charset="-128"/>
              </a:rPr>
              <a:t>Message Flow </a:t>
            </a:r>
            <a:r>
              <a:rPr lang="en-AU" sz="2400" dirty="0">
                <a:solidFill>
                  <a:prstClr val="black">
                    <a:lumMod val="75000"/>
                    <a:lumOff val="25000"/>
                  </a:prstClr>
                </a:solidFill>
                <a:ea typeface="ＭＳ Ｐゴシック" pitchFamily="34" charset="-128"/>
              </a:rPr>
              <a:t>represents a flow of information between two process parties (Pools)</a:t>
            </a:r>
          </a:p>
          <a:p>
            <a:pPr marL="742950" lvl="1" indent="-285750" fontAlgn="base">
              <a:spcBef>
                <a:spcPct val="20000"/>
              </a:spcBef>
              <a:spcAft>
                <a:spcPct val="0"/>
              </a:spcAft>
              <a:buClr>
                <a:srgbClr val="B1B1B1"/>
              </a:buClr>
              <a:buFontTx/>
              <a:buChar cha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a:p>
            <a:pPr fontAlgn="base">
              <a:spcBef>
                <a:spcPct val="20000"/>
              </a:spcBef>
              <a:spcAft>
                <a:spcPct val="0"/>
              </a:spcAft>
              <a:buClr>
                <a:srgbClr val="B1B1B1"/>
              </a:buClr>
            </a:pPr>
            <a:endParaRPr lang="en-AU" sz="2000" dirty="0">
              <a:solidFill>
                <a:prstClr val="black">
                  <a:lumMod val="75000"/>
                  <a:lumOff val="25000"/>
                </a:prstClr>
              </a:solidFill>
              <a:ea typeface="ＭＳ Ｐゴシック" pitchFamily="34" charset="-128"/>
            </a:endParaRPr>
          </a:p>
        </p:txBody>
      </p:sp>
      <p:graphicFrame>
        <p:nvGraphicFramePr>
          <p:cNvPr id="1800196" name="Object 4"/>
          <p:cNvGraphicFramePr>
            <a:graphicFrameLocks noGrp="1" noChangeAspect="1"/>
          </p:cNvGraphicFramePr>
          <p:nvPr>
            <p:ph idx="1"/>
          </p:nvPr>
        </p:nvGraphicFramePr>
        <p:xfrm>
          <a:off x="5453063" y="1550988"/>
          <a:ext cx="690563" cy="1058862"/>
        </p:xfrm>
        <a:graphic>
          <a:graphicData uri="http://schemas.openxmlformats.org/presentationml/2006/ole">
            <mc:AlternateContent xmlns:mc="http://schemas.openxmlformats.org/markup-compatibility/2006">
              <mc:Choice xmlns:v="urn:schemas-microsoft-com:vml" Requires="v">
                <p:oleObj name="Visio" r:id="rId3" imgW="464477" imgH="713136" progId="Visio.Drawing.11">
                  <p:embed/>
                </p:oleObj>
              </mc:Choice>
              <mc:Fallback>
                <p:oleObj name="Visio" r:id="rId3" imgW="464477" imgH="713136" progId="Visio.Drawing.11">
                  <p:embed/>
                  <p:pic>
                    <p:nvPicPr>
                      <p:cNvPr id="1800196" name="Object 4"/>
                      <p:cNvPicPr>
                        <a:picLocks noChangeAspect="1" noChangeArrowheads="1"/>
                      </p:cNvPicPr>
                      <p:nvPr/>
                    </p:nvPicPr>
                    <p:blipFill>
                      <a:blip r:embed="rId4"/>
                      <a:srcRect/>
                      <a:stretch>
                        <a:fillRect/>
                      </a:stretch>
                    </p:blipFill>
                    <p:spPr bwMode="auto">
                      <a:xfrm>
                        <a:off x="5453063" y="1550988"/>
                        <a:ext cx="690563" cy="1058862"/>
                      </a:xfrm>
                      <a:prstGeom prst="rect">
                        <a:avLst/>
                      </a:prstGeom>
                      <a:noFill/>
                    </p:spPr>
                  </p:pic>
                </p:oleObj>
              </mc:Fallback>
            </mc:AlternateContent>
          </a:graphicData>
        </a:graphic>
      </p:graphicFrame>
      <p:sp>
        <p:nvSpPr>
          <p:cNvPr id="1800194" name="Rectangle 2"/>
          <p:cNvSpPr>
            <a:spLocks noGrp="1" noChangeArrowheads="1"/>
          </p:cNvSpPr>
          <p:nvPr>
            <p:ph type="title"/>
          </p:nvPr>
        </p:nvSpPr>
        <p:spPr>
          <a:xfrm>
            <a:off x="1875894" y="170337"/>
            <a:ext cx="8064896" cy="792088"/>
          </a:xfrm>
        </p:spPr>
        <p:txBody>
          <a:bodyPr/>
          <a:lstStyle/>
          <a:p>
            <a:r>
              <a:rPr lang="en-AU" sz="2800" dirty="0"/>
              <a:t>Message Flow</a:t>
            </a:r>
          </a:p>
        </p:txBody>
      </p:sp>
      <p:graphicFrame>
        <p:nvGraphicFramePr>
          <p:cNvPr id="1800201" name="Object 9"/>
          <p:cNvGraphicFramePr>
            <a:graphicFrameLocks noChangeAspect="1"/>
          </p:cNvGraphicFramePr>
          <p:nvPr/>
        </p:nvGraphicFramePr>
        <p:xfrm>
          <a:off x="2596462" y="4784321"/>
          <a:ext cx="3315067" cy="1763698"/>
        </p:xfrm>
        <a:graphic>
          <a:graphicData uri="http://schemas.openxmlformats.org/presentationml/2006/ole">
            <mc:AlternateContent xmlns:mc="http://schemas.openxmlformats.org/markup-compatibility/2006">
              <mc:Choice xmlns:v="urn:schemas-microsoft-com:vml" Requires="v">
                <p:oleObj name="Visio" r:id="rId5" imgW="5457771" imgH="2901473" progId="Visio.Drawing.11">
                  <p:embed/>
                </p:oleObj>
              </mc:Choice>
              <mc:Fallback>
                <p:oleObj name="Visio" r:id="rId5" imgW="5457771" imgH="2901473" progId="Visio.Drawing.11">
                  <p:embed/>
                  <p:pic>
                    <p:nvPicPr>
                      <p:cNvPr id="1800201" name="Object 9"/>
                      <p:cNvPicPr>
                        <a:picLocks noChangeAspect="1" noChangeArrowheads="1"/>
                      </p:cNvPicPr>
                      <p:nvPr/>
                    </p:nvPicPr>
                    <p:blipFill>
                      <a:blip r:embed="rId6"/>
                      <a:srcRect/>
                      <a:stretch>
                        <a:fillRect/>
                      </a:stretch>
                    </p:blipFill>
                    <p:spPr bwMode="auto">
                      <a:xfrm>
                        <a:off x="2596462" y="4784321"/>
                        <a:ext cx="3315067" cy="1763698"/>
                      </a:xfrm>
                      <a:prstGeom prst="rect">
                        <a:avLst/>
                      </a:prstGeom>
                      <a:noFill/>
                      <a:ln>
                        <a:noFill/>
                      </a:ln>
                      <a:effectLst/>
                    </p:spPr>
                  </p:pic>
                </p:oleObj>
              </mc:Fallback>
            </mc:AlternateContent>
          </a:graphicData>
        </a:graphic>
      </p:graphicFrame>
      <p:graphicFrame>
        <p:nvGraphicFramePr>
          <p:cNvPr id="7" name="Object 9"/>
          <p:cNvGraphicFramePr>
            <a:graphicFrameLocks noChangeAspect="1"/>
          </p:cNvGraphicFramePr>
          <p:nvPr/>
        </p:nvGraphicFramePr>
        <p:xfrm>
          <a:off x="7021601" y="4771533"/>
          <a:ext cx="1751462" cy="1763698"/>
        </p:xfrm>
        <a:graphic>
          <a:graphicData uri="http://schemas.openxmlformats.org/presentationml/2006/ole">
            <mc:AlternateContent xmlns:mc="http://schemas.openxmlformats.org/markup-compatibility/2006">
              <mc:Choice xmlns:v="urn:schemas-microsoft-com:vml" Requires="v">
                <p:oleObj name="Visio" r:id="rId7" imgW="3116620" imgH="3136057" progId="Visio.Drawing.11">
                  <p:embed/>
                </p:oleObj>
              </mc:Choice>
              <mc:Fallback>
                <p:oleObj name="Visio" r:id="rId7" imgW="3116620" imgH="3136057" progId="Visio.Drawing.11">
                  <p:embed/>
                  <p:pic>
                    <p:nvPicPr>
                      <p:cNvPr id="7" name="Object 9"/>
                      <p:cNvPicPr>
                        <a:picLocks noChangeAspect="1" noChangeArrowheads="1"/>
                      </p:cNvPicPr>
                      <p:nvPr/>
                    </p:nvPicPr>
                    <p:blipFill>
                      <a:blip r:embed="rId8"/>
                      <a:srcRect/>
                      <a:stretch>
                        <a:fillRect/>
                      </a:stretch>
                    </p:blipFill>
                    <p:spPr bwMode="auto">
                      <a:xfrm>
                        <a:off x="7021601" y="4771533"/>
                        <a:ext cx="1751462" cy="1763698"/>
                      </a:xfrm>
                      <a:prstGeom prst="rect">
                        <a:avLst/>
                      </a:prstGeom>
                      <a:noFill/>
                      <a:ln>
                        <a:noFill/>
                      </a:ln>
                      <a:effectLst/>
                    </p:spPr>
                  </p:pic>
                </p:oleObj>
              </mc:Fallback>
            </mc:AlternateContent>
          </a:graphicData>
        </a:graphic>
      </p:graphicFrame>
      <p:graphicFrame>
        <p:nvGraphicFramePr>
          <p:cNvPr id="9" name="Object 9"/>
          <p:cNvGraphicFramePr>
            <a:graphicFrameLocks noChangeAspect="1"/>
          </p:cNvGraphicFramePr>
          <p:nvPr/>
        </p:nvGraphicFramePr>
        <p:xfrm>
          <a:off x="7006913" y="5871657"/>
          <a:ext cx="1752600" cy="663575"/>
        </p:xfrm>
        <a:graphic>
          <a:graphicData uri="http://schemas.openxmlformats.org/presentationml/2006/ole">
            <mc:AlternateContent xmlns:mc="http://schemas.openxmlformats.org/markup-compatibility/2006">
              <mc:Choice xmlns:v="urn:schemas-microsoft-com:vml" Requires="v">
                <p:oleObj name="Visio" r:id="rId9" imgW="3116620" imgH="1177613" progId="Visio.Drawing.11">
                  <p:embed/>
                </p:oleObj>
              </mc:Choice>
              <mc:Fallback>
                <p:oleObj name="Visio" r:id="rId9" imgW="3116620" imgH="1177613" progId="Visio.Drawing.11">
                  <p:embed/>
                  <p:pic>
                    <p:nvPicPr>
                      <p:cNvPr id="9" name="Object 9"/>
                      <p:cNvPicPr>
                        <a:picLocks noChangeAspect="1" noChangeArrowheads="1"/>
                      </p:cNvPicPr>
                      <p:nvPr/>
                    </p:nvPicPr>
                    <p:blipFill>
                      <a:blip r:embed="rId10"/>
                      <a:srcRect/>
                      <a:stretch>
                        <a:fillRect/>
                      </a:stretch>
                    </p:blipFill>
                    <p:spPr bwMode="auto">
                      <a:xfrm>
                        <a:off x="7006913" y="5871657"/>
                        <a:ext cx="1752600" cy="6635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nvGraphicFramePr>
        <p:xfrm>
          <a:off x="7003791" y="4776714"/>
          <a:ext cx="1751012" cy="641350"/>
        </p:xfrm>
        <a:graphic>
          <a:graphicData uri="http://schemas.openxmlformats.org/presentationml/2006/ole">
            <mc:AlternateContent xmlns:mc="http://schemas.openxmlformats.org/markup-compatibility/2006">
              <mc:Choice xmlns:v="urn:schemas-microsoft-com:vml" Requires="v">
                <p:oleObj name="Visio" r:id="rId11" imgW="3116620" imgH="1139409" progId="Visio.Drawing.11">
                  <p:embed/>
                </p:oleObj>
              </mc:Choice>
              <mc:Fallback>
                <p:oleObj name="Visio" r:id="rId11" imgW="3116620" imgH="1139409" progId="Visio.Drawing.11">
                  <p:embed/>
                  <p:pic>
                    <p:nvPicPr>
                      <p:cNvPr id="10" name="Object 9"/>
                      <p:cNvPicPr>
                        <a:picLocks noChangeAspect="1" noChangeArrowheads="1"/>
                      </p:cNvPicPr>
                      <p:nvPr/>
                    </p:nvPicPr>
                    <p:blipFill>
                      <a:blip r:embed="rId12"/>
                      <a:srcRect/>
                      <a:stretch>
                        <a:fillRect/>
                      </a:stretch>
                    </p:blipFill>
                    <p:spPr bwMode="auto">
                      <a:xfrm>
                        <a:off x="7003791" y="4776714"/>
                        <a:ext cx="1751012" cy="641350"/>
                      </a:xfrm>
                      <a:prstGeom prst="rect">
                        <a:avLst/>
                      </a:prstGeom>
                      <a:noFill/>
                      <a:ln>
                        <a:noFill/>
                      </a:ln>
                      <a:effectLst/>
                    </p:spPr>
                  </p:pic>
                </p:oleObj>
              </mc:Fallback>
            </mc:AlternateContent>
          </a:graphicData>
        </a:graphic>
      </p:graphicFrame>
      <p:graphicFrame>
        <p:nvGraphicFramePr>
          <p:cNvPr id="8" name="Object 9"/>
          <p:cNvGraphicFramePr>
            <a:graphicFrameLocks noChangeAspect="1"/>
          </p:cNvGraphicFramePr>
          <p:nvPr/>
        </p:nvGraphicFramePr>
        <p:xfrm>
          <a:off x="7003791" y="4771533"/>
          <a:ext cx="1751462" cy="1763698"/>
        </p:xfrm>
        <a:graphic>
          <a:graphicData uri="http://schemas.openxmlformats.org/presentationml/2006/ole">
            <mc:AlternateContent xmlns:mc="http://schemas.openxmlformats.org/markup-compatibility/2006">
              <mc:Choice xmlns:v="urn:schemas-microsoft-com:vml" Requires="v">
                <p:oleObj name="Visio" r:id="rId13" imgW="3116620" imgH="3136057" progId="Visio.Drawing.11">
                  <p:embed/>
                </p:oleObj>
              </mc:Choice>
              <mc:Fallback>
                <p:oleObj name="Visio" r:id="rId13" imgW="3116620" imgH="3136057" progId="Visio.Drawing.11">
                  <p:embed/>
                  <p:pic>
                    <p:nvPicPr>
                      <p:cNvPr id="8" name="Object 9"/>
                      <p:cNvPicPr>
                        <a:picLocks noChangeAspect="1" noChangeArrowheads="1"/>
                      </p:cNvPicPr>
                      <p:nvPr/>
                    </p:nvPicPr>
                    <p:blipFill>
                      <a:blip r:embed="rId14"/>
                      <a:srcRect/>
                      <a:stretch>
                        <a:fillRect/>
                      </a:stretch>
                    </p:blipFill>
                    <p:spPr bwMode="auto">
                      <a:xfrm>
                        <a:off x="7003791" y="4771533"/>
                        <a:ext cx="1751462" cy="1763698"/>
                      </a:xfrm>
                      <a:prstGeom prst="rect">
                        <a:avLst/>
                      </a:prstGeom>
                      <a:noFill/>
                      <a:ln>
                        <a:noFill/>
                      </a:ln>
                      <a:effectLst/>
                    </p:spPr>
                  </p:pic>
                </p:oleObj>
              </mc:Fallback>
            </mc:AlternateContent>
          </a:graphicData>
        </a:graphic>
      </p:graphicFrame>
      <p:graphicFrame>
        <p:nvGraphicFramePr>
          <p:cNvPr id="12" name="Object 9"/>
          <p:cNvGraphicFramePr>
            <a:graphicFrameLocks noChangeAspect="1"/>
          </p:cNvGraphicFramePr>
          <p:nvPr/>
        </p:nvGraphicFramePr>
        <p:xfrm>
          <a:off x="2669371" y="5766851"/>
          <a:ext cx="1598612" cy="723900"/>
        </p:xfrm>
        <a:graphic>
          <a:graphicData uri="http://schemas.openxmlformats.org/presentationml/2006/ole">
            <mc:AlternateContent xmlns:mc="http://schemas.openxmlformats.org/markup-compatibility/2006">
              <mc:Choice xmlns:v="urn:schemas-microsoft-com:vml" Requires="v">
                <p:oleObj name="Visio" r:id="rId15" imgW="2633376" imgH="1192358" progId="Visio.Drawing.11">
                  <p:embed/>
                </p:oleObj>
              </mc:Choice>
              <mc:Fallback>
                <p:oleObj name="Visio" r:id="rId15" imgW="2633376" imgH="1192358" progId="Visio.Drawing.11">
                  <p:embed/>
                  <p:pic>
                    <p:nvPicPr>
                      <p:cNvPr id="12" name="Object 9"/>
                      <p:cNvPicPr>
                        <a:picLocks noChangeAspect="1" noChangeArrowheads="1"/>
                      </p:cNvPicPr>
                      <p:nvPr/>
                    </p:nvPicPr>
                    <p:blipFill>
                      <a:blip r:embed="rId16"/>
                      <a:srcRect/>
                      <a:stretch>
                        <a:fillRect/>
                      </a:stretch>
                    </p:blipFill>
                    <p:spPr bwMode="auto">
                      <a:xfrm>
                        <a:off x="2669371" y="5766851"/>
                        <a:ext cx="1598612" cy="723900"/>
                      </a:xfrm>
                      <a:prstGeom prst="rect">
                        <a:avLst/>
                      </a:prstGeom>
                      <a:noFill/>
                      <a:ln>
                        <a:noFill/>
                      </a:ln>
                      <a:effectLst/>
                    </p:spPr>
                  </p:pic>
                </p:oleObj>
              </mc:Fallback>
            </mc:AlternateContent>
          </a:graphicData>
        </a:graphic>
      </p:graphicFrame>
      <p:graphicFrame>
        <p:nvGraphicFramePr>
          <p:cNvPr id="13" name="Object 9"/>
          <p:cNvGraphicFramePr>
            <a:graphicFrameLocks noChangeAspect="1"/>
          </p:cNvGraphicFramePr>
          <p:nvPr/>
        </p:nvGraphicFramePr>
        <p:xfrm>
          <a:off x="4388844" y="5766851"/>
          <a:ext cx="1457325" cy="723900"/>
        </p:xfrm>
        <a:graphic>
          <a:graphicData uri="http://schemas.openxmlformats.org/presentationml/2006/ole">
            <mc:AlternateContent xmlns:mc="http://schemas.openxmlformats.org/markup-compatibility/2006">
              <mc:Choice xmlns:v="urn:schemas-microsoft-com:vml" Requires="v">
                <p:oleObj name="Visio" r:id="rId17" imgW="2398792" imgH="1192358" progId="Visio.Drawing.11">
                  <p:embed/>
                </p:oleObj>
              </mc:Choice>
              <mc:Fallback>
                <p:oleObj name="Visio" r:id="rId17" imgW="2398792" imgH="1192358" progId="Visio.Drawing.11">
                  <p:embed/>
                  <p:pic>
                    <p:nvPicPr>
                      <p:cNvPr id="13" name="Object 9"/>
                      <p:cNvPicPr>
                        <a:picLocks noChangeAspect="1" noChangeArrowheads="1"/>
                      </p:cNvPicPr>
                      <p:nvPr/>
                    </p:nvPicPr>
                    <p:blipFill>
                      <a:blip r:embed="rId18"/>
                      <a:srcRect/>
                      <a:stretch>
                        <a:fillRect/>
                      </a:stretch>
                    </p:blipFill>
                    <p:spPr bwMode="auto">
                      <a:xfrm>
                        <a:off x="4388844" y="5766851"/>
                        <a:ext cx="1457325" cy="723900"/>
                      </a:xfrm>
                      <a:prstGeom prst="rect">
                        <a:avLst/>
                      </a:prstGeom>
                      <a:noFill/>
                      <a:ln>
                        <a:noFill/>
                      </a:ln>
                      <a:effectLst/>
                    </p:spPr>
                  </p:pic>
                </p:oleObj>
              </mc:Fallback>
            </mc:AlternateContent>
          </a:graphicData>
        </a:graphic>
      </p:graphicFrame>
      <p:graphicFrame>
        <p:nvGraphicFramePr>
          <p:cNvPr id="14" name="Object 9"/>
          <p:cNvGraphicFramePr>
            <a:graphicFrameLocks noChangeAspect="1"/>
          </p:cNvGraphicFramePr>
          <p:nvPr/>
        </p:nvGraphicFramePr>
        <p:xfrm>
          <a:off x="3481612" y="4803503"/>
          <a:ext cx="200025" cy="1635662"/>
        </p:xfrm>
        <a:graphic>
          <a:graphicData uri="http://schemas.openxmlformats.org/presentationml/2006/ole">
            <mc:AlternateContent xmlns:mc="http://schemas.openxmlformats.org/markup-compatibility/2006">
              <mc:Choice xmlns:v="urn:schemas-microsoft-com:vml" Requires="v">
                <p:oleObj name="Visio" r:id="rId19" imgW="330429" imgH="2901473" progId="Visio.Drawing.11">
                  <p:embed/>
                </p:oleObj>
              </mc:Choice>
              <mc:Fallback>
                <p:oleObj name="Visio" r:id="rId19" imgW="330429" imgH="2901473" progId="Visio.Drawing.11">
                  <p:embed/>
                  <p:pic>
                    <p:nvPicPr>
                      <p:cNvPr id="14" name="Object 9"/>
                      <p:cNvPicPr>
                        <a:picLocks noChangeAspect="1" noChangeArrowheads="1"/>
                      </p:cNvPicPr>
                      <p:nvPr/>
                    </p:nvPicPr>
                    <p:blipFill>
                      <a:blip r:embed="rId20"/>
                      <a:srcRect/>
                      <a:stretch>
                        <a:fillRect/>
                      </a:stretch>
                    </p:blipFill>
                    <p:spPr bwMode="auto">
                      <a:xfrm>
                        <a:off x="3481612" y="4803503"/>
                        <a:ext cx="200025" cy="1635662"/>
                      </a:xfrm>
                      <a:prstGeom prst="rect">
                        <a:avLst/>
                      </a:prstGeom>
                      <a:noFill/>
                      <a:ln>
                        <a:noFill/>
                      </a:ln>
                      <a:effectLst/>
                    </p:spPr>
                  </p:pic>
                </p:oleObj>
              </mc:Fallback>
            </mc:AlternateContent>
          </a:graphicData>
        </a:graphic>
      </p:graphicFrame>
      <p:sp>
        <p:nvSpPr>
          <p:cNvPr id="4" name="Rectangle 3"/>
          <p:cNvSpPr/>
          <p:nvPr/>
        </p:nvSpPr>
        <p:spPr>
          <a:xfrm>
            <a:off x="1875894" y="2618080"/>
            <a:ext cx="8426669" cy="1815882"/>
          </a:xfrm>
          <a:prstGeom prst="rect">
            <a:avLst/>
          </a:prstGeom>
        </p:spPr>
        <p:txBody>
          <a:bodyPr wrap="square">
            <a:spAutoFit/>
          </a:bodyPr>
          <a:lstStyle/>
          <a:p>
            <a:pPr algn="l" fontAlgn="base">
              <a:spcBef>
                <a:spcPct val="20000"/>
              </a:spcBef>
              <a:spcAft>
                <a:spcPct val="0"/>
              </a:spcAft>
              <a:buClr>
                <a:srgbClr val="B1B1B1"/>
              </a:buClr>
            </a:pPr>
            <a:r>
              <a:rPr lang="en-AU" sz="2400" dirty="0">
                <a:solidFill>
                  <a:prstClr val="black">
                    <a:lumMod val="75000"/>
                    <a:lumOff val="25000"/>
                  </a:prstClr>
                </a:solidFill>
                <a:ea typeface="ＭＳ Ｐゴシック" pitchFamily="34" charset="-128"/>
              </a:rPr>
              <a:t>A Message Flow can connect:</a:t>
            </a:r>
          </a:p>
          <a:p>
            <a:pPr marL="285750" indent="-285750"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directly to the boundary of a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an </a:t>
            </a:r>
            <a:r>
              <a:rPr lang="en-AU" sz="2000" i="1" dirty="0">
                <a:solidFill>
                  <a:prstClr val="black">
                    <a:lumMod val="75000"/>
                    <a:lumOff val="25000"/>
                  </a:prstClr>
                </a:solidFill>
                <a:ea typeface="ＭＳ Ｐゴシック" pitchFamily="34" charset="-128"/>
              </a:rPr>
              <a:t>informative </a:t>
            </a:r>
            <a:r>
              <a:rPr lang="en-AU" sz="2000" dirty="0">
                <a:solidFill>
                  <a:prstClr val="black">
                    <a:lumMod val="75000"/>
                    <a:lumOff val="25000"/>
                  </a:prstClr>
                </a:solidFill>
                <a:ea typeface="ＭＳ Ｐゴシック" pitchFamily="34" charset="-128"/>
              </a:rPr>
              <a:t>message to/from that party</a:t>
            </a:r>
          </a:p>
          <a:p>
            <a:pPr marL="285750" indent="-285750" fontAlgn="base">
              <a:spcBef>
                <a:spcPct val="20000"/>
              </a:spcBef>
              <a:spcAft>
                <a:spcPct val="0"/>
              </a:spcAft>
              <a:buClr>
                <a:srgbClr val="B1B1B1"/>
              </a:buClr>
              <a:buFont typeface="Arial" panose="020B0604020202020204" pitchFamily="34" charset="0"/>
              <a:buChar char="•"/>
            </a:pPr>
            <a:r>
              <a:rPr lang="en-AU" sz="2000" dirty="0">
                <a:solidFill>
                  <a:prstClr val="black">
                    <a:lumMod val="75000"/>
                    <a:lumOff val="25000"/>
                  </a:prstClr>
                </a:solidFill>
                <a:ea typeface="ＭＳ Ｐゴシック" pitchFamily="34" charset="-128"/>
              </a:rPr>
              <a:t>to a specific activity or event within that Pool </a:t>
            </a:r>
            <a:r>
              <a:rPr lang="en-AU" sz="2000" dirty="0">
                <a:solidFill>
                  <a:prstClr val="black"/>
                </a:solidFill>
                <a:sym typeface="Wingdings" pitchFamily="2" charset="2"/>
              </a:rPr>
              <a:t></a:t>
            </a:r>
            <a:r>
              <a:rPr lang="en-AU" sz="2000" dirty="0">
                <a:solidFill>
                  <a:prstClr val="black">
                    <a:lumMod val="75000"/>
                    <a:lumOff val="25000"/>
                  </a:prstClr>
                </a:solidFill>
                <a:ea typeface="ＭＳ Ｐゴシック" pitchFamily="34" charset="-128"/>
              </a:rPr>
              <a:t> captures a message that triggers a specific activity/event within that party</a:t>
            </a:r>
          </a:p>
        </p:txBody>
      </p:sp>
      <p:graphicFrame>
        <p:nvGraphicFramePr>
          <p:cNvPr id="11" name="Object 9"/>
          <p:cNvGraphicFramePr>
            <a:graphicFrameLocks noChangeAspect="1"/>
          </p:cNvGraphicFramePr>
          <p:nvPr/>
        </p:nvGraphicFramePr>
        <p:xfrm>
          <a:off x="4988919" y="4802199"/>
          <a:ext cx="128587" cy="1643361"/>
        </p:xfrm>
        <a:graphic>
          <a:graphicData uri="http://schemas.openxmlformats.org/presentationml/2006/ole">
            <mc:AlternateContent xmlns:mc="http://schemas.openxmlformats.org/markup-compatibility/2006">
              <mc:Choice xmlns:v="urn:schemas-microsoft-com:vml" Requires="v">
                <p:oleObj name="Visio" r:id="rId21" imgW="210456" imgH="2901473" progId="Visio.Drawing.11">
                  <p:embed/>
                </p:oleObj>
              </mc:Choice>
              <mc:Fallback>
                <p:oleObj name="Visio" r:id="rId21" imgW="210456" imgH="2901473" progId="Visio.Drawing.11">
                  <p:embed/>
                  <p:pic>
                    <p:nvPicPr>
                      <p:cNvPr id="11" name="Object 9"/>
                      <p:cNvPicPr>
                        <a:picLocks noChangeAspect="1" noChangeArrowheads="1"/>
                      </p:cNvPicPr>
                      <p:nvPr/>
                    </p:nvPicPr>
                    <p:blipFill>
                      <a:blip r:embed="rId22"/>
                      <a:srcRect/>
                      <a:stretch>
                        <a:fillRect/>
                      </a:stretch>
                    </p:blipFill>
                    <p:spPr bwMode="auto">
                      <a:xfrm>
                        <a:off x="4988919" y="4802199"/>
                        <a:ext cx="128587" cy="164336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00201"/>
                                        </p:tgtEl>
                                        <p:attrNameLst>
                                          <p:attrName>style.visibility</p:attrName>
                                        </p:attrNameLst>
                                      </p:cBhvr>
                                      <p:to>
                                        <p:strVal val="visible"/>
                                      </p:to>
                                    </p:set>
                                    <p:animEffect transition="in" filter="fade">
                                      <p:cBhvr>
                                        <p:cTn id="14" dur="500"/>
                                        <p:tgtEl>
                                          <p:spTgt spid="180020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150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2869" y="2336955"/>
            <a:ext cx="7010241" cy="4277545"/>
          </a:xfrm>
          <a:prstGeom prst="rect">
            <a:avLst/>
          </a:prstGeom>
        </p:spPr>
      </p:pic>
      <p:sp>
        <p:nvSpPr>
          <p:cNvPr id="1806338" name="Rectangle 2"/>
          <p:cNvSpPr>
            <a:spLocks noGrp="1" noChangeArrowheads="1"/>
          </p:cNvSpPr>
          <p:nvPr>
            <p:ph type="title"/>
          </p:nvPr>
        </p:nvSpPr>
        <p:spPr>
          <a:xfrm>
            <a:off x="1970967" y="164732"/>
            <a:ext cx="8064896" cy="792088"/>
          </a:xfrm>
        </p:spPr>
        <p:txBody>
          <a:bodyPr/>
          <a:lstStyle/>
          <a:p>
            <a:r>
              <a:rPr lang="en-AU" sz="2800" dirty="0"/>
              <a:t>Order-to-cash process with a black-box customer pool</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869" y="1184897"/>
            <a:ext cx="7010241" cy="465768"/>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194" t="7495" r="77938" b="55805"/>
          <a:stretch/>
        </p:blipFill>
        <p:spPr>
          <a:xfrm>
            <a:off x="3193227" y="1583518"/>
            <a:ext cx="761202" cy="1991572"/>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9350" r="58873" b="27986"/>
          <a:stretch/>
        </p:blipFill>
        <p:spPr>
          <a:xfrm>
            <a:off x="4463840" y="1175802"/>
            <a:ext cx="824879" cy="3912119"/>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44918" t="8130" r="45422" b="11605"/>
          <a:stretch/>
        </p:blipFill>
        <p:spPr>
          <a:xfrm>
            <a:off x="5555286" y="1617030"/>
            <a:ext cx="676551" cy="4356566"/>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54528" t="7046" r="36265" b="45959"/>
          <a:stretch/>
        </p:blipFill>
        <p:spPr>
          <a:xfrm>
            <a:off x="6234630" y="1559609"/>
            <a:ext cx="644837" cy="255007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l="67516" r="25715" b="27931"/>
          <a:stretch/>
        </p:blipFill>
        <p:spPr>
          <a:xfrm>
            <a:off x="7137965" y="1176768"/>
            <a:ext cx="474064" cy="3912749"/>
          </a:xfrm>
          <a:prstGeom prst="rect">
            <a:avLst/>
          </a:prstGeom>
        </p:spPr>
      </p:pic>
    </p:spTree>
    <p:extLst>
      <p:ext uri="{BB962C8B-B14F-4D97-AF65-F5344CB8AC3E}">
        <p14:creationId xmlns:p14="http://schemas.microsoft.com/office/powerpoint/2010/main" val="290000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1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1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466E-FABE-47D1-910F-3EDC30499F8A}"/>
              </a:ext>
            </a:extLst>
          </p:cNvPr>
          <p:cNvSpPr>
            <a:spLocks noGrp="1"/>
          </p:cNvSpPr>
          <p:nvPr>
            <p:ph type="title"/>
          </p:nvPr>
        </p:nvSpPr>
        <p:spPr/>
        <p:txBody>
          <a:bodyPr/>
          <a:lstStyle/>
          <a:p>
            <a:r>
              <a:rPr lang="en-US" dirty="0"/>
              <a:t>Business Process Model &amp; Notation</a:t>
            </a:r>
            <a:endParaRPr lang="en-PK" dirty="0"/>
          </a:p>
        </p:txBody>
      </p:sp>
      <p:sp>
        <p:nvSpPr>
          <p:cNvPr id="3" name="Content Placeholder 2">
            <a:extLst>
              <a:ext uri="{FF2B5EF4-FFF2-40B4-BE49-F238E27FC236}">
                <a16:creationId xmlns:a16="http://schemas.microsoft.com/office/drawing/2014/main" id="{58624443-F4EB-4F58-B540-2635C5F12A80}"/>
              </a:ext>
            </a:extLst>
          </p:cNvPr>
          <p:cNvSpPr>
            <a:spLocks noGrp="1"/>
          </p:cNvSpPr>
          <p:nvPr>
            <p:ph idx="1"/>
          </p:nvPr>
        </p:nvSpPr>
        <p:spPr/>
        <p:txBody>
          <a:bodyPr/>
          <a:lstStyle/>
          <a:p>
            <a:r>
              <a:rPr lang="en-US" dirty="0"/>
              <a:t>OMG Standard (BPMN 2.0)</a:t>
            </a:r>
          </a:p>
          <a:p>
            <a:r>
              <a:rPr lang="en-US" dirty="0"/>
              <a:t>Both for conceptual and executable models</a:t>
            </a:r>
          </a:p>
          <a:p>
            <a:r>
              <a:rPr lang="en-US" dirty="0"/>
              <a:t>Supported by many tools </a:t>
            </a:r>
          </a:p>
          <a:p>
            <a:pPr marL="457063" lvl="1" indent="0">
              <a:buNone/>
            </a:pPr>
            <a:endParaRPr lang="en-PK" dirty="0"/>
          </a:p>
        </p:txBody>
      </p:sp>
    </p:spTree>
    <p:extLst>
      <p:ext uri="{BB962C8B-B14F-4D97-AF65-F5344CB8AC3E}">
        <p14:creationId xmlns:p14="http://schemas.microsoft.com/office/powerpoint/2010/main" val="311252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7981" y="1160712"/>
            <a:ext cx="10512862" cy="4824536"/>
          </a:xfrm>
        </p:spPr>
        <p:txBody>
          <a:bodyPr/>
          <a:lstStyle/>
          <a:p>
            <a:pPr marL="457200" indent="-457200" fontAlgn="base">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Sequence Flow </a:t>
            </a:r>
            <a:r>
              <a:rPr lang="en-AU" b="1" dirty="0">
                <a:solidFill>
                  <a:prstClr val="black">
                    <a:lumMod val="75000"/>
                    <a:lumOff val="25000"/>
                  </a:prstClr>
                </a:solidFill>
                <a:ea typeface="ＭＳ Ｐゴシック" pitchFamily="34" charset="-128"/>
              </a:rPr>
              <a:t>cannot</a:t>
            </a:r>
            <a:r>
              <a:rPr lang="en-AU" dirty="0">
                <a:solidFill>
                  <a:prstClr val="black">
                    <a:lumMod val="75000"/>
                    <a:lumOff val="25000"/>
                  </a:prstClr>
                </a:solidFill>
                <a:ea typeface="ＭＳ Ｐゴシック" pitchFamily="34" charset="-128"/>
              </a:rPr>
              <a:t> cross the boundaries of a Pool (message flows can)</a:t>
            </a:r>
          </a:p>
          <a:p>
            <a:pPr marL="457200" indent="-457200" fontAlgn="base">
              <a:spcAft>
                <a:spcPct val="0"/>
              </a:spcAft>
              <a:buClr>
                <a:srgbClr val="B1B1B1"/>
              </a:buClr>
              <a:buFont typeface="+mj-lt"/>
              <a:buAutoNum type="arabicPeriod"/>
            </a:pPr>
            <a:r>
              <a:rPr lang="en-AU" dirty="0">
                <a:solidFill>
                  <a:prstClr val="black">
                    <a:lumMod val="75000"/>
                    <a:lumOff val="25000"/>
                  </a:prstClr>
                </a:solidFill>
                <a:latin typeface="+mj-lt"/>
                <a:ea typeface="ＭＳ Ｐゴシック" pitchFamily="34" charset="-128"/>
              </a:rPr>
              <a:t>Both Sequence Flow and Message Flow </a:t>
            </a:r>
            <a:r>
              <a:rPr lang="en-AU" b="1" dirty="0">
                <a:solidFill>
                  <a:prstClr val="black">
                    <a:lumMod val="75000"/>
                    <a:lumOff val="25000"/>
                  </a:prstClr>
                </a:solidFill>
                <a:latin typeface="+mj-lt"/>
                <a:ea typeface="ＭＳ Ｐゴシック" pitchFamily="34" charset="-128"/>
              </a:rPr>
              <a:t>can cross </a:t>
            </a:r>
            <a:r>
              <a:rPr lang="en-AU" dirty="0">
                <a:solidFill>
                  <a:prstClr val="black">
                    <a:lumMod val="75000"/>
                    <a:lumOff val="25000"/>
                  </a:prstClr>
                </a:solidFill>
                <a:latin typeface="+mj-lt"/>
                <a:ea typeface="ＭＳ Ｐゴシック" pitchFamily="34" charset="-128"/>
              </a:rPr>
              <a:t>the boundaries of Lanes</a:t>
            </a:r>
          </a:p>
          <a:p>
            <a:pPr marL="457200" indent="-457200" fontAlgn="base">
              <a:spcAft>
                <a:spcPct val="0"/>
              </a:spcAft>
              <a:buClr>
                <a:srgbClr val="B1B1B1"/>
              </a:buClr>
              <a:buFont typeface="+mj-lt"/>
              <a:buAutoNum type="arabicPeriod"/>
            </a:pPr>
            <a:r>
              <a:rPr lang="en-AU" dirty="0">
                <a:solidFill>
                  <a:prstClr val="black">
                    <a:lumMod val="75000"/>
                    <a:lumOff val="25000"/>
                  </a:prstClr>
                </a:solidFill>
                <a:ea typeface="ＭＳ Ｐゴシック" pitchFamily="34" charset="-128"/>
              </a:rPr>
              <a:t>A Message Flow </a:t>
            </a:r>
            <a:r>
              <a:rPr lang="en-AU" b="1" dirty="0">
                <a:solidFill>
                  <a:prstClr val="black">
                    <a:lumMod val="75000"/>
                    <a:lumOff val="25000"/>
                  </a:prstClr>
                </a:solidFill>
                <a:ea typeface="ＭＳ Ｐゴシック" pitchFamily="34" charset="-128"/>
              </a:rPr>
              <a:t>cannot connect </a:t>
            </a:r>
            <a:r>
              <a:rPr lang="en-AU" dirty="0">
                <a:solidFill>
                  <a:prstClr val="black">
                    <a:lumMod val="75000"/>
                    <a:lumOff val="25000"/>
                  </a:prstClr>
                </a:solidFill>
                <a:ea typeface="ＭＳ Ｐゴシック" pitchFamily="34" charset="-128"/>
              </a:rPr>
              <a:t>two flow elements within the same pool</a:t>
            </a:r>
          </a:p>
          <a:p>
            <a:pPr marL="0" indent="0" fontAlgn="base">
              <a:spcAft>
                <a:spcPct val="0"/>
              </a:spcAft>
              <a:buClr>
                <a:srgbClr val="B1B1B1"/>
              </a:buClr>
              <a:buNone/>
            </a:pPr>
            <a:endParaRPr lang="en-AU" b="1" dirty="0">
              <a:solidFill>
                <a:prstClr val="black">
                  <a:lumMod val="75000"/>
                  <a:lumOff val="25000"/>
                </a:prstClr>
              </a:solidFill>
              <a:ea typeface="ＭＳ Ｐゴシック" pitchFamily="34" charset="-128"/>
            </a:endParaRPr>
          </a:p>
        </p:txBody>
      </p:sp>
      <p:sp>
        <p:nvSpPr>
          <p:cNvPr id="3" name="Title 2"/>
          <p:cNvSpPr>
            <a:spLocks noGrp="1"/>
          </p:cNvSpPr>
          <p:nvPr>
            <p:ph type="title"/>
          </p:nvPr>
        </p:nvSpPr>
        <p:spPr/>
        <p:txBody>
          <a:bodyPr/>
          <a:lstStyle/>
          <a:p>
            <a:r>
              <a:rPr lang="en-AU" dirty="0"/>
              <a:t>Pools, Lanes and Flows: syntactic rules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6311" y="3361841"/>
            <a:ext cx="3673098" cy="31803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5847" y="3582554"/>
            <a:ext cx="661664" cy="1720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239" y="3582555"/>
            <a:ext cx="694846" cy="173711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239" y="4649605"/>
            <a:ext cx="694846" cy="173711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2192" y="3572981"/>
            <a:ext cx="662582" cy="271770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59424" y="4649605"/>
            <a:ext cx="655409" cy="1650659"/>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7190" y="4624460"/>
            <a:ext cx="694846" cy="1737115"/>
          </a:xfrm>
          <a:prstGeom prst="rect">
            <a:avLst/>
          </a:prstGeom>
        </p:spPr>
      </p:pic>
      <p:pic>
        <p:nvPicPr>
          <p:cNvPr id="25"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4258" y="4179239"/>
            <a:ext cx="543745" cy="543745"/>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2264" y="4129581"/>
            <a:ext cx="566418" cy="590267"/>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4" descr="http://upload.wikimedia.org/wikipedia/commons/thumb/b/ba/Red_x.svg/150px-Red_x.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4258" y="5221144"/>
            <a:ext cx="543745" cy="54374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9273" y="5159875"/>
            <a:ext cx="566418" cy="590267"/>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0620" y="4509409"/>
            <a:ext cx="566418" cy="590267"/>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http://www.clker.com/cliparts/2/k/n/l/C/Q/transparent-green-checkmark-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4113" y="5094585"/>
            <a:ext cx="566418" cy="5902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4639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
                                            <p:txEl>
                                              <p:pRg st="2" end="2"/>
                                            </p:txEl>
                                          </p:spTgt>
                                        </p:tgtEl>
                                        <p:attrNameLst>
                                          <p:attrName>style.visibility</p:attrName>
                                        </p:attrNameLst>
                                      </p:cBhvr>
                                      <p:to>
                                        <p:strVal val="visible"/>
                                      </p:to>
                                    </p:set>
                                    <p:animEffect transition="in" filter="fade">
                                      <p:cBhvr>
                                        <p:cTn id="72" dur="500"/>
                                        <p:tgtEl>
                                          <p:spTgt spid="2">
                                            <p:txEl>
                                              <p:pRg st="2" end="2"/>
                                            </p:txEl>
                                          </p:spTgt>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wipe(up)">
                                      <p:cBhvr>
                                        <p:cTn id="85" dur="500"/>
                                        <p:tgtEl>
                                          <p:spTgt spid="22"/>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Arial" charset="0"/>
                <a:ea typeface="ＭＳ Ｐゴシック" charset="0"/>
                <a:cs typeface="ＭＳ Ｐゴシック" charset="0"/>
              </a:rPr>
              <a:t>One more guideline…</a:t>
            </a:r>
          </a:p>
        </p:txBody>
      </p:sp>
      <p:sp>
        <p:nvSpPr>
          <p:cNvPr id="29698" name="Content Placeholder 2"/>
          <p:cNvSpPr>
            <a:spLocks noGrp="1"/>
          </p:cNvSpPr>
          <p:nvPr>
            <p:ph idx="1"/>
          </p:nvPr>
        </p:nvSpPr>
        <p:spPr/>
        <p:txBody>
          <a:bodyPr/>
          <a:lstStyle/>
          <a:p>
            <a:r>
              <a:rPr lang="en-US" dirty="0">
                <a:latin typeface="Arial" charset="0"/>
                <a:ea typeface="ＭＳ Ｐゴシック" charset="0"/>
                <a:cs typeface="ＭＳ Ｐゴシック" charset="0"/>
              </a:rPr>
              <a:t>Start modeling with one single “white-box” pool</a:t>
            </a:r>
          </a:p>
          <a:p>
            <a:pPr lvl="1"/>
            <a:r>
              <a:rPr lang="en-US" sz="2000" dirty="0">
                <a:latin typeface="Arial" charset="0"/>
                <a:ea typeface="ＭＳ Ｐゴシック" charset="0"/>
              </a:rPr>
              <a:t>Initially, put the events and tasks in only one pool – the pool of the party who is running the process</a:t>
            </a:r>
          </a:p>
          <a:p>
            <a:pPr lvl="1"/>
            <a:r>
              <a:rPr lang="en-US" sz="2000" dirty="0">
                <a:latin typeface="Arial" charset="0"/>
                <a:ea typeface="ＭＳ Ｐゴシック" charset="0"/>
              </a:rPr>
              <a:t>Leave all other pools “black-boxed”</a:t>
            </a:r>
          </a:p>
          <a:p>
            <a:pPr lvl="1"/>
            <a:r>
              <a:rPr lang="en-US" sz="2000" dirty="0">
                <a:latin typeface="Arial" charset="0"/>
                <a:ea typeface="ＭＳ Ｐゴシック" charset="0"/>
              </a:rPr>
              <a:t>Once you have modeled this way, and once the process diagram inside the white-box pool is complete, you can model the details (events and tasks) in the other pools </a:t>
            </a:r>
            <a:r>
              <a:rPr lang="en-US" sz="2000" u="sng" dirty="0">
                <a:latin typeface="Arial" charset="0"/>
                <a:ea typeface="ＭＳ Ｐゴシック" charset="0"/>
              </a:rPr>
              <a:t>if that is useful</a:t>
            </a:r>
            <a:r>
              <a:rPr lang="en-US" sz="2000" dirty="0">
                <a:latin typeface="Arial" charset="0"/>
                <a:ea typeface="ＭＳ Ｐゴシック" charset="0"/>
              </a:rPr>
              <a:t>.</a:t>
            </a:r>
          </a:p>
          <a:p>
            <a:pPr lvl="1"/>
            <a:r>
              <a:rPr lang="en-US" sz="2000" dirty="0">
                <a:latin typeface="Arial" charset="0"/>
                <a:ea typeface="ＭＳ Ｐゴシック" charset="0"/>
              </a:rPr>
              <a:t>In this course we will only model processes with one single white-box pool – all other pools are black-box</a:t>
            </a:r>
          </a:p>
          <a:p>
            <a:pPr lvl="1"/>
            <a:endParaRPr lang="en-US" dirty="0">
              <a:latin typeface="Arial" charset="0"/>
              <a:ea typeface="ＭＳ Ｐゴシック" charset="0"/>
            </a:endParaRPr>
          </a:p>
          <a:p>
            <a:pPr lvl="1"/>
            <a:endParaRPr lang="en-US" dirty="0">
              <a:latin typeface="Arial" charset="0"/>
              <a:ea typeface="ＭＳ Ｐゴシック" charset="0"/>
            </a:endParaRPr>
          </a:p>
        </p:txBody>
      </p:sp>
    </p:spTree>
    <p:extLst>
      <p:ext uri="{BB962C8B-B14F-4D97-AF65-F5344CB8AC3E}">
        <p14:creationId xmlns:p14="http://schemas.microsoft.com/office/powerpoint/2010/main" val="395165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2928938" y="4929154"/>
            <a:ext cx="6952743" cy="1367861"/>
            <a:chOff x="1406525" y="4929187"/>
            <a:chExt cx="6952743" cy="1367961"/>
          </a:xfrm>
        </p:grpSpPr>
        <p:sp>
          <p:nvSpPr>
            <p:cNvPr id="30819" name="Oval 7"/>
            <p:cNvSpPr>
              <a:spLocks noChangeArrowheads="1"/>
            </p:cNvSpPr>
            <p:nvPr>
              <p:custDataLst>
                <p:tags r:id="rId85"/>
              </p:custDataLst>
            </p:nvPr>
          </p:nvSpPr>
          <p:spPr bwMode="auto">
            <a:xfrm>
              <a:off x="1406525" y="5181536"/>
              <a:ext cx="259766" cy="519389"/>
            </a:xfrm>
            <a:prstGeom prst="ellipse">
              <a:avLst/>
            </a:prstGeom>
            <a:solidFill>
              <a:srgbClr val="FFCC00">
                <a:alpha val="50195"/>
              </a:srgbClr>
            </a:solidFill>
            <a:ln>
              <a:noFill/>
            </a:ln>
            <a:extLst>
              <a:ext uri="{91240B29-F687-4f45-9708-019B960494DF}">
                <a14:hiddenLine xmlns="" xmlns:a14="http://schemas.microsoft.com/office/drawing/2010/main" w="25400">
                  <a:solidFill>
                    <a:srgbClr val="000000"/>
                  </a:solidFill>
                  <a:round/>
                  <a:headEnd type="none" w="sm" len="sm"/>
                  <a:tailEnd type="none" w="sm" len="sm"/>
                </a14:hiddenLine>
              </a:ext>
            </a:extLst>
          </p:spPr>
          <p:txBody>
            <a:bodyPr wrap="none" anchor="ctr">
              <a:spAutoFit/>
            </a:bodyPr>
            <a:lstStyle/>
            <a:p>
              <a:endParaRPr lang="et-EE"/>
            </a:p>
          </p:txBody>
        </p:sp>
        <p:sp>
          <p:nvSpPr>
            <p:cNvPr id="30820" name="Oval 8"/>
            <p:cNvSpPr>
              <a:spLocks noChangeArrowheads="1"/>
            </p:cNvSpPr>
            <p:nvPr>
              <p:custDataLst>
                <p:tags r:id="rId86"/>
              </p:custDataLst>
            </p:nvPr>
          </p:nvSpPr>
          <p:spPr bwMode="auto">
            <a:xfrm>
              <a:off x="6776420" y="4929187"/>
              <a:ext cx="1582848" cy="649236"/>
            </a:xfrm>
            <a:prstGeom prst="ellipse">
              <a:avLst/>
            </a:prstGeom>
            <a:solidFill>
              <a:srgbClr val="33CCCC"/>
            </a:solidFill>
            <a:ln w="12700">
              <a:solidFill>
                <a:schemeClr val="tx1"/>
              </a:solidFill>
              <a:round/>
              <a:headEnd type="none" w="sm" len="sm"/>
              <a:tailEnd type="none" w="sm" len="sm"/>
            </a:ln>
          </p:spPr>
          <p:txBody>
            <a:bodyPr wrap="none" anchor="ctr">
              <a:spAutoFit/>
            </a:bodyPr>
            <a:lstStyle/>
            <a:p>
              <a:pPr algn="ctr"/>
              <a:r>
                <a:rPr lang="en-US" sz="2400">
                  <a:solidFill>
                    <a:srgbClr val="000000"/>
                  </a:solidFill>
                </a:rPr>
                <a:t>Which?</a:t>
              </a:r>
              <a:endParaRPr lang="de-DE" sz="2400"/>
            </a:p>
          </p:txBody>
        </p:sp>
        <p:sp>
          <p:nvSpPr>
            <p:cNvPr id="30821" name="Text Box 9"/>
            <p:cNvSpPr txBox="1">
              <a:spLocks noChangeArrowheads="1"/>
            </p:cNvSpPr>
            <p:nvPr>
              <p:custDataLst>
                <p:tags r:id="rId87"/>
              </p:custDataLst>
            </p:nvPr>
          </p:nvSpPr>
          <p:spPr bwMode="auto">
            <a:xfrm>
              <a:off x="2929087" y="5834828"/>
              <a:ext cx="3226834" cy="462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a:solidFill>
                    <a:srgbClr val="000000"/>
                  </a:solidFill>
                </a:rPr>
                <a:t>Data / Materials</a:t>
              </a:r>
              <a:endParaRPr lang="de-DE"/>
            </a:p>
          </p:txBody>
        </p:sp>
      </p:grpSp>
      <p:grpSp>
        <p:nvGrpSpPr>
          <p:cNvPr id="30725" name="Group 90"/>
          <p:cNvGrpSpPr>
            <a:grpSpLocks/>
          </p:cNvGrpSpPr>
          <p:nvPr/>
        </p:nvGrpSpPr>
        <p:grpSpPr bwMode="auto">
          <a:xfrm>
            <a:off x="3503612" y="1579564"/>
            <a:ext cx="4630738" cy="4308475"/>
            <a:chOff x="1400" y="1037"/>
            <a:chExt cx="3160" cy="2714"/>
          </a:xfrm>
        </p:grpSpPr>
        <p:sp>
          <p:nvSpPr>
            <p:cNvPr id="30729" name="Freeform 20"/>
            <p:cNvSpPr>
              <a:spLocks/>
            </p:cNvSpPr>
            <p:nvPr>
              <p:custDataLst>
                <p:tags r:id="rId2"/>
              </p:custDataLst>
            </p:nvPr>
          </p:nvSpPr>
          <p:spPr bwMode="auto">
            <a:xfrm>
              <a:off x="1400" y="2082"/>
              <a:ext cx="613" cy="641"/>
            </a:xfrm>
            <a:custGeom>
              <a:avLst/>
              <a:gdLst>
                <a:gd name="T0" fmla="*/ 95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1 w 613"/>
                <a:gd name="T39" fmla="*/ 592 h 641"/>
                <a:gd name="T40" fmla="*/ 64 w 613"/>
                <a:gd name="T41" fmla="*/ 559 h 641"/>
                <a:gd name="T42" fmla="*/ 103 w 613"/>
                <a:gd name="T43" fmla="*/ 419 h 641"/>
                <a:gd name="T44" fmla="*/ 0 w 613"/>
                <a:gd name="T45" fmla="*/ 386 h 641"/>
                <a:gd name="T46" fmla="*/ 0 w 613"/>
                <a:gd name="T47" fmla="*/ 328 h 641"/>
                <a:gd name="T48" fmla="*/ 111 w 613"/>
                <a:gd name="T49" fmla="*/ 271 h 641"/>
                <a:gd name="T50" fmla="*/ 40 w 613"/>
                <a:gd name="T51" fmla="*/ 57 h 641"/>
                <a:gd name="T52" fmla="*/ 95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5"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1" y="592"/>
                  </a:lnTo>
                  <a:lnTo>
                    <a:pt x="64" y="559"/>
                  </a:lnTo>
                  <a:lnTo>
                    <a:pt x="103" y="419"/>
                  </a:lnTo>
                  <a:lnTo>
                    <a:pt x="0" y="386"/>
                  </a:lnTo>
                  <a:lnTo>
                    <a:pt x="0" y="328"/>
                  </a:lnTo>
                  <a:lnTo>
                    <a:pt x="111" y="271"/>
                  </a:lnTo>
                  <a:lnTo>
                    <a:pt x="40" y="57"/>
                  </a:lnTo>
                  <a:lnTo>
                    <a:pt x="95"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0" name="Freeform 21"/>
            <p:cNvSpPr>
              <a:spLocks/>
            </p:cNvSpPr>
            <p:nvPr>
              <p:custDataLst>
                <p:tags r:id="rId3"/>
              </p:custDataLst>
            </p:nvPr>
          </p:nvSpPr>
          <p:spPr bwMode="auto">
            <a:xfrm>
              <a:off x="1416" y="2106"/>
              <a:ext cx="581" cy="592"/>
            </a:xfrm>
            <a:custGeom>
              <a:avLst/>
              <a:gdLst>
                <a:gd name="T0" fmla="*/ 207 w 581"/>
                <a:gd name="T1" fmla="*/ 477 h 592"/>
                <a:gd name="T2" fmla="*/ 95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79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5" y="551"/>
                  </a:lnTo>
                  <a:lnTo>
                    <a:pt x="64" y="535"/>
                  </a:lnTo>
                  <a:lnTo>
                    <a:pt x="103" y="387"/>
                  </a:lnTo>
                  <a:lnTo>
                    <a:pt x="0" y="354"/>
                  </a:lnTo>
                  <a:lnTo>
                    <a:pt x="0" y="313"/>
                  </a:lnTo>
                  <a:lnTo>
                    <a:pt x="119" y="255"/>
                  </a:lnTo>
                  <a:lnTo>
                    <a:pt x="40" y="33"/>
                  </a:lnTo>
                  <a:lnTo>
                    <a:pt x="79"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1" name="Freeform 22"/>
            <p:cNvSpPr>
              <a:spLocks/>
            </p:cNvSpPr>
            <p:nvPr>
              <p:custDataLst>
                <p:tags r:id="rId4"/>
              </p:custDataLst>
            </p:nvPr>
          </p:nvSpPr>
          <p:spPr bwMode="auto">
            <a:xfrm>
              <a:off x="1480" y="2238"/>
              <a:ext cx="398" cy="394"/>
            </a:xfrm>
            <a:custGeom>
              <a:avLst/>
              <a:gdLst>
                <a:gd name="T0" fmla="*/ 55 w 398"/>
                <a:gd name="T1" fmla="*/ 0 h 394"/>
                <a:gd name="T2" fmla="*/ 175 w 398"/>
                <a:gd name="T3" fmla="*/ 148 h 394"/>
                <a:gd name="T4" fmla="*/ 358 w 398"/>
                <a:gd name="T5" fmla="*/ 0 h 394"/>
                <a:gd name="T6" fmla="*/ 222 w 398"/>
                <a:gd name="T7" fmla="*/ 181 h 394"/>
                <a:gd name="T8" fmla="*/ 398 w 398"/>
                <a:gd name="T9" fmla="*/ 222 h 394"/>
                <a:gd name="T10" fmla="*/ 230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2" y="181"/>
                  </a:lnTo>
                  <a:lnTo>
                    <a:pt x="398" y="222"/>
                  </a:lnTo>
                  <a:lnTo>
                    <a:pt x="230"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2" name="Freeform 23"/>
            <p:cNvSpPr>
              <a:spLocks/>
            </p:cNvSpPr>
            <p:nvPr>
              <p:custDataLst>
                <p:tags r:id="rId5"/>
              </p:custDataLst>
            </p:nvPr>
          </p:nvSpPr>
          <p:spPr bwMode="auto">
            <a:xfrm>
              <a:off x="1591"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3" name="Freeform 24"/>
            <p:cNvSpPr>
              <a:spLocks/>
            </p:cNvSpPr>
            <p:nvPr>
              <p:custDataLst>
                <p:tags r:id="rId6"/>
              </p:custDataLst>
            </p:nvPr>
          </p:nvSpPr>
          <p:spPr bwMode="auto">
            <a:xfrm>
              <a:off x="1830" y="2188"/>
              <a:ext cx="167" cy="222"/>
            </a:xfrm>
            <a:custGeom>
              <a:avLst/>
              <a:gdLst>
                <a:gd name="T0" fmla="*/ 167 w 167"/>
                <a:gd name="T1" fmla="*/ 33 h 222"/>
                <a:gd name="T2" fmla="*/ 63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3"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4" name="Freeform 25"/>
            <p:cNvSpPr>
              <a:spLocks/>
            </p:cNvSpPr>
            <p:nvPr>
              <p:custDataLst>
                <p:tags r:id="rId7"/>
              </p:custDataLst>
            </p:nvPr>
          </p:nvSpPr>
          <p:spPr bwMode="auto">
            <a:xfrm>
              <a:off x="2729" y="2024"/>
              <a:ext cx="605" cy="756"/>
            </a:xfrm>
            <a:custGeom>
              <a:avLst/>
              <a:gdLst>
                <a:gd name="T0" fmla="*/ 0 w 605"/>
                <a:gd name="T1" fmla="*/ 370 h 756"/>
                <a:gd name="T2" fmla="*/ 32 w 605"/>
                <a:gd name="T3" fmla="*/ 345 h 756"/>
                <a:gd name="T4" fmla="*/ 16 w 605"/>
                <a:gd name="T5" fmla="*/ 337 h 756"/>
                <a:gd name="T6" fmla="*/ 40 w 605"/>
                <a:gd name="T7" fmla="*/ 140 h 756"/>
                <a:gd name="T8" fmla="*/ 80 w 605"/>
                <a:gd name="T9" fmla="*/ 123 h 756"/>
                <a:gd name="T10" fmla="*/ 80 w 605"/>
                <a:gd name="T11" fmla="*/ 74 h 756"/>
                <a:gd name="T12" fmla="*/ 112 w 605"/>
                <a:gd name="T13" fmla="*/ 0 h 756"/>
                <a:gd name="T14" fmla="*/ 183 w 605"/>
                <a:gd name="T15" fmla="*/ 0 h 756"/>
                <a:gd name="T16" fmla="*/ 239 w 605"/>
                <a:gd name="T17" fmla="*/ 58 h 756"/>
                <a:gd name="T18" fmla="*/ 231 w 605"/>
                <a:gd name="T19" fmla="*/ 115 h 756"/>
                <a:gd name="T20" fmla="*/ 247 w 605"/>
                <a:gd name="T21" fmla="*/ 132 h 756"/>
                <a:gd name="T22" fmla="*/ 255 w 605"/>
                <a:gd name="T23" fmla="*/ 156 h 756"/>
                <a:gd name="T24" fmla="*/ 303 w 605"/>
                <a:gd name="T25" fmla="*/ 181 h 756"/>
                <a:gd name="T26" fmla="*/ 382 w 605"/>
                <a:gd name="T27" fmla="*/ 132 h 756"/>
                <a:gd name="T28" fmla="*/ 605 w 605"/>
                <a:gd name="T29" fmla="*/ 156 h 756"/>
                <a:gd name="T30" fmla="*/ 605 w 605"/>
                <a:gd name="T31" fmla="*/ 428 h 756"/>
                <a:gd name="T32" fmla="*/ 470 w 605"/>
                <a:gd name="T33" fmla="*/ 395 h 756"/>
                <a:gd name="T34" fmla="*/ 382 w 605"/>
                <a:gd name="T35" fmla="*/ 526 h 756"/>
                <a:gd name="T36" fmla="*/ 398 w 605"/>
                <a:gd name="T37" fmla="*/ 756 h 756"/>
                <a:gd name="T38" fmla="*/ 8 w 605"/>
                <a:gd name="T39" fmla="*/ 600 h 756"/>
                <a:gd name="T40" fmla="*/ 0 w 605"/>
                <a:gd name="T41" fmla="*/ 370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5"/>
                <a:gd name="T64" fmla="*/ 0 h 756"/>
                <a:gd name="T65" fmla="*/ 605 w 605"/>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5" h="756">
                  <a:moveTo>
                    <a:pt x="0" y="370"/>
                  </a:moveTo>
                  <a:lnTo>
                    <a:pt x="32" y="345"/>
                  </a:lnTo>
                  <a:lnTo>
                    <a:pt x="16" y="337"/>
                  </a:lnTo>
                  <a:lnTo>
                    <a:pt x="40" y="140"/>
                  </a:lnTo>
                  <a:lnTo>
                    <a:pt x="80" y="123"/>
                  </a:lnTo>
                  <a:lnTo>
                    <a:pt x="80" y="74"/>
                  </a:lnTo>
                  <a:lnTo>
                    <a:pt x="112" y="0"/>
                  </a:lnTo>
                  <a:lnTo>
                    <a:pt x="183" y="0"/>
                  </a:lnTo>
                  <a:lnTo>
                    <a:pt x="239" y="58"/>
                  </a:lnTo>
                  <a:lnTo>
                    <a:pt x="231" y="115"/>
                  </a:lnTo>
                  <a:lnTo>
                    <a:pt x="247" y="132"/>
                  </a:lnTo>
                  <a:lnTo>
                    <a:pt x="255" y="156"/>
                  </a:lnTo>
                  <a:lnTo>
                    <a:pt x="303" y="181"/>
                  </a:lnTo>
                  <a:lnTo>
                    <a:pt x="382" y="132"/>
                  </a:lnTo>
                  <a:lnTo>
                    <a:pt x="605" y="156"/>
                  </a:lnTo>
                  <a:lnTo>
                    <a:pt x="605" y="428"/>
                  </a:lnTo>
                  <a:lnTo>
                    <a:pt x="470" y="395"/>
                  </a:lnTo>
                  <a:lnTo>
                    <a:pt x="382" y="526"/>
                  </a:lnTo>
                  <a:lnTo>
                    <a:pt x="398" y="756"/>
                  </a:lnTo>
                  <a:lnTo>
                    <a:pt x="8" y="600"/>
                  </a:lnTo>
                  <a:lnTo>
                    <a:pt x="0" y="3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5" name="Freeform 26"/>
            <p:cNvSpPr>
              <a:spLocks/>
            </p:cNvSpPr>
            <p:nvPr>
              <p:custDataLst>
                <p:tags r:id="rId8"/>
              </p:custDataLst>
            </p:nvPr>
          </p:nvSpPr>
          <p:spPr bwMode="auto">
            <a:xfrm>
              <a:off x="2745" y="2452"/>
              <a:ext cx="366" cy="304"/>
            </a:xfrm>
            <a:custGeom>
              <a:avLst/>
              <a:gdLst>
                <a:gd name="T0" fmla="*/ 350 w 366"/>
                <a:gd name="T1" fmla="*/ 90 h 304"/>
                <a:gd name="T2" fmla="*/ 0 w 366"/>
                <a:gd name="T3" fmla="*/ 0 h 304"/>
                <a:gd name="T4" fmla="*/ 8 w 366"/>
                <a:gd name="T5" fmla="*/ 164 h 304"/>
                <a:gd name="T6" fmla="*/ 366 w 366"/>
                <a:gd name="T7" fmla="*/ 304 h 304"/>
                <a:gd name="T8" fmla="*/ 350 w 366"/>
                <a:gd name="T9" fmla="*/ 90 h 304"/>
                <a:gd name="T10" fmla="*/ 0 60000 65536"/>
                <a:gd name="T11" fmla="*/ 0 60000 65536"/>
                <a:gd name="T12" fmla="*/ 0 60000 65536"/>
                <a:gd name="T13" fmla="*/ 0 60000 65536"/>
                <a:gd name="T14" fmla="*/ 0 60000 65536"/>
                <a:gd name="T15" fmla="*/ 0 w 366"/>
                <a:gd name="T16" fmla="*/ 0 h 304"/>
                <a:gd name="T17" fmla="*/ 366 w 366"/>
                <a:gd name="T18" fmla="*/ 304 h 304"/>
              </a:gdLst>
              <a:ahLst/>
              <a:cxnLst>
                <a:cxn ang="T10">
                  <a:pos x="T0" y="T1"/>
                </a:cxn>
                <a:cxn ang="T11">
                  <a:pos x="T2" y="T3"/>
                </a:cxn>
                <a:cxn ang="T12">
                  <a:pos x="T4" y="T5"/>
                </a:cxn>
                <a:cxn ang="T13">
                  <a:pos x="T6" y="T7"/>
                </a:cxn>
                <a:cxn ang="T14">
                  <a:pos x="T8" y="T9"/>
                </a:cxn>
              </a:cxnLst>
              <a:rect l="T15" t="T16" r="T17" b="T18"/>
              <a:pathLst>
                <a:path w="366" h="304">
                  <a:moveTo>
                    <a:pt x="350" y="90"/>
                  </a:moveTo>
                  <a:lnTo>
                    <a:pt x="0" y="0"/>
                  </a:lnTo>
                  <a:lnTo>
                    <a:pt x="8" y="164"/>
                  </a:lnTo>
                  <a:lnTo>
                    <a:pt x="366" y="304"/>
                  </a:lnTo>
                  <a:lnTo>
                    <a:pt x="350" y="9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6" name="Freeform 27"/>
            <p:cNvSpPr>
              <a:spLocks/>
            </p:cNvSpPr>
            <p:nvPr>
              <p:custDataLst>
                <p:tags r:id="rId9"/>
              </p:custDataLst>
            </p:nvPr>
          </p:nvSpPr>
          <p:spPr bwMode="auto">
            <a:xfrm>
              <a:off x="3215" y="2238"/>
              <a:ext cx="103" cy="197"/>
            </a:xfrm>
            <a:custGeom>
              <a:avLst/>
              <a:gdLst>
                <a:gd name="T0" fmla="*/ 95 w 103"/>
                <a:gd name="T1" fmla="*/ 0 h 197"/>
                <a:gd name="T2" fmla="*/ 103 w 103"/>
                <a:gd name="T3" fmla="*/ 197 h 197"/>
                <a:gd name="T4" fmla="*/ 0 w 103"/>
                <a:gd name="T5" fmla="*/ 164 h 197"/>
                <a:gd name="T6" fmla="*/ 95 w 103"/>
                <a:gd name="T7" fmla="*/ 0 h 197"/>
                <a:gd name="T8" fmla="*/ 0 60000 65536"/>
                <a:gd name="T9" fmla="*/ 0 60000 65536"/>
                <a:gd name="T10" fmla="*/ 0 60000 65536"/>
                <a:gd name="T11" fmla="*/ 0 60000 65536"/>
                <a:gd name="T12" fmla="*/ 0 w 103"/>
                <a:gd name="T13" fmla="*/ 0 h 197"/>
                <a:gd name="T14" fmla="*/ 103 w 103"/>
                <a:gd name="T15" fmla="*/ 197 h 197"/>
              </a:gdLst>
              <a:ahLst/>
              <a:cxnLst>
                <a:cxn ang="T8">
                  <a:pos x="T0" y="T1"/>
                </a:cxn>
                <a:cxn ang="T9">
                  <a:pos x="T2" y="T3"/>
                </a:cxn>
                <a:cxn ang="T10">
                  <a:pos x="T4" y="T5"/>
                </a:cxn>
                <a:cxn ang="T11">
                  <a:pos x="T6" y="T7"/>
                </a:cxn>
              </a:cxnLst>
              <a:rect l="T12" t="T13" r="T14" b="T15"/>
              <a:pathLst>
                <a:path w="103" h="197">
                  <a:moveTo>
                    <a:pt x="95" y="0"/>
                  </a:moveTo>
                  <a:lnTo>
                    <a:pt x="103" y="197"/>
                  </a:lnTo>
                  <a:lnTo>
                    <a:pt x="0" y="164"/>
                  </a:lnTo>
                  <a:lnTo>
                    <a:pt x="95" y="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7" name="Freeform 28"/>
            <p:cNvSpPr>
              <a:spLocks/>
            </p:cNvSpPr>
            <p:nvPr>
              <p:custDataLst>
                <p:tags r:id="rId10"/>
              </p:custDataLst>
            </p:nvPr>
          </p:nvSpPr>
          <p:spPr bwMode="auto">
            <a:xfrm>
              <a:off x="2745" y="2040"/>
              <a:ext cx="573" cy="486"/>
            </a:xfrm>
            <a:custGeom>
              <a:avLst/>
              <a:gdLst>
                <a:gd name="T0" fmla="*/ 0 w 573"/>
                <a:gd name="T1" fmla="*/ 362 h 486"/>
                <a:gd name="T2" fmla="*/ 32 w 573"/>
                <a:gd name="T3" fmla="*/ 329 h 486"/>
                <a:gd name="T4" fmla="*/ 16 w 573"/>
                <a:gd name="T5" fmla="*/ 313 h 486"/>
                <a:gd name="T6" fmla="*/ 32 w 573"/>
                <a:gd name="T7" fmla="*/ 140 h 486"/>
                <a:gd name="T8" fmla="*/ 80 w 573"/>
                <a:gd name="T9" fmla="*/ 124 h 486"/>
                <a:gd name="T10" fmla="*/ 72 w 573"/>
                <a:gd name="T11" fmla="*/ 58 h 486"/>
                <a:gd name="T12" fmla="*/ 104 w 573"/>
                <a:gd name="T13" fmla="*/ 0 h 486"/>
                <a:gd name="T14" fmla="*/ 159 w 573"/>
                <a:gd name="T15" fmla="*/ 0 h 486"/>
                <a:gd name="T16" fmla="*/ 207 w 573"/>
                <a:gd name="T17" fmla="*/ 42 h 486"/>
                <a:gd name="T18" fmla="*/ 199 w 573"/>
                <a:gd name="T19" fmla="*/ 107 h 486"/>
                <a:gd name="T20" fmla="*/ 223 w 573"/>
                <a:gd name="T21" fmla="*/ 124 h 486"/>
                <a:gd name="T22" fmla="*/ 231 w 573"/>
                <a:gd name="T23" fmla="*/ 148 h 486"/>
                <a:gd name="T24" fmla="*/ 287 w 573"/>
                <a:gd name="T25" fmla="*/ 181 h 486"/>
                <a:gd name="T26" fmla="*/ 366 w 573"/>
                <a:gd name="T27" fmla="*/ 132 h 486"/>
                <a:gd name="T28" fmla="*/ 573 w 573"/>
                <a:gd name="T29" fmla="*/ 157 h 486"/>
                <a:gd name="T30" fmla="*/ 366 w 573"/>
                <a:gd name="T31" fmla="*/ 486 h 486"/>
                <a:gd name="T32" fmla="*/ 0 w 573"/>
                <a:gd name="T33" fmla="*/ 395 h 486"/>
                <a:gd name="T34" fmla="*/ 0 w 573"/>
                <a:gd name="T35" fmla="*/ 362 h 4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3"/>
                <a:gd name="T55" fmla="*/ 0 h 486"/>
                <a:gd name="T56" fmla="*/ 573 w 573"/>
                <a:gd name="T57" fmla="*/ 486 h 4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3" h="486">
                  <a:moveTo>
                    <a:pt x="0" y="362"/>
                  </a:moveTo>
                  <a:lnTo>
                    <a:pt x="32" y="329"/>
                  </a:lnTo>
                  <a:lnTo>
                    <a:pt x="16" y="313"/>
                  </a:lnTo>
                  <a:lnTo>
                    <a:pt x="32" y="140"/>
                  </a:lnTo>
                  <a:lnTo>
                    <a:pt x="80" y="124"/>
                  </a:lnTo>
                  <a:lnTo>
                    <a:pt x="72" y="58"/>
                  </a:lnTo>
                  <a:lnTo>
                    <a:pt x="104" y="0"/>
                  </a:lnTo>
                  <a:lnTo>
                    <a:pt x="159" y="0"/>
                  </a:lnTo>
                  <a:lnTo>
                    <a:pt x="207" y="42"/>
                  </a:lnTo>
                  <a:lnTo>
                    <a:pt x="199" y="107"/>
                  </a:lnTo>
                  <a:lnTo>
                    <a:pt x="223" y="124"/>
                  </a:lnTo>
                  <a:lnTo>
                    <a:pt x="231" y="148"/>
                  </a:lnTo>
                  <a:lnTo>
                    <a:pt x="287" y="181"/>
                  </a:lnTo>
                  <a:lnTo>
                    <a:pt x="366" y="132"/>
                  </a:lnTo>
                  <a:lnTo>
                    <a:pt x="573" y="157"/>
                  </a:lnTo>
                  <a:lnTo>
                    <a:pt x="366" y="486"/>
                  </a:lnTo>
                  <a:lnTo>
                    <a:pt x="0" y="395"/>
                  </a:lnTo>
                  <a:lnTo>
                    <a:pt x="0" y="3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8" name="Freeform 29"/>
            <p:cNvSpPr>
              <a:spLocks/>
            </p:cNvSpPr>
            <p:nvPr>
              <p:custDataLst>
                <p:tags r:id="rId11"/>
              </p:custDataLst>
            </p:nvPr>
          </p:nvSpPr>
          <p:spPr bwMode="auto">
            <a:xfrm>
              <a:off x="2809" y="2180"/>
              <a:ext cx="151" cy="198"/>
            </a:xfrm>
            <a:custGeom>
              <a:avLst/>
              <a:gdLst>
                <a:gd name="T0" fmla="*/ 8 w 151"/>
                <a:gd name="T1" fmla="*/ 25 h 198"/>
                <a:gd name="T2" fmla="*/ 48 w 151"/>
                <a:gd name="T3" fmla="*/ 8 h 198"/>
                <a:gd name="T4" fmla="*/ 64 w 151"/>
                <a:gd name="T5" fmla="*/ 17 h 198"/>
                <a:gd name="T6" fmla="*/ 103 w 151"/>
                <a:gd name="T7" fmla="*/ 17 h 198"/>
                <a:gd name="T8" fmla="*/ 111 w 151"/>
                <a:gd name="T9" fmla="*/ 0 h 198"/>
                <a:gd name="T10" fmla="*/ 127 w 151"/>
                <a:gd name="T11" fmla="*/ 8 h 198"/>
                <a:gd name="T12" fmla="*/ 135 w 151"/>
                <a:gd name="T13" fmla="*/ 33 h 198"/>
                <a:gd name="T14" fmla="*/ 151 w 151"/>
                <a:gd name="T15" fmla="*/ 91 h 198"/>
                <a:gd name="T16" fmla="*/ 95 w 151"/>
                <a:gd name="T17" fmla="*/ 115 h 198"/>
                <a:gd name="T18" fmla="*/ 87 w 151"/>
                <a:gd name="T19" fmla="*/ 115 h 198"/>
                <a:gd name="T20" fmla="*/ 87 w 151"/>
                <a:gd name="T21" fmla="*/ 74 h 198"/>
                <a:gd name="T22" fmla="*/ 48 w 151"/>
                <a:gd name="T23" fmla="*/ 74 h 198"/>
                <a:gd name="T24" fmla="*/ 56 w 151"/>
                <a:gd name="T25" fmla="*/ 140 h 198"/>
                <a:gd name="T26" fmla="*/ 135 w 151"/>
                <a:gd name="T27" fmla="*/ 181 h 198"/>
                <a:gd name="T28" fmla="*/ 127 w 151"/>
                <a:gd name="T29" fmla="*/ 198 h 198"/>
                <a:gd name="T30" fmla="*/ 0 w 151"/>
                <a:gd name="T31" fmla="*/ 156 h 198"/>
                <a:gd name="T32" fmla="*/ 8 w 151"/>
                <a:gd name="T33" fmla="*/ 25 h 19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1"/>
                <a:gd name="T52" fmla="*/ 0 h 198"/>
                <a:gd name="T53" fmla="*/ 151 w 151"/>
                <a:gd name="T54" fmla="*/ 198 h 19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1" h="198">
                  <a:moveTo>
                    <a:pt x="8" y="25"/>
                  </a:moveTo>
                  <a:lnTo>
                    <a:pt x="48" y="8"/>
                  </a:lnTo>
                  <a:lnTo>
                    <a:pt x="64" y="17"/>
                  </a:lnTo>
                  <a:lnTo>
                    <a:pt x="103" y="17"/>
                  </a:lnTo>
                  <a:lnTo>
                    <a:pt x="111" y="0"/>
                  </a:lnTo>
                  <a:lnTo>
                    <a:pt x="127" y="8"/>
                  </a:lnTo>
                  <a:lnTo>
                    <a:pt x="135" y="33"/>
                  </a:lnTo>
                  <a:lnTo>
                    <a:pt x="151" y="91"/>
                  </a:lnTo>
                  <a:lnTo>
                    <a:pt x="95" y="115"/>
                  </a:lnTo>
                  <a:lnTo>
                    <a:pt x="87" y="115"/>
                  </a:lnTo>
                  <a:lnTo>
                    <a:pt x="87" y="74"/>
                  </a:lnTo>
                  <a:lnTo>
                    <a:pt x="48" y="74"/>
                  </a:lnTo>
                  <a:lnTo>
                    <a:pt x="56" y="140"/>
                  </a:lnTo>
                  <a:lnTo>
                    <a:pt x="135" y="181"/>
                  </a:lnTo>
                  <a:lnTo>
                    <a:pt x="127" y="198"/>
                  </a:lnTo>
                  <a:lnTo>
                    <a:pt x="0" y="156"/>
                  </a:lnTo>
                  <a:lnTo>
                    <a:pt x="8" y="25"/>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39" name="Freeform 30"/>
            <p:cNvSpPr>
              <a:spLocks/>
            </p:cNvSpPr>
            <p:nvPr>
              <p:custDataLst>
                <p:tags r:id="rId12"/>
              </p:custDataLst>
            </p:nvPr>
          </p:nvSpPr>
          <p:spPr bwMode="auto">
            <a:xfrm>
              <a:off x="2992" y="2238"/>
              <a:ext cx="40" cy="33"/>
            </a:xfrm>
            <a:custGeom>
              <a:avLst/>
              <a:gdLst>
                <a:gd name="T0" fmla="*/ 0 w 40"/>
                <a:gd name="T1" fmla="*/ 0 h 33"/>
                <a:gd name="T2" fmla="*/ 8 w 40"/>
                <a:gd name="T3" fmla="*/ 24 h 33"/>
                <a:gd name="T4" fmla="*/ 40 w 40"/>
                <a:gd name="T5" fmla="*/ 33 h 33"/>
                <a:gd name="T6" fmla="*/ 40 w 40"/>
                <a:gd name="T7" fmla="*/ 24 h 33"/>
                <a:gd name="T8" fmla="*/ 0 w 40"/>
                <a:gd name="T9" fmla="*/ 0 h 33"/>
                <a:gd name="T10" fmla="*/ 0 60000 65536"/>
                <a:gd name="T11" fmla="*/ 0 60000 65536"/>
                <a:gd name="T12" fmla="*/ 0 60000 65536"/>
                <a:gd name="T13" fmla="*/ 0 60000 65536"/>
                <a:gd name="T14" fmla="*/ 0 60000 65536"/>
                <a:gd name="T15" fmla="*/ 0 w 40"/>
                <a:gd name="T16" fmla="*/ 0 h 33"/>
                <a:gd name="T17" fmla="*/ 40 w 40"/>
                <a:gd name="T18" fmla="*/ 33 h 33"/>
              </a:gdLst>
              <a:ahLst/>
              <a:cxnLst>
                <a:cxn ang="T10">
                  <a:pos x="T0" y="T1"/>
                </a:cxn>
                <a:cxn ang="T11">
                  <a:pos x="T2" y="T3"/>
                </a:cxn>
                <a:cxn ang="T12">
                  <a:pos x="T4" y="T5"/>
                </a:cxn>
                <a:cxn ang="T13">
                  <a:pos x="T6" y="T7"/>
                </a:cxn>
                <a:cxn ang="T14">
                  <a:pos x="T8" y="T9"/>
                </a:cxn>
              </a:cxnLst>
              <a:rect l="T15" t="T16" r="T17" b="T18"/>
              <a:pathLst>
                <a:path w="40" h="33">
                  <a:moveTo>
                    <a:pt x="0" y="0"/>
                  </a:moveTo>
                  <a:lnTo>
                    <a:pt x="8" y="24"/>
                  </a:lnTo>
                  <a:lnTo>
                    <a:pt x="40" y="33"/>
                  </a:lnTo>
                  <a:lnTo>
                    <a:pt x="40" y="24"/>
                  </a:lnTo>
                  <a:lnTo>
                    <a:pt x="0"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0" name="Freeform 31"/>
            <p:cNvSpPr>
              <a:spLocks/>
            </p:cNvSpPr>
            <p:nvPr>
              <p:custDataLst>
                <p:tags r:id="rId13"/>
              </p:custDataLst>
            </p:nvPr>
          </p:nvSpPr>
          <p:spPr bwMode="auto">
            <a:xfrm>
              <a:off x="2793" y="2213"/>
              <a:ext cx="454" cy="271"/>
            </a:xfrm>
            <a:custGeom>
              <a:avLst/>
              <a:gdLst>
                <a:gd name="T0" fmla="*/ 0 w 454"/>
                <a:gd name="T1" fmla="*/ 197 h 271"/>
                <a:gd name="T2" fmla="*/ 40 w 454"/>
                <a:gd name="T3" fmla="*/ 173 h 271"/>
                <a:gd name="T4" fmla="*/ 231 w 454"/>
                <a:gd name="T5" fmla="*/ 230 h 271"/>
                <a:gd name="T6" fmla="*/ 263 w 454"/>
                <a:gd name="T7" fmla="*/ 173 h 271"/>
                <a:gd name="T8" fmla="*/ 231 w 454"/>
                <a:gd name="T9" fmla="*/ 132 h 271"/>
                <a:gd name="T10" fmla="*/ 159 w 454"/>
                <a:gd name="T11" fmla="*/ 107 h 271"/>
                <a:gd name="T12" fmla="*/ 183 w 454"/>
                <a:gd name="T13" fmla="*/ 91 h 271"/>
                <a:gd name="T14" fmla="*/ 247 w 454"/>
                <a:gd name="T15" fmla="*/ 99 h 271"/>
                <a:gd name="T16" fmla="*/ 263 w 454"/>
                <a:gd name="T17" fmla="*/ 115 h 271"/>
                <a:gd name="T18" fmla="*/ 318 w 454"/>
                <a:gd name="T19" fmla="*/ 123 h 271"/>
                <a:gd name="T20" fmla="*/ 358 w 454"/>
                <a:gd name="T21" fmla="*/ 82 h 271"/>
                <a:gd name="T22" fmla="*/ 326 w 454"/>
                <a:gd name="T23" fmla="*/ 41 h 271"/>
                <a:gd name="T24" fmla="*/ 294 w 454"/>
                <a:gd name="T25" fmla="*/ 25 h 271"/>
                <a:gd name="T26" fmla="*/ 334 w 454"/>
                <a:gd name="T27" fmla="*/ 0 h 271"/>
                <a:gd name="T28" fmla="*/ 454 w 454"/>
                <a:gd name="T29" fmla="*/ 17 h 271"/>
                <a:gd name="T30" fmla="*/ 294 w 454"/>
                <a:gd name="T31" fmla="*/ 271 h 271"/>
                <a:gd name="T32" fmla="*/ 0 w 454"/>
                <a:gd name="T33" fmla="*/ 197 h 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4"/>
                <a:gd name="T52" fmla="*/ 0 h 271"/>
                <a:gd name="T53" fmla="*/ 454 w 454"/>
                <a:gd name="T54" fmla="*/ 271 h 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4" h="271">
                  <a:moveTo>
                    <a:pt x="0" y="197"/>
                  </a:moveTo>
                  <a:lnTo>
                    <a:pt x="40" y="173"/>
                  </a:lnTo>
                  <a:lnTo>
                    <a:pt x="231" y="230"/>
                  </a:lnTo>
                  <a:lnTo>
                    <a:pt x="263" y="173"/>
                  </a:lnTo>
                  <a:lnTo>
                    <a:pt x="231" y="132"/>
                  </a:lnTo>
                  <a:lnTo>
                    <a:pt x="159" y="107"/>
                  </a:lnTo>
                  <a:lnTo>
                    <a:pt x="183" y="91"/>
                  </a:lnTo>
                  <a:lnTo>
                    <a:pt x="247" y="99"/>
                  </a:lnTo>
                  <a:lnTo>
                    <a:pt x="263" y="115"/>
                  </a:lnTo>
                  <a:lnTo>
                    <a:pt x="318" y="123"/>
                  </a:lnTo>
                  <a:lnTo>
                    <a:pt x="358" y="82"/>
                  </a:lnTo>
                  <a:lnTo>
                    <a:pt x="326" y="41"/>
                  </a:lnTo>
                  <a:lnTo>
                    <a:pt x="294" y="25"/>
                  </a:lnTo>
                  <a:lnTo>
                    <a:pt x="334" y="0"/>
                  </a:lnTo>
                  <a:lnTo>
                    <a:pt x="454" y="17"/>
                  </a:lnTo>
                  <a:lnTo>
                    <a:pt x="294" y="271"/>
                  </a:lnTo>
                  <a:lnTo>
                    <a:pt x="0" y="197"/>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1" name="Freeform 32"/>
            <p:cNvSpPr>
              <a:spLocks/>
            </p:cNvSpPr>
            <p:nvPr>
              <p:custDataLst>
                <p:tags r:id="rId14"/>
              </p:custDataLst>
            </p:nvPr>
          </p:nvSpPr>
          <p:spPr bwMode="auto">
            <a:xfrm>
              <a:off x="3064" y="2279"/>
              <a:ext cx="31" cy="16"/>
            </a:xfrm>
            <a:custGeom>
              <a:avLst/>
              <a:gdLst>
                <a:gd name="T0" fmla="*/ 0 w 31"/>
                <a:gd name="T1" fmla="*/ 8 h 16"/>
                <a:gd name="T2" fmla="*/ 15 w 31"/>
                <a:gd name="T3" fmla="*/ 0 h 16"/>
                <a:gd name="T4" fmla="*/ 31 w 31"/>
                <a:gd name="T5" fmla="*/ 8 h 16"/>
                <a:gd name="T6" fmla="*/ 31 w 31"/>
                <a:gd name="T7" fmla="*/ 16 h 16"/>
                <a:gd name="T8" fmla="*/ 31 w 31"/>
                <a:gd name="T9" fmla="*/ 16 h 16"/>
                <a:gd name="T10" fmla="*/ 8 w 31"/>
                <a:gd name="T11" fmla="*/ 16 h 16"/>
                <a:gd name="T12" fmla="*/ 0 w 31"/>
                <a:gd name="T13" fmla="*/ 8 h 16"/>
                <a:gd name="T14" fmla="*/ 0 60000 65536"/>
                <a:gd name="T15" fmla="*/ 0 60000 65536"/>
                <a:gd name="T16" fmla="*/ 0 60000 65536"/>
                <a:gd name="T17" fmla="*/ 0 60000 65536"/>
                <a:gd name="T18" fmla="*/ 0 60000 65536"/>
                <a:gd name="T19" fmla="*/ 0 60000 65536"/>
                <a:gd name="T20" fmla="*/ 0 60000 65536"/>
                <a:gd name="T21" fmla="*/ 0 w 31"/>
                <a:gd name="T22" fmla="*/ 0 h 16"/>
                <a:gd name="T23" fmla="*/ 31 w 31"/>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16">
                  <a:moveTo>
                    <a:pt x="0" y="8"/>
                  </a:moveTo>
                  <a:lnTo>
                    <a:pt x="15" y="0"/>
                  </a:lnTo>
                  <a:lnTo>
                    <a:pt x="31" y="8"/>
                  </a:lnTo>
                  <a:lnTo>
                    <a:pt x="31" y="16"/>
                  </a:lnTo>
                  <a:lnTo>
                    <a:pt x="8" y="16"/>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2" name="Freeform 33"/>
            <p:cNvSpPr>
              <a:spLocks/>
            </p:cNvSpPr>
            <p:nvPr>
              <p:custDataLst>
                <p:tags r:id="rId15"/>
              </p:custDataLst>
            </p:nvPr>
          </p:nvSpPr>
          <p:spPr bwMode="auto">
            <a:xfrm>
              <a:off x="2968" y="2378"/>
              <a:ext cx="40" cy="16"/>
            </a:xfrm>
            <a:custGeom>
              <a:avLst/>
              <a:gdLst>
                <a:gd name="T0" fmla="*/ 0 w 40"/>
                <a:gd name="T1" fmla="*/ 8 h 16"/>
                <a:gd name="T2" fmla="*/ 16 w 40"/>
                <a:gd name="T3" fmla="*/ 0 h 16"/>
                <a:gd name="T4" fmla="*/ 40 w 40"/>
                <a:gd name="T5" fmla="*/ 8 h 16"/>
                <a:gd name="T6" fmla="*/ 40 w 40"/>
                <a:gd name="T7" fmla="*/ 16 h 16"/>
                <a:gd name="T8" fmla="*/ 32 w 40"/>
                <a:gd name="T9" fmla="*/ 16 h 16"/>
                <a:gd name="T10" fmla="*/ 16 w 40"/>
                <a:gd name="T11" fmla="*/ 16 h 16"/>
                <a:gd name="T12" fmla="*/ 0 w 40"/>
                <a:gd name="T13" fmla="*/ 8 h 16"/>
                <a:gd name="T14" fmla="*/ 0 60000 65536"/>
                <a:gd name="T15" fmla="*/ 0 60000 65536"/>
                <a:gd name="T16" fmla="*/ 0 60000 65536"/>
                <a:gd name="T17" fmla="*/ 0 60000 65536"/>
                <a:gd name="T18" fmla="*/ 0 60000 65536"/>
                <a:gd name="T19" fmla="*/ 0 60000 65536"/>
                <a:gd name="T20" fmla="*/ 0 60000 65536"/>
                <a:gd name="T21" fmla="*/ 0 w 40"/>
                <a:gd name="T22" fmla="*/ 0 h 16"/>
                <a:gd name="T23" fmla="*/ 40 w 4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6">
                  <a:moveTo>
                    <a:pt x="0" y="8"/>
                  </a:moveTo>
                  <a:lnTo>
                    <a:pt x="16" y="0"/>
                  </a:lnTo>
                  <a:lnTo>
                    <a:pt x="40" y="8"/>
                  </a:lnTo>
                  <a:lnTo>
                    <a:pt x="40" y="16"/>
                  </a:lnTo>
                  <a:lnTo>
                    <a:pt x="32" y="16"/>
                  </a:lnTo>
                  <a:lnTo>
                    <a:pt x="16" y="16"/>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3" name="Freeform 34"/>
            <p:cNvSpPr>
              <a:spLocks/>
            </p:cNvSpPr>
            <p:nvPr>
              <p:custDataLst>
                <p:tags r:id="rId16"/>
              </p:custDataLst>
            </p:nvPr>
          </p:nvSpPr>
          <p:spPr bwMode="auto">
            <a:xfrm>
              <a:off x="2857" y="2073"/>
              <a:ext cx="55" cy="83"/>
            </a:xfrm>
            <a:custGeom>
              <a:avLst/>
              <a:gdLst>
                <a:gd name="T0" fmla="*/ 8 w 55"/>
                <a:gd name="T1" fmla="*/ 41 h 83"/>
                <a:gd name="T2" fmla="*/ 16 w 55"/>
                <a:gd name="T3" fmla="*/ 0 h 83"/>
                <a:gd name="T4" fmla="*/ 31 w 55"/>
                <a:gd name="T5" fmla="*/ 0 h 83"/>
                <a:gd name="T6" fmla="*/ 55 w 55"/>
                <a:gd name="T7" fmla="*/ 25 h 83"/>
                <a:gd name="T8" fmla="*/ 47 w 55"/>
                <a:gd name="T9" fmla="*/ 50 h 83"/>
                <a:gd name="T10" fmla="*/ 39 w 55"/>
                <a:gd name="T11" fmla="*/ 83 h 83"/>
                <a:gd name="T12" fmla="*/ 23 w 55"/>
                <a:gd name="T13" fmla="*/ 83 h 83"/>
                <a:gd name="T14" fmla="*/ 0 w 55"/>
                <a:gd name="T15" fmla="*/ 66 h 83"/>
                <a:gd name="T16" fmla="*/ 8 w 55"/>
                <a:gd name="T17" fmla="*/ 41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83"/>
                <a:gd name="T29" fmla="*/ 55 w 55"/>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83">
                  <a:moveTo>
                    <a:pt x="8" y="41"/>
                  </a:moveTo>
                  <a:lnTo>
                    <a:pt x="16" y="0"/>
                  </a:lnTo>
                  <a:lnTo>
                    <a:pt x="31" y="0"/>
                  </a:lnTo>
                  <a:lnTo>
                    <a:pt x="55" y="25"/>
                  </a:lnTo>
                  <a:lnTo>
                    <a:pt x="47" y="50"/>
                  </a:lnTo>
                  <a:lnTo>
                    <a:pt x="39" y="83"/>
                  </a:lnTo>
                  <a:lnTo>
                    <a:pt x="23" y="83"/>
                  </a:lnTo>
                  <a:lnTo>
                    <a:pt x="0" y="66"/>
                  </a:lnTo>
                  <a:lnTo>
                    <a:pt x="8"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4" name="Freeform 35"/>
            <p:cNvSpPr>
              <a:spLocks/>
            </p:cNvSpPr>
            <p:nvPr>
              <p:custDataLst>
                <p:tags r:id="rId17"/>
              </p:custDataLst>
            </p:nvPr>
          </p:nvSpPr>
          <p:spPr bwMode="auto">
            <a:xfrm>
              <a:off x="3947" y="2082"/>
              <a:ext cx="613" cy="641"/>
            </a:xfrm>
            <a:custGeom>
              <a:avLst/>
              <a:gdLst>
                <a:gd name="T0" fmla="*/ 96 w 613"/>
                <a:gd name="T1" fmla="*/ 24 h 641"/>
                <a:gd name="T2" fmla="*/ 167 w 613"/>
                <a:gd name="T3" fmla="*/ 115 h 641"/>
                <a:gd name="T4" fmla="*/ 223 w 613"/>
                <a:gd name="T5" fmla="*/ 57 h 641"/>
                <a:gd name="T6" fmla="*/ 279 w 613"/>
                <a:gd name="T7" fmla="*/ 115 h 641"/>
                <a:gd name="T8" fmla="*/ 334 w 613"/>
                <a:gd name="T9" fmla="*/ 74 h 641"/>
                <a:gd name="T10" fmla="*/ 374 w 613"/>
                <a:gd name="T11" fmla="*/ 131 h 641"/>
                <a:gd name="T12" fmla="*/ 541 w 613"/>
                <a:gd name="T13" fmla="*/ 0 h 641"/>
                <a:gd name="T14" fmla="*/ 581 w 613"/>
                <a:gd name="T15" fmla="*/ 49 h 641"/>
                <a:gd name="T16" fmla="*/ 565 w 613"/>
                <a:gd name="T17" fmla="*/ 82 h 641"/>
                <a:gd name="T18" fmla="*/ 613 w 613"/>
                <a:gd name="T19" fmla="*/ 131 h 641"/>
                <a:gd name="T20" fmla="*/ 525 w 613"/>
                <a:gd name="T21" fmla="*/ 263 h 641"/>
                <a:gd name="T22" fmla="*/ 589 w 613"/>
                <a:gd name="T23" fmla="*/ 279 h 641"/>
                <a:gd name="T24" fmla="*/ 565 w 613"/>
                <a:gd name="T25" fmla="*/ 345 h 641"/>
                <a:gd name="T26" fmla="*/ 605 w 613"/>
                <a:gd name="T27" fmla="*/ 353 h 641"/>
                <a:gd name="T28" fmla="*/ 605 w 613"/>
                <a:gd name="T29" fmla="*/ 419 h 641"/>
                <a:gd name="T30" fmla="*/ 382 w 613"/>
                <a:gd name="T31" fmla="*/ 452 h 641"/>
                <a:gd name="T32" fmla="*/ 422 w 613"/>
                <a:gd name="T33" fmla="*/ 608 h 641"/>
                <a:gd name="T34" fmla="*/ 374 w 613"/>
                <a:gd name="T35" fmla="*/ 641 h 641"/>
                <a:gd name="T36" fmla="*/ 223 w 613"/>
                <a:gd name="T37" fmla="*/ 518 h 641"/>
                <a:gd name="T38" fmla="*/ 112 w 613"/>
                <a:gd name="T39" fmla="*/ 592 h 641"/>
                <a:gd name="T40" fmla="*/ 64 w 613"/>
                <a:gd name="T41" fmla="*/ 559 h 641"/>
                <a:gd name="T42" fmla="*/ 104 w 613"/>
                <a:gd name="T43" fmla="*/ 419 h 641"/>
                <a:gd name="T44" fmla="*/ 0 w 613"/>
                <a:gd name="T45" fmla="*/ 386 h 641"/>
                <a:gd name="T46" fmla="*/ 0 w 613"/>
                <a:gd name="T47" fmla="*/ 328 h 641"/>
                <a:gd name="T48" fmla="*/ 112 w 613"/>
                <a:gd name="T49" fmla="*/ 271 h 641"/>
                <a:gd name="T50" fmla="*/ 40 w 613"/>
                <a:gd name="T51" fmla="*/ 57 h 641"/>
                <a:gd name="T52" fmla="*/ 96 w 613"/>
                <a:gd name="T53" fmla="*/ 24 h 6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13"/>
                <a:gd name="T82" fmla="*/ 0 h 641"/>
                <a:gd name="T83" fmla="*/ 613 w 613"/>
                <a:gd name="T84" fmla="*/ 641 h 6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13" h="641">
                  <a:moveTo>
                    <a:pt x="96" y="24"/>
                  </a:moveTo>
                  <a:lnTo>
                    <a:pt x="167" y="115"/>
                  </a:lnTo>
                  <a:lnTo>
                    <a:pt x="223" y="57"/>
                  </a:lnTo>
                  <a:lnTo>
                    <a:pt x="279" y="115"/>
                  </a:lnTo>
                  <a:lnTo>
                    <a:pt x="334" y="74"/>
                  </a:lnTo>
                  <a:lnTo>
                    <a:pt x="374" y="131"/>
                  </a:lnTo>
                  <a:lnTo>
                    <a:pt x="541" y="0"/>
                  </a:lnTo>
                  <a:lnTo>
                    <a:pt x="581" y="49"/>
                  </a:lnTo>
                  <a:lnTo>
                    <a:pt x="565" y="82"/>
                  </a:lnTo>
                  <a:lnTo>
                    <a:pt x="613" y="131"/>
                  </a:lnTo>
                  <a:lnTo>
                    <a:pt x="525" y="263"/>
                  </a:lnTo>
                  <a:lnTo>
                    <a:pt x="589" y="279"/>
                  </a:lnTo>
                  <a:lnTo>
                    <a:pt x="565" y="345"/>
                  </a:lnTo>
                  <a:lnTo>
                    <a:pt x="605" y="353"/>
                  </a:lnTo>
                  <a:lnTo>
                    <a:pt x="605" y="419"/>
                  </a:lnTo>
                  <a:lnTo>
                    <a:pt x="382" y="452"/>
                  </a:lnTo>
                  <a:lnTo>
                    <a:pt x="422" y="608"/>
                  </a:lnTo>
                  <a:lnTo>
                    <a:pt x="374" y="641"/>
                  </a:lnTo>
                  <a:lnTo>
                    <a:pt x="223" y="518"/>
                  </a:lnTo>
                  <a:lnTo>
                    <a:pt x="112" y="592"/>
                  </a:lnTo>
                  <a:lnTo>
                    <a:pt x="64" y="559"/>
                  </a:lnTo>
                  <a:lnTo>
                    <a:pt x="104" y="419"/>
                  </a:lnTo>
                  <a:lnTo>
                    <a:pt x="0" y="386"/>
                  </a:lnTo>
                  <a:lnTo>
                    <a:pt x="0" y="328"/>
                  </a:lnTo>
                  <a:lnTo>
                    <a:pt x="112" y="271"/>
                  </a:lnTo>
                  <a:lnTo>
                    <a:pt x="40" y="57"/>
                  </a:lnTo>
                  <a:lnTo>
                    <a:pt x="96"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5" name="Freeform 36"/>
            <p:cNvSpPr>
              <a:spLocks/>
            </p:cNvSpPr>
            <p:nvPr>
              <p:custDataLst>
                <p:tags r:id="rId18"/>
              </p:custDataLst>
            </p:nvPr>
          </p:nvSpPr>
          <p:spPr bwMode="auto">
            <a:xfrm>
              <a:off x="3963" y="2106"/>
              <a:ext cx="581" cy="592"/>
            </a:xfrm>
            <a:custGeom>
              <a:avLst/>
              <a:gdLst>
                <a:gd name="T0" fmla="*/ 207 w 581"/>
                <a:gd name="T1" fmla="*/ 477 h 592"/>
                <a:gd name="T2" fmla="*/ 96 w 581"/>
                <a:gd name="T3" fmla="*/ 551 h 592"/>
                <a:gd name="T4" fmla="*/ 64 w 581"/>
                <a:gd name="T5" fmla="*/ 535 h 592"/>
                <a:gd name="T6" fmla="*/ 103 w 581"/>
                <a:gd name="T7" fmla="*/ 387 h 592"/>
                <a:gd name="T8" fmla="*/ 0 w 581"/>
                <a:gd name="T9" fmla="*/ 354 h 592"/>
                <a:gd name="T10" fmla="*/ 0 w 581"/>
                <a:gd name="T11" fmla="*/ 313 h 592"/>
                <a:gd name="T12" fmla="*/ 119 w 581"/>
                <a:gd name="T13" fmla="*/ 255 h 592"/>
                <a:gd name="T14" fmla="*/ 40 w 581"/>
                <a:gd name="T15" fmla="*/ 33 h 592"/>
                <a:gd name="T16" fmla="*/ 80 w 581"/>
                <a:gd name="T17" fmla="*/ 25 h 592"/>
                <a:gd name="T18" fmla="*/ 247 w 581"/>
                <a:gd name="T19" fmla="*/ 222 h 592"/>
                <a:gd name="T20" fmla="*/ 525 w 581"/>
                <a:gd name="T21" fmla="*/ 0 h 592"/>
                <a:gd name="T22" fmla="*/ 549 w 581"/>
                <a:gd name="T23" fmla="*/ 25 h 592"/>
                <a:gd name="T24" fmla="*/ 358 w 581"/>
                <a:gd name="T25" fmla="*/ 288 h 592"/>
                <a:gd name="T26" fmla="*/ 581 w 581"/>
                <a:gd name="T27" fmla="*/ 346 h 592"/>
                <a:gd name="T28" fmla="*/ 573 w 581"/>
                <a:gd name="T29" fmla="*/ 387 h 592"/>
                <a:gd name="T30" fmla="*/ 342 w 581"/>
                <a:gd name="T31" fmla="*/ 420 h 592"/>
                <a:gd name="T32" fmla="*/ 390 w 581"/>
                <a:gd name="T33" fmla="*/ 576 h 592"/>
                <a:gd name="T34" fmla="*/ 358 w 581"/>
                <a:gd name="T35" fmla="*/ 592 h 592"/>
                <a:gd name="T36" fmla="*/ 207 w 581"/>
                <a:gd name="T37" fmla="*/ 477 h 5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592"/>
                <a:gd name="T59" fmla="*/ 581 w 581"/>
                <a:gd name="T60" fmla="*/ 592 h 5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592">
                  <a:moveTo>
                    <a:pt x="207" y="477"/>
                  </a:moveTo>
                  <a:lnTo>
                    <a:pt x="96" y="551"/>
                  </a:lnTo>
                  <a:lnTo>
                    <a:pt x="64" y="535"/>
                  </a:lnTo>
                  <a:lnTo>
                    <a:pt x="103" y="387"/>
                  </a:lnTo>
                  <a:lnTo>
                    <a:pt x="0" y="354"/>
                  </a:lnTo>
                  <a:lnTo>
                    <a:pt x="0" y="313"/>
                  </a:lnTo>
                  <a:lnTo>
                    <a:pt x="119" y="255"/>
                  </a:lnTo>
                  <a:lnTo>
                    <a:pt x="40" y="33"/>
                  </a:lnTo>
                  <a:lnTo>
                    <a:pt x="80" y="25"/>
                  </a:lnTo>
                  <a:lnTo>
                    <a:pt x="247" y="222"/>
                  </a:lnTo>
                  <a:lnTo>
                    <a:pt x="525" y="0"/>
                  </a:lnTo>
                  <a:lnTo>
                    <a:pt x="549" y="25"/>
                  </a:lnTo>
                  <a:lnTo>
                    <a:pt x="358" y="288"/>
                  </a:lnTo>
                  <a:lnTo>
                    <a:pt x="581" y="346"/>
                  </a:lnTo>
                  <a:lnTo>
                    <a:pt x="573" y="387"/>
                  </a:lnTo>
                  <a:lnTo>
                    <a:pt x="342" y="420"/>
                  </a:lnTo>
                  <a:lnTo>
                    <a:pt x="390" y="576"/>
                  </a:lnTo>
                  <a:lnTo>
                    <a:pt x="358" y="592"/>
                  </a:lnTo>
                  <a:lnTo>
                    <a:pt x="207" y="47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6" name="Freeform 37"/>
            <p:cNvSpPr>
              <a:spLocks/>
            </p:cNvSpPr>
            <p:nvPr>
              <p:custDataLst>
                <p:tags r:id="rId19"/>
              </p:custDataLst>
            </p:nvPr>
          </p:nvSpPr>
          <p:spPr bwMode="auto">
            <a:xfrm>
              <a:off x="4027" y="2238"/>
              <a:ext cx="398" cy="394"/>
            </a:xfrm>
            <a:custGeom>
              <a:avLst/>
              <a:gdLst>
                <a:gd name="T0" fmla="*/ 55 w 398"/>
                <a:gd name="T1" fmla="*/ 0 h 394"/>
                <a:gd name="T2" fmla="*/ 175 w 398"/>
                <a:gd name="T3" fmla="*/ 148 h 394"/>
                <a:gd name="T4" fmla="*/ 358 w 398"/>
                <a:gd name="T5" fmla="*/ 0 h 394"/>
                <a:gd name="T6" fmla="*/ 223 w 398"/>
                <a:gd name="T7" fmla="*/ 181 h 394"/>
                <a:gd name="T8" fmla="*/ 398 w 398"/>
                <a:gd name="T9" fmla="*/ 222 h 394"/>
                <a:gd name="T10" fmla="*/ 231 w 398"/>
                <a:gd name="T11" fmla="*/ 255 h 394"/>
                <a:gd name="T12" fmla="*/ 270 w 398"/>
                <a:gd name="T13" fmla="*/ 394 h 394"/>
                <a:gd name="T14" fmla="*/ 143 w 398"/>
                <a:gd name="T15" fmla="*/ 296 h 394"/>
                <a:gd name="T16" fmla="*/ 55 w 398"/>
                <a:gd name="T17" fmla="*/ 353 h 394"/>
                <a:gd name="T18" fmla="*/ 87 w 398"/>
                <a:gd name="T19" fmla="*/ 230 h 394"/>
                <a:gd name="T20" fmla="*/ 0 w 398"/>
                <a:gd name="T21" fmla="*/ 197 h 394"/>
                <a:gd name="T22" fmla="*/ 103 w 398"/>
                <a:gd name="T23" fmla="*/ 148 h 394"/>
                <a:gd name="T24" fmla="*/ 55 w 398"/>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8"/>
                <a:gd name="T40" fmla="*/ 0 h 394"/>
                <a:gd name="T41" fmla="*/ 398 w 398"/>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8" h="394">
                  <a:moveTo>
                    <a:pt x="55" y="0"/>
                  </a:moveTo>
                  <a:lnTo>
                    <a:pt x="175" y="148"/>
                  </a:lnTo>
                  <a:lnTo>
                    <a:pt x="358" y="0"/>
                  </a:lnTo>
                  <a:lnTo>
                    <a:pt x="223" y="181"/>
                  </a:lnTo>
                  <a:lnTo>
                    <a:pt x="398" y="222"/>
                  </a:lnTo>
                  <a:lnTo>
                    <a:pt x="231" y="255"/>
                  </a:lnTo>
                  <a:lnTo>
                    <a:pt x="270" y="394"/>
                  </a:lnTo>
                  <a:lnTo>
                    <a:pt x="143" y="296"/>
                  </a:lnTo>
                  <a:lnTo>
                    <a:pt x="55" y="353"/>
                  </a:lnTo>
                  <a:lnTo>
                    <a:pt x="87" y="230"/>
                  </a:lnTo>
                  <a:lnTo>
                    <a:pt x="0" y="197"/>
                  </a:lnTo>
                  <a:lnTo>
                    <a:pt x="103" y="148"/>
                  </a:lnTo>
                  <a:lnTo>
                    <a:pt x="55" y="0"/>
                  </a:lnTo>
                  <a:close/>
                </a:path>
              </a:pathLst>
            </a:custGeom>
            <a:solidFill>
              <a:srgbClr val="FF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7" name="Freeform 38"/>
            <p:cNvSpPr>
              <a:spLocks/>
            </p:cNvSpPr>
            <p:nvPr>
              <p:custDataLst>
                <p:tags r:id="rId20"/>
              </p:custDataLst>
            </p:nvPr>
          </p:nvSpPr>
          <p:spPr bwMode="auto">
            <a:xfrm>
              <a:off x="4138" y="2164"/>
              <a:ext cx="159" cy="115"/>
            </a:xfrm>
            <a:custGeom>
              <a:avLst/>
              <a:gdLst>
                <a:gd name="T0" fmla="*/ 0 w 159"/>
                <a:gd name="T1" fmla="*/ 33 h 115"/>
                <a:gd name="T2" fmla="*/ 32 w 159"/>
                <a:gd name="T3" fmla="*/ 0 h 115"/>
                <a:gd name="T4" fmla="*/ 80 w 159"/>
                <a:gd name="T5" fmla="*/ 57 h 115"/>
                <a:gd name="T6" fmla="*/ 143 w 159"/>
                <a:gd name="T7" fmla="*/ 16 h 115"/>
                <a:gd name="T8" fmla="*/ 159 w 159"/>
                <a:gd name="T9" fmla="*/ 49 h 115"/>
                <a:gd name="T10" fmla="*/ 80 w 159"/>
                <a:gd name="T11" fmla="*/ 115 h 115"/>
                <a:gd name="T12" fmla="*/ 0 w 159"/>
                <a:gd name="T13" fmla="*/ 33 h 115"/>
                <a:gd name="T14" fmla="*/ 0 60000 65536"/>
                <a:gd name="T15" fmla="*/ 0 60000 65536"/>
                <a:gd name="T16" fmla="*/ 0 60000 65536"/>
                <a:gd name="T17" fmla="*/ 0 60000 65536"/>
                <a:gd name="T18" fmla="*/ 0 60000 65536"/>
                <a:gd name="T19" fmla="*/ 0 60000 65536"/>
                <a:gd name="T20" fmla="*/ 0 60000 65536"/>
                <a:gd name="T21" fmla="*/ 0 w 159"/>
                <a:gd name="T22" fmla="*/ 0 h 115"/>
                <a:gd name="T23" fmla="*/ 159 w 159"/>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9" h="115">
                  <a:moveTo>
                    <a:pt x="0" y="33"/>
                  </a:moveTo>
                  <a:lnTo>
                    <a:pt x="32" y="0"/>
                  </a:lnTo>
                  <a:lnTo>
                    <a:pt x="80" y="57"/>
                  </a:lnTo>
                  <a:lnTo>
                    <a:pt x="143" y="16"/>
                  </a:lnTo>
                  <a:lnTo>
                    <a:pt x="159" y="49"/>
                  </a:lnTo>
                  <a:lnTo>
                    <a:pt x="80" y="115"/>
                  </a:lnTo>
                  <a:lnTo>
                    <a:pt x="0"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8" name="Freeform 39"/>
            <p:cNvSpPr>
              <a:spLocks/>
            </p:cNvSpPr>
            <p:nvPr>
              <p:custDataLst>
                <p:tags r:id="rId21"/>
              </p:custDataLst>
            </p:nvPr>
          </p:nvSpPr>
          <p:spPr bwMode="auto">
            <a:xfrm>
              <a:off x="4377" y="2188"/>
              <a:ext cx="167" cy="222"/>
            </a:xfrm>
            <a:custGeom>
              <a:avLst/>
              <a:gdLst>
                <a:gd name="T0" fmla="*/ 167 w 167"/>
                <a:gd name="T1" fmla="*/ 33 h 222"/>
                <a:gd name="T2" fmla="*/ 64 w 167"/>
                <a:gd name="T3" fmla="*/ 165 h 222"/>
                <a:gd name="T4" fmla="*/ 143 w 167"/>
                <a:gd name="T5" fmla="*/ 190 h 222"/>
                <a:gd name="T6" fmla="*/ 127 w 167"/>
                <a:gd name="T7" fmla="*/ 222 h 222"/>
                <a:gd name="T8" fmla="*/ 0 w 167"/>
                <a:gd name="T9" fmla="*/ 190 h 222"/>
                <a:gd name="T10" fmla="*/ 135 w 167"/>
                <a:gd name="T11" fmla="*/ 0 h 222"/>
                <a:gd name="T12" fmla="*/ 167 w 167"/>
                <a:gd name="T13" fmla="*/ 33 h 222"/>
                <a:gd name="T14" fmla="*/ 0 60000 65536"/>
                <a:gd name="T15" fmla="*/ 0 60000 65536"/>
                <a:gd name="T16" fmla="*/ 0 60000 65536"/>
                <a:gd name="T17" fmla="*/ 0 60000 65536"/>
                <a:gd name="T18" fmla="*/ 0 60000 65536"/>
                <a:gd name="T19" fmla="*/ 0 60000 65536"/>
                <a:gd name="T20" fmla="*/ 0 60000 65536"/>
                <a:gd name="T21" fmla="*/ 0 w 167"/>
                <a:gd name="T22" fmla="*/ 0 h 222"/>
                <a:gd name="T23" fmla="*/ 167 w 167"/>
                <a:gd name="T24" fmla="*/ 222 h 2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7" h="222">
                  <a:moveTo>
                    <a:pt x="167" y="33"/>
                  </a:moveTo>
                  <a:lnTo>
                    <a:pt x="64" y="165"/>
                  </a:lnTo>
                  <a:lnTo>
                    <a:pt x="143" y="190"/>
                  </a:lnTo>
                  <a:lnTo>
                    <a:pt x="127" y="222"/>
                  </a:lnTo>
                  <a:lnTo>
                    <a:pt x="0" y="190"/>
                  </a:lnTo>
                  <a:lnTo>
                    <a:pt x="135" y="0"/>
                  </a:lnTo>
                  <a:lnTo>
                    <a:pt x="167" y="33"/>
                  </a:lnTo>
                  <a:close/>
                </a:path>
              </a:pathLst>
            </a:custGeom>
            <a:solidFill>
              <a:srgbClr val="997A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49" name="Freeform 40"/>
            <p:cNvSpPr>
              <a:spLocks/>
            </p:cNvSpPr>
            <p:nvPr>
              <p:custDataLst>
                <p:tags r:id="rId22"/>
              </p:custDataLst>
            </p:nvPr>
          </p:nvSpPr>
          <p:spPr bwMode="auto">
            <a:xfrm>
              <a:off x="2013" y="2402"/>
              <a:ext cx="716" cy="1"/>
            </a:xfrm>
            <a:custGeom>
              <a:avLst/>
              <a:gdLst>
                <a:gd name="T0" fmla="*/ 0 w 90"/>
                <a:gd name="T1" fmla="*/ 0 h 1"/>
                <a:gd name="T2" fmla="*/ 2147483647 w 90"/>
                <a:gd name="T3" fmla="*/ 0 h 1"/>
                <a:gd name="T4" fmla="*/ 2147483647 w 90"/>
                <a:gd name="T5" fmla="*/ 0 h 1"/>
                <a:gd name="T6" fmla="*/ 2147483647 w 90"/>
                <a:gd name="T7" fmla="*/ 0 h 1"/>
                <a:gd name="T8" fmla="*/ 0 60000 65536"/>
                <a:gd name="T9" fmla="*/ 0 60000 65536"/>
                <a:gd name="T10" fmla="*/ 0 60000 65536"/>
                <a:gd name="T11" fmla="*/ 0 60000 65536"/>
                <a:gd name="T12" fmla="*/ 0 w 90"/>
                <a:gd name="T13" fmla="*/ 0 h 1"/>
                <a:gd name="T14" fmla="*/ 90 w 90"/>
                <a:gd name="T15" fmla="*/ 1 h 1"/>
              </a:gdLst>
              <a:ahLst/>
              <a:cxnLst>
                <a:cxn ang="T8">
                  <a:pos x="T0" y="T1"/>
                </a:cxn>
                <a:cxn ang="T9">
                  <a:pos x="T2" y="T3"/>
                </a:cxn>
                <a:cxn ang="T10">
                  <a:pos x="T4" y="T5"/>
                </a:cxn>
                <a:cxn ang="T11">
                  <a:pos x="T6" y="T7"/>
                </a:cxn>
              </a:cxnLst>
              <a:rect l="T12" t="T13" r="T14" b="T15"/>
              <a:pathLst>
                <a:path w="90" h="1">
                  <a:moveTo>
                    <a:pt x="0" y="0"/>
                  </a:moveTo>
                  <a:lnTo>
                    <a:pt x="32" y="0"/>
                  </a:lnTo>
                  <a:lnTo>
                    <a:pt x="90"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0" name="Freeform 41"/>
            <p:cNvSpPr>
              <a:spLocks/>
            </p:cNvSpPr>
            <p:nvPr>
              <p:custDataLst>
                <p:tags r:id="rId23"/>
              </p:custDataLst>
            </p:nvPr>
          </p:nvSpPr>
          <p:spPr bwMode="auto">
            <a:xfrm>
              <a:off x="2689" y="2353"/>
              <a:ext cx="40" cy="99"/>
            </a:xfrm>
            <a:custGeom>
              <a:avLst/>
              <a:gdLst>
                <a:gd name="T0" fmla="*/ 0 w 40"/>
                <a:gd name="T1" fmla="*/ 99 h 99"/>
                <a:gd name="T2" fmla="*/ 40 w 40"/>
                <a:gd name="T3" fmla="*/ 49 h 99"/>
                <a:gd name="T4" fmla="*/ 0 w 40"/>
                <a:gd name="T5" fmla="*/ 0 h 99"/>
                <a:gd name="T6" fmla="*/ 0 60000 65536"/>
                <a:gd name="T7" fmla="*/ 0 60000 65536"/>
                <a:gd name="T8" fmla="*/ 0 60000 65536"/>
                <a:gd name="T9" fmla="*/ 0 w 40"/>
                <a:gd name="T10" fmla="*/ 0 h 99"/>
                <a:gd name="T11" fmla="*/ 40 w 40"/>
                <a:gd name="T12" fmla="*/ 99 h 99"/>
              </a:gdLst>
              <a:ahLst/>
              <a:cxnLst>
                <a:cxn ang="T6">
                  <a:pos x="T0" y="T1"/>
                </a:cxn>
                <a:cxn ang="T7">
                  <a:pos x="T2" y="T3"/>
                </a:cxn>
                <a:cxn ang="T8">
                  <a:pos x="T4" y="T5"/>
                </a:cxn>
              </a:cxnLst>
              <a:rect l="T9" t="T10" r="T11" b="T12"/>
              <a:pathLst>
                <a:path w="40" h="99">
                  <a:moveTo>
                    <a:pt x="0" y="99"/>
                  </a:moveTo>
                  <a:lnTo>
                    <a:pt x="40" y="49"/>
                  </a:lnTo>
                  <a:lnTo>
                    <a:pt x="0"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1" name="Freeform 42"/>
            <p:cNvSpPr>
              <a:spLocks/>
            </p:cNvSpPr>
            <p:nvPr>
              <p:custDataLst>
                <p:tags r:id="rId24"/>
              </p:custDataLst>
            </p:nvPr>
          </p:nvSpPr>
          <p:spPr bwMode="auto">
            <a:xfrm>
              <a:off x="3334" y="2402"/>
              <a:ext cx="613" cy="1"/>
            </a:xfrm>
            <a:custGeom>
              <a:avLst/>
              <a:gdLst>
                <a:gd name="T0" fmla="*/ 0 w 77"/>
                <a:gd name="T1" fmla="*/ 0 h 1"/>
                <a:gd name="T2" fmla="*/ 2147483647 w 77"/>
                <a:gd name="T3" fmla="*/ 0 h 1"/>
                <a:gd name="T4" fmla="*/ 2147483647 w 77"/>
                <a:gd name="T5" fmla="*/ 0 h 1"/>
                <a:gd name="T6" fmla="*/ 2147483647 w 77"/>
                <a:gd name="T7" fmla="*/ 0 h 1"/>
                <a:gd name="T8" fmla="*/ 0 60000 65536"/>
                <a:gd name="T9" fmla="*/ 0 60000 65536"/>
                <a:gd name="T10" fmla="*/ 0 60000 65536"/>
                <a:gd name="T11" fmla="*/ 0 60000 65536"/>
                <a:gd name="T12" fmla="*/ 0 w 77"/>
                <a:gd name="T13" fmla="*/ 0 h 1"/>
                <a:gd name="T14" fmla="*/ 77 w 77"/>
                <a:gd name="T15" fmla="*/ 1 h 1"/>
              </a:gdLst>
              <a:ahLst/>
              <a:cxnLst>
                <a:cxn ang="T8">
                  <a:pos x="T0" y="T1"/>
                </a:cxn>
                <a:cxn ang="T9">
                  <a:pos x="T2" y="T3"/>
                </a:cxn>
                <a:cxn ang="T10">
                  <a:pos x="T4" y="T5"/>
                </a:cxn>
                <a:cxn ang="T11">
                  <a:pos x="T6" y="T7"/>
                </a:cxn>
              </a:cxnLst>
              <a:rect l="T12" t="T13" r="T14" b="T15"/>
              <a:pathLst>
                <a:path w="77" h="1">
                  <a:moveTo>
                    <a:pt x="0" y="0"/>
                  </a:moveTo>
                  <a:lnTo>
                    <a:pt x="51" y="0"/>
                  </a:lnTo>
                  <a:lnTo>
                    <a:pt x="77" y="0"/>
                  </a:lnTo>
                </a:path>
              </a:pathLst>
            </a:custGeom>
            <a:noFill/>
            <a:ln w="0">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2" name="Freeform 43"/>
            <p:cNvSpPr>
              <a:spLocks/>
            </p:cNvSpPr>
            <p:nvPr>
              <p:custDataLst>
                <p:tags r:id="rId25"/>
              </p:custDataLst>
            </p:nvPr>
          </p:nvSpPr>
          <p:spPr bwMode="auto">
            <a:xfrm>
              <a:off x="3907" y="2361"/>
              <a:ext cx="40" cy="91"/>
            </a:xfrm>
            <a:custGeom>
              <a:avLst/>
              <a:gdLst>
                <a:gd name="T0" fmla="*/ 0 w 40"/>
                <a:gd name="T1" fmla="*/ 91 h 91"/>
                <a:gd name="T2" fmla="*/ 40 w 40"/>
                <a:gd name="T3" fmla="*/ 41 h 91"/>
                <a:gd name="T4" fmla="*/ 0 w 40"/>
                <a:gd name="T5" fmla="*/ 0 h 91"/>
                <a:gd name="T6" fmla="*/ 0 60000 65536"/>
                <a:gd name="T7" fmla="*/ 0 60000 65536"/>
                <a:gd name="T8" fmla="*/ 0 60000 65536"/>
                <a:gd name="T9" fmla="*/ 0 w 40"/>
                <a:gd name="T10" fmla="*/ 0 h 91"/>
                <a:gd name="T11" fmla="*/ 40 w 40"/>
                <a:gd name="T12" fmla="*/ 91 h 91"/>
              </a:gdLst>
              <a:ahLst/>
              <a:cxnLst>
                <a:cxn ang="T6">
                  <a:pos x="T0" y="T1"/>
                </a:cxn>
                <a:cxn ang="T7">
                  <a:pos x="T2" y="T3"/>
                </a:cxn>
                <a:cxn ang="T8">
                  <a:pos x="T4" y="T5"/>
                </a:cxn>
              </a:cxnLst>
              <a:rect l="T9" t="T10" r="T11" b="T12"/>
              <a:pathLst>
                <a:path w="40" h="91">
                  <a:moveTo>
                    <a:pt x="0" y="91"/>
                  </a:moveTo>
                  <a:lnTo>
                    <a:pt x="40" y="41"/>
                  </a:lnTo>
                  <a:lnTo>
                    <a:pt x="0"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53" name="Freeform 44"/>
            <p:cNvSpPr>
              <a:spLocks/>
            </p:cNvSpPr>
            <p:nvPr>
              <p:custDataLst>
                <p:tags r:id="rId26"/>
              </p:custDataLst>
            </p:nvPr>
          </p:nvSpPr>
          <p:spPr bwMode="auto">
            <a:xfrm>
              <a:off x="1909" y="1037"/>
              <a:ext cx="605" cy="625"/>
            </a:xfrm>
            <a:custGeom>
              <a:avLst/>
              <a:gdLst>
                <a:gd name="T0" fmla="*/ 160 w 605"/>
                <a:gd name="T1" fmla="*/ 132 h 625"/>
                <a:gd name="T2" fmla="*/ 168 w 605"/>
                <a:gd name="T3" fmla="*/ 115 h 625"/>
                <a:gd name="T4" fmla="*/ 191 w 605"/>
                <a:gd name="T5" fmla="*/ 107 h 625"/>
                <a:gd name="T6" fmla="*/ 183 w 605"/>
                <a:gd name="T7" fmla="*/ 91 h 625"/>
                <a:gd name="T8" fmla="*/ 183 w 605"/>
                <a:gd name="T9" fmla="*/ 74 h 625"/>
                <a:gd name="T10" fmla="*/ 199 w 605"/>
                <a:gd name="T11" fmla="*/ 33 h 625"/>
                <a:gd name="T12" fmla="*/ 231 w 605"/>
                <a:gd name="T13" fmla="*/ 8 h 625"/>
                <a:gd name="T14" fmla="*/ 287 w 605"/>
                <a:gd name="T15" fmla="*/ 17 h 625"/>
                <a:gd name="T16" fmla="*/ 303 w 605"/>
                <a:gd name="T17" fmla="*/ 58 h 625"/>
                <a:gd name="T18" fmla="*/ 303 w 605"/>
                <a:gd name="T19" fmla="*/ 91 h 625"/>
                <a:gd name="T20" fmla="*/ 303 w 605"/>
                <a:gd name="T21" fmla="*/ 82 h 625"/>
                <a:gd name="T22" fmla="*/ 335 w 605"/>
                <a:gd name="T23" fmla="*/ 66 h 625"/>
                <a:gd name="T24" fmla="*/ 327 w 605"/>
                <a:gd name="T25" fmla="*/ 58 h 625"/>
                <a:gd name="T26" fmla="*/ 335 w 605"/>
                <a:gd name="T27" fmla="*/ 17 h 625"/>
                <a:gd name="T28" fmla="*/ 367 w 605"/>
                <a:gd name="T29" fmla="*/ 0 h 625"/>
                <a:gd name="T30" fmla="*/ 414 w 605"/>
                <a:gd name="T31" fmla="*/ 8 h 625"/>
                <a:gd name="T32" fmla="*/ 422 w 605"/>
                <a:gd name="T33" fmla="*/ 41 h 625"/>
                <a:gd name="T34" fmla="*/ 422 w 605"/>
                <a:gd name="T35" fmla="*/ 74 h 625"/>
                <a:gd name="T36" fmla="*/ 422 w 605"/>
                <a:gd name="T37" fmla="*/ 82 h 625"/>
                <a:gd name="T38" fmla="*/ 438 w 605"/>
                <a:gd name="T39" fmla="*/ 91 h 625"/>
                <a:gd name="T40" fmla="*/ 446 w 605"/>
                <a:gd name="T41" fmla="*/ 124 h 625"/>
                <a:gd name="T42" fmla="*/ 446 w 605"/>
                <a:gd name="T43" fmla="*/ 115 h 625"/>
                <a:gd name="T44" fmla="*/ 462 w 605"/>
                <a:gd name="T45" fmla="*/ 99 h 625"/>
                <a:gd name="T46" fmla="*/ 494 w 605"/>
                <a:gd name="T47" fmla="*/ 74 h 625"/>
                <a:gd name="T48" fmla="*/ 542 w 605"/>
                <a:gd name="T49" fmla="*/ 82 h 625"/>
                <a:gd name="T50" fmla="*/ 581 w 605"/>
                <a:gd name="T51" fmla="*/ 124 h 625"/>
                <a:gd name="T52" fmla="*/ 581 w 605"/>
                <a:gd name="T53" fmla="*/ 165 h 625"/>
                <a:gd name="T54" fmla="*/ 566 w 605"/>
                <a:gd name="T55" fmla="*/ 189 h 625"/>
                <a:gd name="T56" fmla="*/ 566 w 605"/>
                <a:gd name="T57" fmla="*/ 189 h 625"/>
                <a:gd name="T58" fmla="*/ 597 w 605"/>
                <a:gd name="T59" fmla="*/ 214 h 625"/>
                <a:gd name="T60" fmla="*/ 605 w 605"/>
                <a:gd name="T61" fmla="*/ 411 h 625"/>
                <a:gd name="T62" fmla="*/ 589 w 605"/>
                <a:gd name="T63" fmla="*/ 436 h 625"/>
                <a:gd name="T64" fmla="*/ 581 w 605"/>
                <a:gd name="T65" fmla="*/ 625 h 625"/>
                <a:gd name="T66" fmla="*/ 422 w 605"/>
                <a:gd name="T67" fmla="*/ 625 h 625"/>
                <a:gd name="T68" fmla="*/ 414 w 605"/>
                <a:gd name="T69" fmla="*/ 461 h 625"/>
                <a:gd name="T70" fmla="*/ 374 w 605"/>
                <a:gd name="T71" fmla="*/ 452 h 625"/>
                <a:gd name="T72" fmla="*/ 374 w 605"/>
                <a:gd name="T73" fmla="*/ 625 h 625"/>
                <a:gd name="T74" fmla="*/ 287 w 605"/>
                <a:gd name="T75" fmla="*/ 617 h 625"/>
                <a:gd name="T76" fmla="*/ 287 w 605"/>
                <a:gd name="T77" fmla="*/ 502 h 625"/>
                <a:gd name="T78" fmla="*/ 176 w 605"/>
                <a:gd name="T79" fmla="*/ 494 h 625"/>
                <a:gd name="T80" fmla="*/ 176 w 605"/>
                <a:gd name="T81" fmla="*/ 600 h 625"/>
                <a:gd name="T82" fmla="*/ 96 w 605"/>
                <a:gd name="T83" fmla="*/ 584 h 625"/>
                <a:gd name="T84" fmla="*/ 96 w 605"/>
                <a:gd name="T85" fmla="*/ 568 h 625"/>
                <a:gd name="T86" fmla="*/ 32 w 605"/>
                <a:gd name="T87" fmla="*/ 576 h 625"/>
                <a:gd name="T88" fmla="*/ 24 w 605"/>
                <a:gd name="T89" fmla="*/ 411 h 625"/>
                <a:gd name="T90" fmla="*/ 8 w 605"/>
                <a:gd name="T91" fmla="*/ 411 h 625"/>
                <a:gd name="T92" fmla="*/ 0 w 605"/>
                <a:gd name="T93" fmla="*/ 354 h 625"/>
                <a:gd name="T94" fmla="*/ 16 w 605"/>
                <a:gd name="T95" fmla="*/ 173 h 625"/>
                <a:gd name="T96" fmla="*/ 48 w 605"/>
                <a:gd name="T97" fmla="*/ 165 h 625"/>
                <a:gd name="T98" fmla="*/ 40 w 605"/>
                <a:gd name="T99" fmla="*/ 140 h 625"/>
                <a:gd name="T100" fmla="*/ 40 w 605"/>
                <a:gd name="T101" fmla="*/ 124 h 625"/>
                <a:gd name="T102" fmla="*/ 56 w 605"/>
                <a:gd name="T103" fmla="*/ 91 h 625"/>
                <a:gd name="T104" fmla="*/ 88 w 605"/>
                <a:gd name="T105" fmla="*/ 50 h 625"/>
                <a:gd name="T106" fmla="*/ 136 w 605"/>
                <a:gd name="T107" fmla="*/ 58 h 625"/>
                <a:gd name="T108" fmla="*/ 160 w 605"/>
                <a:gd name="T109" fmla="*/ 99 h 625"/>
                <a:gd name="T110" fmla="*/ 160 w 605"/>
                <a:gd name="T111" fmla="*/ 132 h 6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5"/>
                <a:gd name="T169" fmla="*/ 0 h 625"/>
                <a:gd name="T170" fmla="*/ 605 w 605"/>
                <a:gd name="T171" fmla="*/ 625 h 6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5" h="625">
                  <a:moveTo>
                    <a:pt x="160" y="132"/>
                  </a:moveTo>
                  <a:lnTo>
                    <a:pt x="168" y="115"/>
                  </a:lnTo>
                  <a:lnTo>
                    <a:pt x="191" y="107"/>
                  </a:lnTo>
                  <a:lnTo>
                    <a:pt x="183" y="91"/>
                  </a:lnTo>
                  <a:lnTo>
                    <a:pt x="183" y="74"/>
                  </a:lnTo>
                  <a:lnTo>
                    <a:pt x="199" y="33"/>
                  </a:lnTo>
                  <a:lnTo>
                    <a:pt x="231" y="8"/>
                  </a:lnTo>
                  <a:lnTo>
                    <a:pt x="287" y="17"/>
                  </a:lnTo>
                  <a:lnTo>
                    <a:pt x="303" y="58"/>
                  </a:lnTo>
                  <a:lnTo>
                    <a:pt x="303" y="91"/>
                  </a:lnTo>
                  <a:lnTo>
                    <a:pt x="303" y="82"/>
                  </a:lnTo>
                  <a:lnTo>
                    <a:pt x="335" y="66"/>
                  </a:lnTo>
                  <a:lnTo>
                    <a:pt x="327" y="58"/>
                  </a:lnTo>
                  <a:lnTo>
                    <a:pt x="335" y="17"/>
                  </a:lnTo>
                  <a:lnTo>
                    <a:pt x="367" y="0"/>
                  </a:lnTo>
                  <a:lnTo>
                    <a:pt x="414" y="8"/>
                  </a:lnTo>
                  <a:lnTo>
                    <a:pt x="422" y="41"/>
                  </a:lnTo>
                  <a:lnTo>
                    <a:pt x="422" y="74"/>
                  </a:lnTo>
                  <a:lnTo>
                    <a:pt x="422" y="82"/>
                  </a:lnTo>
                  <a:lnTo>
                    <a:pt x="438" y="91"/>
                  </a:lnTo>
                  <a:lnTo>
                    <a:pt x="446" y="124"/>
                  </a:lnTo>
                  <a:lnTo>
                    <a:pt x="446" y="115"/>
                  </a:lnTo>
                  <a:lnTo>
                    <a:pt x="462" y="99"/>
                  </a:lnTo>
                  <a:lnTo>
                    <a:pt x="494" y="74"/>
                  </a:lnTo>
                  <a:lnTo>
                    <a:pt x="542" y="82"/>
                  </a:lnTo>
                  <a:lnTo>
                    <a:pt x="581" y="124"/>
                  </a:lnTo>
                  <a:lnTo>
                    <a:pt x="581" y="165"/>
                  </a:lnTo>
                  <a:lnTo>
                    <a:pt x="566" y="189"/>
                  </a:lnTo>
                  <a:lnTo>
                    <a:pt x="597" y="214"/>
                  </a:lnTo>
                  <a:lnTo>
                    <a:pt x="605" y="411"/>
                  </a:lnTo>
                  <a:lnTo>
                    <a:pt x="589" y="436"/>
                  </a:lnTo>
                  <a:lnTo>
                    <a:pt x="581" y="625"/>
                  </a:lnTo>
                  <a:lnTo>
                    <a:pt x="422" y="625"/>
                  </a:lnTo>
                  <a:lnTo>
                    <a:pt x="414" y="461"/>
                  </a:lnTo>
                  <a:lnTo>
                    <a:pt x="374" y="452"/>
                  </a:lnTo>
                  <a:lnTo>
                    <a:pt x="374" y="625"/>
                  </a:lnTo>
                  <a:lnTo>
                    <a:pt x="287" y="617"/>
                  </a:lnTo>
                  <a:lnTo>
                    <a:pt x="287" y="502"/>
                  </a:lnTo>
                  <a:lnTo>
                    <a:pt x="176" y="494"/>
                  </a:lnTo>
                  <a:lnTo>
                    <a:pt x="176" y="600"/>
                  </a:lnTo>
                  <a:lnTo>
                    <a:pt x="96" y="584"/>
                  </a:lnTo>
                  <a:lnTo>
                    <a:pt x="96" y="568"/>
                  </a:lnTo>
                  <a:lnTo>
                    <a:pt x="32" y="576"/>
                  </a:lnTo>
                  <a:lnTo>
                    <a:pt x="24" y="411"/>
                  </a:lnTo>
                  <a:lnTo>
                    <a:pt x="8" y="411"/>
                  </a:lnTo>
                  <a:lnTo>
                    <a:pt x="0" y="354"/>
                  </a:lnTo>
                  <a:lnTo>
                    <a:pt x="16" y="173"/>
                  </a:lnTo>
                  <a:lnTo>
                    <a:pt x="48" y="165"/>
                  </a:lnTo>
                  <a:lnTo>
                    <a:pt x="40" y="140"/>
                  </a:lnTo>
                  <a:lnTo>
                    <a:pt x="40" y="124"/>
                  </a:lnTo>
                  <a:lnTo>
                    <a:pt x="56" y="91"/>
                  </a:lnTo>
                  <a:lnTo>
                    <a:pt x="88" y="50"/>
                  </a:lnTo>
                  <a:lnTo>
                    <a:pt x="136" y="58"/>
                  </a:lnTo>
                  <a:lnTo>
                    <a:pt x="160" y="99"/>
                  </a:lnTo>
                  <a:lnTo>
                    <a:pt x="160" y="1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4" name="Freeform 45"/>
            <p:cNvSpPr>
              <a:spLocks/>
            </p:cNvSpPr>
            <p:nvPr>
              <p:custDataLst>
                <p:tags r:id="rId27"/>
              </p:custDataLst>
            </p:nvPr>
          </p:nvSpPr>
          <p:spPr bwMode="auto">
            <a:xfrm>
              <a:off x="1925" y="1054"/>
              <a:ext cx="581" cy="592"/>
            </a:xfrm>
            <a:custGeom>
              <a:avLst/>
              <a:gdLst>
                <a:gd name="T0" fmla="*/ 24 w 581"/>
                <a:gd name="T1" fmla="*/ 542 h 592"/>
                <a:gd name="T2" fmla="*/ 8 w 581"/>
                <a:gd name="T3" fmla="*/ 378 h 592"/>
                <a:gd name="T4" fmla="*/ 16 w 581"/>
                <a:gd name="T5" fmla="*/ 172 h 592"/>
                <a:gd name="T6" fmla="*/ 40 w 581"/>
                <a:gd name="T7" fmla="*/ 123 h 592"/>
                <a:gd name="T8" fmla="*/ 48 w 581"/>
                <a:gd name="T9" fmla="*/ 82 h 592"/>
                <a:gd name="T10" fmla="*/ 112 w 581"/>
                <a:gd name="T11" fmla="*/ 57 h 592"/>
                <a:gd name="T12" fmla="*/ 136 w 581"/>
                <a:gd name="T13" fmla="*/ 115 h 592"/>
                <a:gd name="T14" fmla="*/ 120 w 581"/>
                <a:gd name="T15" fmla="*/ 156 h 592"/>
                <a:gd name="T16" fmla="*/ 152 w 581"/>
                <a:gd name="T17" fmla="*/ 246 h 592"/>
                <a:gd name="T18" fmla="*/ 199 w 581"/>
                <a:gd name="T19" fmla="*/ 98 h 592"/>
                <a:gd name="T20" fmla="*/ 183 w 581"/>
                <a:gd name="T21" fmla="*/ 57 h 592"/>
                <a:gd name="T22" fmla="*/ 223 w 581"/>
                <a:gd name="T23" fmla="*/ 8 h 592"/>
                <a:gd name="T24" fmla="*/ 271 w 581"/>
                <a:gd name="T25" fmla="*/ 49 h 592"/>
                <a:gd name="T26" fmla="*/ 271 w 581"/>
                <a:gd name="T27" fmla="*/ 90 h 592"/>
                <a:gd name="T28" fmla="*/ 295 w 581"/>
                <a:gd name="T29" fmla="*/ 123 h 592"/>
                <a:gd name="T30" fmla="*/ 303 w 581"/>
                <a:gd name="T31" fmla="*/ 74 h 592"/>
                <a:gd name="T32" fmla="*/ 327 w 581"/>
                <a:gd name="T33" fmla="*/ 41 h 592"/>
                <a:gd name="T34" fmla="*/ 358 w 581"/>
                <a:gd name="T35" fmla="*/ 0 h 592"/>
                <a:gd name="T36" fmla="*/ 398 w 581"/>
                <a:gd name="T37" fmla="*/ 24 h 592"/>
                <a:gd name="T38" fmla="*/ 390 w 581"/>
                <a:gd name="T39" fmla="*/ 65 h 592"/>
                <a:gd name="T40" fmla="*/ 414 w 581"/>
                <a:gd name="T41" fmla="*/ 189 h 592"/>
                <a:gd name="T42" fmla="*/ 438 w 581"/>
                <a:gd name="T43" fmla="*/ 148 h 592"/>
                <a:gd name="T44" fmla="*/ 454 w 581"/>
                <a:gd name="T45" fmla="*/ 90 h 592"/>
                <a:gd name="T46" fmla="*/ 526 w 581"/>
                <a:gd name="T47" fmla="*/ 82 h 592"/>
                <a:gd name="T48" fmla="*/ 550 w 581"/>
                <a:gd name="T49" fmla="*/ 139 h 592"/>
                <a:gd name="T50" fmla="*/ 526 w 581"/>
                <a:gd name="T51" fmla="*/ 181 h 592"/>
                <a:gd name="T52" fmla="*/ 581 w 581"/>
                <a:gd name="T53" fmla="*/ 386 h 592"/>
                <a:gd name="T54" fmla="*/ 550 w 581"/>
                <a:gd name="T55" fmla="*/ 592 h 592"/>
                <a:gd name="T56" fmla="*/ 406 w 581"/>
                <a:gd name="T57" fmla="*/ 427 h 592"/>
                <a:gd name="T58" fmla="*/ 343 w 581"/>
                <a:gd name="T59" fmla="*/ 592 h 592"/>
                <a:gd name="T60" fmla="*/ 287 w 581"/>
                <a:gd name="T61" fmla="*/ 419 h 592"/>
                <a:gd name="T62" fmla="*/ 271 w 581"/>
                <a:gd name="T63" fmla="*/ 468 h 592"/>
                <a:gd name="T64" fmla="*/ 167 w 581"/>
                <a:gd name="T65" fmla="*/ 403 h 592"/>
                <a:gd name="T66" fmla="*/ 144 w 581"/>
                <a:gd name="T67" fmla="*/ 567 h 592"/>
                <a:gd name="T68" fmla="*/ 96 w 581"/>
                <a:gd name="T69" fmla="*/ 542 h 59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1"/>
                <a:gd name="T106" fmla="*/ 0 h 592"/>
                <a:gd name="T107" fmla="*/ 581 w 581"/>
                <a:gd name="T108" fmla="*/ 592 h 59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1" h="592">
                  <a:moveTo>
                    <a:pt x="96" y="542"/>
                  </a:moveTo>
                  <a:lnTo>
                    <a:pt x="24" y="542"/>
                  </a:lnTo>
                  <a:lnTo>
                    <a:pt x="16" y="378"/>
                  </a:lnTo>
                  <a:lnTo>
                    <a:pt x="8" y="378"/>
                  </a:lnTo>
                  <a:lnTo>
                    <a:pt x="0" y="337"/>
                  </a:lnTo>
                  <a:lnTo>
                    <a:pt x="16" y="172"/>
                  </a:lnTo>
                  <a:lnTo>
                    <a:pt x="48" y="156"/>
                  </a:lnTo>
                  <a:lnTo>
                    <a:pt x="40" y="123"/>
                  </a:lnTo>
                  <a:lnTo>
                    <a:pt x="40" y="107"/>
                  </a:lnTo>
                  <a:lnTo>
                    <a:pt x="48" y="82"/>
                  </a:lnTo>
                  <a:lnTo>
                    <a:pt x="72" y="49"/>
                  </a:lnTo>
                  <a:lnTo>
                    <a:pt x="112" y="57"/>
                  </a:lnTo>
                  <a:lnTo>
                    <a:pt x="128" y="82"/>
                  </a:lnTo>
                  <a:lnTo>
                    <a:pt x="136" y="115"/>
                  </a:lnTo>
                  <a:lnTo>
                    <a:pt x="128" y="139"/>
                  </a:lnTo>
                  <a:lnTo>
                    <a:pt x="120" y="156"/>
                  </a:lnTo>
                  <a:lnTo>
                    <a:pt x="152" y="181"/>
                  </a:lnTo>
                  <a:lnTo>
                    <a:pt x="152" y="246"/>
                  </a:lnTo>
                  <a:lnTo>
                    <a:pt x="160" y="115"/>
                  </a:lnTo>
                  <a:lnTo>
                    <a:pt x="199" y="98"/>
                  </a:lnTo>
                  <a:lnTo>
                    <a:pt x="183" y="74"/>
                  </a:lnTo>
                  <a:lnTo>
                    <a:pt x="183" y="57"/>
                  </a:lnTo>
                  <a:lnTo>
                    <a:pt x="199" y="24"/>
                  </a:lnTo>
                  <a:lnTo>
                    <a:pt x="223" y="8"/>
                  </a:lnTo>
                  <a:lnTo>
                    <a:pt x="255" y="16"/>
                  </a:lnTo>
                  <a:lnTo>
                    <a:pt x="271" y="49"/>
                  </a:lnTo>
                  <a:lnTo>
                    <a:pt x="271" y="82"/>
                  </a:lnTo>
                  <a:lnTo>
                    <a:pt x="271" y="90"/>
                  </a:lnTo>
                  <a:lnTo>
                    <a:pt x="263" y="98"/>
                  </a:lnTo>
                  <a:lnTo>
                    <a:pt x="295" y="123"/>
                  </a:lnTo>
                  <a:lnTo>
                    <a:pt x="295" y="189"/>
                  </a:lnTo>
                  <a:lnTo>
                    <a:pt x="303" y="74"/>
                  </a:lnTo>
                  <a:lnTo>
                    <a:pt x="335" y="57"/>
                  </a:lnTo>
                  <a:lnTo>
                    <a:pt x="327" y="41"/>
                  </a:lnTo>
                  <a:lnTo>
                    <a:pt x="335" y="8"/>
                  </a:lnTo>
                  <a:lnTo>
                    <a:pt x="358" y="0"/>
                  </a:lnTo>
                  <a:lnTo>
                    <a:pt x="382" y="0"/>
                  </a:lnTo>
                  <a:lnTo>
                    <a:pt x="398" y="24"/>
                  </a:lnTo>
                  <a:lnTo>
                    <a:pt x="398" y="49"/>
                  </a:lnTo>
                  <a:lnTo>
                    <a:pt x="390" y="65"/>
                  </a:lnTo>
                  <a:lnTo>
                    <a:pt x="414" y="82"/>
                  </a:lnTo>
                  <a:lnTo>
                    <a:pt x="414" y="189"/>
                  </a:lnTo>
                  <a:lnTo>
                    <a:pt x="446" y="181"/>
                  </a:lnTo>
                  <a:lnTo>
                    <a:pt x="438" y="148"/>
                  </a:lnTo>
                  <a:lnTo>
                    <a:pt x="438" y="107"/>
                  </a:lnTo>
                  <a:lnTo>
                    <a:pt x="454" y="90"/>
                  </a:lnTo>
                  <a:lnTo>
                    <a:pt x="478" y="74"/>
                  </a:lnTo>
                  <a:lnTo>
                    <a:pt x="526" y="82"/>
                  </a:lnTo>
                  <a:lnTo>
                    <a:pt x="550" y="115"/>
                  </a:lnTo>
                  <a:lnTo>
                    <a:pt x="550" y="139"/>
                  </a:lnTo>
                  <a:lnTo>
                    <a:pt x="542" y="164"/>
                  </a:lnTo>
                  <a:lnTo>
                    <a:pt x="526" y="181"/>
                  </a:lnTo>
                  <a:lnTo>
                    <a:pt x="573" y="205"/>
                  </a:lnTo>
                  <a:lnTo>
                    <a:pt x="581" y="386"/>
                  </a:lnTo>
                  <a:lnTo>
                    <a:pt x="557" y="411"/>
                  </a:lnTo>
                  <a:lnTo>
                    <a:pt x="550" y="592"/>
                  </a:lnTo>
                  <a:lnTo>
                    <a:pt x="422" y="592"/>
                  </a:lnTo>
                  <a:lnTo>
                    <a:pt x="406" y="427"/>
                  </a:lnTo>
                  <a:lnTo>
                    <a:pt x="343" y="427"/>
                  </a:lnTo>
                  <a:lnTo>
                    <a:pt x="343" y="592"/>
                  </a:lnTo>
                  <a:lnTo>
                    <a:pt x="287" y="583"/>
                  </a:lnTo>
                  <a:lnTo>
                    <a:pt x="287" y="419"/>
                  </a:lnTo>
                  <a:lnTo>
                    <a:pt x="271" y="411"/>
                  </a:lnTo>
                  <a:lnTo>
                    <a:pt x="271" y="468"/>
                  </a:lnTo>
                  <a:lnTo>
                    <a:pt x="175" y="468"/>
                  </a:lnTo>
                  <a:lnTo>
                    <a:pt x="167" y="403"/>
                  </a:lnTo>
                  <a:lnTo>
                    <a:pt x="144" y="394"/>
                  </a:lnTo>
                  <a:lnTo>
                    <a:pt x="144" y="567"/>
                  </a:lnTo>
                  <a:lnTo>
                    <a:pt x="96" y="559"/>
                  </a:lnTo>
                  <a:lnTo>
                    <a:pt x="96" y="54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5" name="Freeform 46"/>
            <p:cNvSpPr>
              <a:spLocks/>
            </p:cNvSpPr>
            <p:nvPr>
              <p:custDataLst>
                <p:tags r:id="rId28"/>
              </p:custDataLst>
            </p:nvPr>
          </p:nvSpPr>
          <p:spPr bwMode="auto">
            <a:xfrm>
              <a:off x="2005" y="1152"/>
              <a:ext cx="16" cy="33"/>
            </a:xfrm>
            <a:custGeom>
              <a:avLst/>
              <a:gdLst>
                <a:gd name="T0" fmla="*/ 8 w 16"/>
                <a:gd name="T1" fmla="*/ 0 h 33"/>
                <a:gd name="T2" fmla="*/ 0 w 16"/>
                <a:gd name="T3" fmla="*/ 0 h 33"/>
                <a:gd name="T4" fmla="*/ 0 w 16"/>
                <a:gd name="T5" fmla="*/ 17 h 33"/>
                <a:gd name="T6" fmla="*/ 0 w 16"/>
                <a:gd name="T7" fmla="*/ 25 h 33"/>
                <a:gd name="T8" fmla="*/ 0 w 16"/>
                <a:gd name="T9" fmla="*/ 33 h 33"/>
                <a:gd name="T10" fmla="*/ 8 w 16"/>
                <a:gd name="T11" fmla="*/ 33 h 33"/>
                <a:gd name="T12" fmla="*/ 16 w 16"/>
                <a:gd name="T13" fmla="*/ 25 h 33"/>
                <a:gd name="T14" fmla="*/ 16 w 16"/>
                <a:gd name="T15" fmla="*/ 9 h 33"/>
                <a:gd name="T16" fmla="*/ 8 w 16"/>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33"/>
                <a:gd name="T29" fmla="*/ 16 w 16"/>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33">
                  <a:moveTo>
                    <a:pt x="8" y="0"/>
                  </a:moveTo>
                  <a:lnTo>
                    <a:pt x="0" y="0"/>
                  </a:lnTo>
                  <a:lnTo>
                    <a:pt x="0" y="17"/>
                  </a:lnTo>
                  <a:lnTo>
                    <a:pt x="0" y="25"/>
                  </a:lnTo>
                  <a:lnTo>
                    <a:pt x="0" y="33"/>
                  </a:lnTo>
                  <a:lnTo>
                    <a:pt x="8" y="33"/>
                  </a:lnTo>
                  <a:lnTo>
                    <a:pt x="16" y="25"/>
                  </a:lnTo>
                  <a:lnTo>
                    <a:pt x="16" y="9"/>
                  </a:lnTo>
                  <a:lnTo>
                    <a:pt x="8"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6" name="Freeform 47"/>
            <p:cNvSpPr>
              <a:spLocks/>
            </p:cNvSpPr>
            <p:nvPr>
              <p:custDataLst>
                <p:tags r:id="rId29"/>
              </p:custDataLst>
            </p:nvPr>
          </p:nvSpPr>
          <p:spPr bwMode="auto">
            <a:xfrm>
              <a:off x="2148" y="1103"/>
              <a:ext cx="16" cy="33"/>
            </a:xfrm>
            <a:custGeom>
              <a:avLst/>
              <a:gdLst>
                <a:gd name="T0" fmla="*/ 8 w 16"/>
                <a:gd name="T1" fmla="*/ 0 h 33"/>
                <a:gd name="T2" fmla="*/ 0 w 16"/>
                <a:gd name="T3" fmla="*/ 8 h 33"/>
                <a:gd name="T4" fmla="*/ 0 w 16"/>
                <a:gd name="T5" fmla="*/ 16 h 33"/>
                <a:gd name="T6" fmla="*/ 0 w 16"/>
                <a:gd name="T7" fmla="*/ 33 h 33"/>
                <a:gd name="T8" fmla="*/ 8 w 16"/>
                <a:gd name="T9" fmla="*/ 33 h 33"/>
                <a:gd name="T10" fmla="*/ 16 w 16"/>
                <a:gd name="T11" fmla="*/ 25 h 33"/>
                <a:gd name="T12" fmla="*/ 16 w 16"/>
                <a:gd name="T13" fmla="*/ 8 h 33"/>
                <a:gd name="T14" fmla="*/ 8 w 16"/>
                <a:gd name="T15" fmla="*/ 0 h 33"/>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33"/>
                <a:gd name="T26" fmla="*/ 16 w 16"/>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33">
                  <a:moveTo>
                    <a:pt x="8" y="0"/>
                  </a:moveTo>
                  <a:lnTo>
                    <a:pt x="0" y="8"/>
                  </a:lnTo>
                  <a:lnTo>
                    <a:pt x="0" y="16"/>
                  </a:lnTo>
                  <a:lnTo>
                    <a:pt x="0" y="33"/>
                  </a:lnTo>
                  <a:lnTo>
                    <a:pt x="8" y="33"/>
                  </a:lnTo>
                  <a:lnTo>
                    <a:pt x="16" y="25"/>
                  </a:lnTo>
                  <a:lnTo>
                    <a:pt x="16" y="8"/>
                  </a:lnTo>
                  <a:lnTo>
                    <a:pt x="8"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7" name="Freeform 48"/>
            <p:cNvSpPr>
              <a:spLocks/>
            </p:cNvSpPr>
            <p:nvPr>
              <p:custDataLst>
                <p:tags r:id="rId30"/>
              </p:custDataLst>
            </p:nvPr>
          </p:nvSpPr>
          <p:spPr bwMode="auto">
            <a:xfrm>
              <a:off x="2276" y="1087"/>
              <a:ext cx="15" cy="24"/>
            </a:xfrm>
            <a:custGeom>
              <a:avLst/>
              <a:gdLst>
                <a:gd name="T0" fmla="*/ 7 w 15"/>
                <a:gd name="T1" fmla="*/ 0 h 24"/>
                <a:gd name="T2" fmla="*/ 7 w 15"/>
                <a:gd name="T3" fmla="*/ 0 h 24"/>
                <a:gd name="T4" fmla="*/ 0 w 15"/>
                <a:gd name="T5" fmla="*/ 8 h 24"/>
                <a:gd name="T6" fmla="*/ 7 w 15"/>
                <a:gd name="T7" fmla="*/ 16 h 24"/>
                <a:gd name="T8" fmla="*/ 7 w 15"/>
                <a:gd name="T9" fmla="*/ 24 h 24"/>
                <a:gd name="T10" fmla="*/ 15 w 15"/>
                <a:gd name="T11" fmla="*/ 16 h 24"/>
                <a:gd name="T12" fmla="*/ 15 w 15"/>
                <a:gd name="T13" fmla="*/ 0 h 24"/>
                <a:gd name="T14" fmla="*/ 7 w 15"/>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24"/>
                <a:gd name="T26" fmla="*/ 15 w 15"/>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24">
                  <a:moveTo>
                    <a:pt x="7" y="0"/>
                  </a:moveTo>
                  <a:lnTo>
                    <a:pt x="7" y="0"/>
                  </a:lnTo>
                  <a:lnTo>
                    <a:pt x="0" y="8"/>
                  </a:lnTo>
                  <a:lnTo>
                    <a:pt x="7" y="16"/>
                  </a:lnTo>
                  <a:lnTo>
                    <a:pt x="7" y="24"/>
                  </a:lnTo>
                  <a:lnTo>
                    <a:pt x="15" y="16"/>
                  </a:lnTo>
                  <a:lnTo>
                    <a:pt x="15" y="0"/>
                  </a:lnTo>
                  <a:lnTo>
                    <a:pt x="7"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8" name="Freeform 49"/>
            <p:cNvSpPr>
              <a:spLocks/>
            </p:cNvSpPr>
            <p:nvPr>
              <p:custDataLst>
                <p:tags r:id="rId31"/>
              </p:custDataLst>
            </p:nvPr>
          </p:nvSpPr>
          <p:spPr bwMode="auto">
            <a:xfrm>
              <a:off x="2395" y="1169"/>
              <a:ext cx="40" cy="41"/>
            </a:xfrm>
            <a:custGeom>
              <a:avLst/>
              <a:gdLst>
                <a:gd name="T0" fmla="*/ 16 w 40"/>
                <a:gd name="T1" fmla="*/ 0 h 41"/>
                <a:gd name="T2" fmla="*/ 32 w 40"/>
                <a:gd name="T3" fmla="*/ 0 h 41"/>
                <a:gd name="T4" fmla="*/ 40 w 40"/>
                <a:gd name="T5" fmla="*/ 8 h 41"/>
                <a:gd name="T6" fmla="*/ 40 w 40"/>
                <a:gd name="T7" fmla="*/ 24 h 41"/>
                <a:gd name="T8" fmla="*/ 32 w 40"/>
                <a:gd name="T9" fmla="*/ 33 h 41"/>
                <a:gd name="T10" fmla="*/ 32 w 40"/>
                <a:gd name="T11" fmla="*/ 41 h 41"/>
                <a:gd name="T12" fmla="*/ 16 w 40"/>
                <a:gd name="T13" fmla="*/ 41 h 41"/>
                <a:gd name="T14" fmla="*/ 0 w 40"/>
                <a:gd name="T15" fmla="*/ 24 h 41"/>
                <a:gd name="T16" fmla="*/ 8 w 40"/>
                <a:gd name="T17" fmla="*/ 8 h 41"/>
                <a:gd name="T18" fmla="*/ 16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41"/>
                <a:gd name="T32" fmla="*/ 40 w 40"/>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41">
                  <a:moveTo>
                    <a:pt x="16" y="0"/>
                  </a:moveTo>
                  <a:lnTo>
                    <a:pt x="32" y="0"/>
                  </a:lnTo>
                  <a:lnTo>
                    <a:pt x="40" y="8"/>
                  </a:lnTo>
                  <a:lnTo>
                    <a:pt x="40" y="24"/>
                  </a:lnTo>
                  <a:lnTo>
                    <a:pt x="32" y="33"/>
                  </a:lnTo>
                  <a:lnTo>
                    <a:pt x="32" y="41"/>
                  </a:lnTo>
                  <a:lnTo>
                    <a:pt x="16" y="41"/>
                  </a:lnTo>
                  <a:lnTo>
                    <a:pt x="0" y="24"/>
                  </a:lnTo>
                  <a:lnTo>
                    <a:pt x="8" y="8"/>
                  </a:lnTo>
                  <a:lnTo>
                    <a:pt x="16" y="0"/>
                  </a:lnTo>
                  <a:close/>
                </a:path>
              </a:pathLst>
            </a:custGeom>
            <a:solidFill>
              <a:srgbClr val="F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59" name="Freeform 50"/>
            <p:cNvSpPr>
              <a:spLocks/>
            </p:cNvSpPr>
            <p:nvPr>
              <p:custDataLst>
                <p:tags r:id="rId32"/>
              </p:custDataLst>
            </p:nvPr>
          </p:nvSpPr>
          <p:spPr bwMode="auto">
            <a:xfrm>
              <a:off x="1965" y="1243"/>
              <a:ext cx="72" cy="131"/>
            </a:xfrm>
            <a:custGeom>
              <a:avLst/>
              <a:gdLst>
                <a:gd name="T0" fmla="*/ 0 w 72"/>
                <a:gd name="T1" fmla="*/ 131 h 131"/>
                <a:gd name="T2" fmla="*/ 8 w 72"/>
                <a:gd name="T3" fmla="*/ 8 h 131"/>
                <a:gd name="T4" fmla="*/ 40 w 72"/>
                <a:gd name="T5" fmla="*/ 0 h 131"/>
                <a:gd name="T6" fmla="*/ 48 w 72"/>
                <a:gd name="T7" fmla="*/ 0 h 131"/>
                <a:gd name="T8" fmla="*/ 72 w 72"/>
                <a:gd name="T9" fmla="*/ 16 h 131"/>
                <a:gd name="T10" fmla="*/ 72 w 72"/>
                <a:gd name="T11" fmla="*/ 98 h 131"/>
                <a:gd name="T12" fmla="*/ 0 w 72"/>
                <a:gd name="T13" fmla="*/ 131 h 131"/>
                <a:gd name="T14" fmla="*/ 0 60000 65536"/>
                <a:gd name="T15" fmla="*/ 0 60000 65536"/>
                <a:gd name="T16" fmla="*/ 0 60000 65536"/>
                <a:gd name="T17" fmla="*/ 0 60000 65536"/>
                <a:gd name="T18" fmla="*/ 0 60000 65536"/>
                <a:gd name="T19" fmla="*/ 0 60000 65536"/>
                <a:gd name="T20" fmla="*/ 0 60000 65536"/>
                <a:gd name="T21" fmla="*/ 0 w 72"/>
                <a:gd name="T22" fmla="*/ 0 h 131"/>
                <a:gd name="T23" fmla="*/ 72 w 72"/>
                <a:gd name="T24" fmla="*/ 131 h 1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1">
                  <a:moveTo>
                    <a:pt x="0" y="131"/>
                  </a:moveTo>
                  <a:lnTo>
                    <a:pt x="8" y="8"/>
                  </a:lnTo>
                  <a:lnTo>
                    <a:pt x="40" y="0"/>
                  </a:lnTo>
                  <a:lnTo>
                    <a:pt x="48" y="0"/>
                  </a:lnTo>
                  <a:lnTo>
                    <a:pt x="72" y="16"/>
                  </a:lnTo>
                  <a:lnTo>
                    <a:pt x="72" y="98"/>
                  </a:lnTo>
                  <a:lnTo>
                    <a:pt x="0" y="131"/>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0" name="Freeform 51"/>
            <p:cNvSpPr>
              <a:spLocks/>
            </p:cNvSpPr>
            <p:nvPr>
              <p:custDataLst>
                <p:tags r:id="rId33"/>
              </p:custDataLst>
            </p:nvPr>
          </p:nvSpPr>
          <p:spPr bwMode="auto">
            <a:xfrm>
              <a:off x="1981" y="1440"/>
              <a:ext cx="40" cy="115"/>
            </a:xfrm>
            <a:custGeom>
              <a:avLst/>
              <a:gdLst>
                <a:gd name="T0" fmla="*/ 0 w 40"/>
                <a:gd name="T1" fmla="*/ 0 h 115"/>
                <a:gd name="T2" fmla="*/ 32 w 40"/>
                <a:gd name="T3" fmla="*/ 8 h 115"/>
                <a:gd name="T4" fmla="*/ 40 w 40"/>
                <a:gd name="T5" fmla="*/ 115 h 115"/>
                <a:gd name="T6" fmla="*/ 8 w 40"/>
                <a:gd name="T7" fmla="*/ 115 h 115"/>
                <a:gd name="T8" fmla="*/ 0 w 40"/>
                <a:gd name="T9" fmla="*/ 0 h 115"/>
                <a:gd name="T10" fmla="*/ 0 60000 65536"/>
                <a:gd name="T11" fmla="*/ 0 60000 65536"/>
                <a:gd name="T12" fmla="*/ 0 60000 65536"/>
                <a:gd name="T13" fmla="*/ 0 60000 65536"/>
                <a:gd name="T14" fmla="*/ 0 60000 65536"/>
                <a:gd name="T15" fmla="*/ 0 w 40"/>
                <a:gd name="T16" fmla="*/ 0 h 115"/>
                <a:gd name="T17" fmla="*/ 40 w 40"/>
                <a:gd name="T18" fmla="*/ 115 h 115"/>
              </a:gdLst>
              <a:ahLst/>
              <a:cxnLst>
                <a:cxn ang="T10">
                  <a:pos x="T0" y="T1"/>
                </a:cxn>
                <a:cxn ang="T11">
                  <a:pos x="T2" y="T3"/>
                </a:cxn>
                <a:cxn ang="T12">
                  <a:pos x="T4" y="T5"/>
                </a:cxn>
                <a:cxn ang="T13">
                  <a:pos x="T6" y="T7"/>
                </a:cxn>
                <a:cxn ang="T14">
                  <a:pos x="T8" y="T9"/>
                </a:cxn>
              </a:cxnLst>
              <a:rect l="T15" t="T16" r="T17" b="T18"/>
              <a:pathLst>
                <a:path w="40" h="115">
                  <a:moveTo>
                    <a:pt x="0" y="0"/>
                  </a:moveTo>
                  <a:lnTo>
                    <a:pt x="32" y="8"/>
                  </a:lnTo>
                  <a:lnTo>
                    <a:pt x="40" y="115"/>
                  </a:lnTo>
                  <a:lnTo>
                    <a:pt x="8" y="115"/>
                  </a:lnTo>
                  <a:lnTo>
                    <a:pt x="0"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1" name="Freeform 52"/>
            <p:cNvSpPr>
              <a:spLocks/>
            </p:cNvSpPr>
            <p:nvPr>
              <p:custDataLst>
                <p:tags r:id="rId34"/>
              </p:custDataLst>
            </p:nvPr>
          </p:nvSpPr>
          <p:spPr bwMode="auto">
            <a:xfrm>
              <a:off x="2116" y="1185"/>
              <a:ext cx="64" cy="115"/>
            </a:xfrm>
            <a:custGeom>
              <a:avLst/>
              <a:gdLst>
                <a:gd name="T0" fmla="*/ 8 w 64"/>
                <a:gd name="T1" fmla="*/ 17 h 115"/>
                <a:gd name="T2" fmla="*/ 32 w 64"/>
                <a:gd name="T3" fmla="*/ 0 h 115"/>
                <a:gd name="T4" fmla="*/ 40 w 64"/>
                <a:gd name="T5" fmla="*/ 0 h 115"/>
                <a:gd name="T6" fmla="*/ 64 w 64"/>
                <a:gd name="T7" fmla="*/ 17 h 115"/>
                <a:gd name="T8" fmla="*/ 64 w 64"/>
                <a:gd name="T9" fmla="*/ 91 h 115"/>
                <a:gd name="T10" fmla="*/ 0 w 64"/>
                <a:gd name="T11" fmla="*/ 115 h 115"/>
                <a:gd name="T12" fmla="*/ 8 w 64"/>
                <a:gd name="T13" fmla="*/ 17 h 115"/>
                <a:gd name="T14" fmla="*/ 0 60000 65536"/>
                <a:gd name="T15" fmla="*/ 0 60000 65536"/>
                <a:gd name="T16" fmla="*/ 0 60000 65536"/>
                <a:gd name="T17" fmla="*/ 0 60000 65536"/>
                <a:gd name="T18" fmla="*/ 0 60000 65536"/>
                <a:gd name="T19" fmla="*/ 0 60000 65536"/>
                <a:gd name="T20" fmla="*/ 0 60000 65536"/>
                <a:gd name="T21" fmla="*/ 0 w 64"/>
                <a:gd name="T22" fmla="*/ 0 h 115"/>
                <a:gd name="T23" fmla="*/ 64 w 6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115">
                  <a:moveTo>
                    <a:pt x="8" y="17"/>
                  </a:moveTo>
                  <a:lnTo>
                    <a:pt x="32" y="0"/>
                  </a:lnTo>
                  <a:lnTo>
                    <a:pt x="40" y="0"/>
                  </a:lnTo>
                  <a:lnTo>
                    <a:pt x="64" y="17"/>
                  </a:lnTo>
                  <a:lnTo>
                    <a:pt x="64" y="91"/>
                  </a:lnTo>
                  <a:lnTo>
                    <a:pt x="0" y="115"/>
                  </a:lnTo>
                  <a:lnTo>
                    <a:pt x="8" y="17"/>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2" name="Freeform 53"/>
            <p:cNvSpPr>
              <a:spLocks/>
            </p:cNvSpPr>
            <p:nvPr>
              <p:custDataLst>
                <p:tags r:id="rId35"/>
              </p:custDataLst>
            </p:nvPr>
          </p:nvSpPr>
          <p:spPr bwMode="auto">
            <a:xfrm>
              <a:off x="2140" y="1457"/>
              <a:ext cx="32" cy="24"/>
            </a:xfrm>
            <a:custGeom>
              <a:avLst/>
              <a:gdLst>
                <a:gd name="T0" fmla="*/ 0 w 32"/>
                <a:gd name="T1" fmla="*/ 0 h 24"/>
                <a:gd name="T2" fmla="*/ 0 w 32"/>
                <a:gd name="T3" fmla="*/ 24 h 24"/>
                <a:gd name="T4" fmla="*/ 32 w 32"/>
                <a:gd name="T5" fmla="*/ 24 h 24"/>
                <a:gd name="T6" fmla="*/ 24 w 32"/>
                <a:gd name="T7" fmla="*/ 8 h 24"/>
                <a:gd name="T8" fmla="*/ 0 w 32"/>
                <a:gd name="T9" fmla="*/ 0 h 24"/>
                <a:gd name="T10" fmla="*/ 0 60000 65536"/>
                <a:gd name="T11" fmla="*/ 0 60000 65536"/>
                <a:gd name="T12" fmla="*/ 0 60000 65536"/>
                <a:gd name="T13" fmla="*/ 0 60000 65536"/>
                <a:gd name="T14" fmla="*/ 0 60000 65536"/>
                <a:gd name="T15" fmla="*/ 0 w 32"/>
                <a:gd name="T16" fmla="*/ 0 h 24"/>
                <a:gd name="T17" fmla="*/ 32 w 32"/>
                <a:gd name="T18" fmla="*/ 24 h 24"/>
              </a:gdLst>
              <a:ahLst/>
              <a:cxnLst>
                <a:cxn ang="T10">
                  <a:pos x="T0" y="T1"/>
                </a:cxn>
                <a:cxn ang="T11">
                  <a:pos x="T2" y="T3"/>
                </a:cxn>
                <a:cxn ang="T12">
                  <a:pos x="T4" y="T5"/>
                </a:cxn>
                <a:cxn ang="T13">
                  <a:pos x="T6" y="T7"/>
                </a:cxn>
                <a:cxn ang="T14">
                  <a:pos x="T8" y="T9"/>
                </a:cxn>
              </a:cxnLst>
              <a:rect l="T15" t="T16" r="T17" b="T18"/>
              <a:pathLst>
                <a:path w="32" h="24">
                  <a:moveTo>
                    <a:pt x="0" y="0"/>
                  </a:moveTo>
                  <a:lnTo>
                    <a:pt x="0" y="24"/>
                  </a:lnTo>
                  <a:lnTo>
                    <a:pt x="32" y="24"/>
                  </a:lnTo>
                  <a:lnTo>
                    <a:pt x="24" y="8"/>
                  </a:lnTo>
                  <a:lnTo>
                    <a:pt x="0"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3" name="Freeform 54"/>
            <p:cNvSpPr>
              <a:spLocks/>
            </p:cNvSpPr>
            <p:nvPr>
              <p:custDataLst>
                <p:tags r:id="rId36"/>
              </p:custDataLst>
            </p:nvPr>
          </p:nvSpPr>
          <p:spPr bwMode="auto">
            <a:xfrm>
              <a:off x="2260" y="1144"/>
              <a:ext cx="47" cy="99"/>
            </a:xfrm>
            <a:custGeom>
              <a:avLst/>
              <a:gdLst>
                <a:gd name="T0" fmla="*/ 8 w 47"/>
                <a:gd name="T1" fmla="*/ 8 h 99"/>
                <a:gd name="T2" fmla="*/ 0 w 47"/>
                <a:gd name="T3" fmla="*/ 99 h 99"/>
                <a:gd name="T4" fmla="*/ 47 w 47"/>
                <a:gd name="T5" fmla="*/ 99 h 99"/>
                <a:gd name="T6" fmla="*/ 39 w 47"/>
                <a:gd name="T7" fmla="*/ 8 h 99"/>
                <a:gd name="T8" fmla="*/ 23 w 47"/>
                <a:gd name="T9" fmla="*/ 0 h 99"/>
                <a:gd name="T10" fmla="*/ 8 w 47"/>
                <a:gd name="T11" fmla="*/ 8 h 99"/>
                <a:gd name="T12" fmla="*/ 0 60000 65536"/>
                <a:gd name="T13" fmla="*/ 0 60000 65536"/>
                <a:gd name="T14" fmla="*/ 0 60000 65536"/>
                <a:gd name="T15" fmla="*/ 0 60000 65536"/>
                <a:gd name="T16" fmla="*/ 0 60000 65536"/>
                <a:gd name="T17" fmla="*/ 0 60000 65536"/>
                <a:gd name="T18" fmla="*/ 0 w 47"/>
                <a:gd name="T19" fmla="*/ 0 h 99"/>
                <a:gd name="T20" fmla="*/ 47 w 47"/>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47" h="99">
                  <a:moveTo>
                    <a:pt x="8" y="8"/>
                  </a:moveTo>
                  <a:lnTo>
                    <a:pt x="0" y="99"/>
                  </a:lnTo>
                  <a:lnTo>
                    <a:pt x="47" y="99"/>
                  </a:lnTo>
                  <a:lnTo>
                    <a:pt x="39" y="8"/>
                  </a:lnTo>
                  <a:lnTo>
                    <a:pt x="23" y="0"/>
                  </a:lnTo>
                  <a:lnTo>
                    <a:pt x="8" y="8"/>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4" name="Freeform 55"/>
            <p:cNvSpPr>
              <a:spLocks/>
            </p:cNvSpPr>
            <p:nvPr>
              <p:custDataLst>
                <p:tags r:id="rId37"/>
              </p:custDataLst>
            </p:nvPr>
          </p:nvSpPr>
          <p:spPr bwMode="auto">
            <a:xfrm>
              <a:off x="2347" y="1267"/>
              <a:ext cx="112" cy="338"/>
            </a:xfrm>
            <a:custGeom>
              <a:avLst/>
              <a:gdLst>
                <a:gd name="T0" fmla="*/ 16 w 112"/>
                <a:gd name="T1" fmla="*/ 9 h 338"/>
                <a:gd name="T2" fmla="*/ 56 w 112"/>
                <a:gd name="T3" fmla="*/ 0 h 338"/>
                <a:gd name="T4" fmla="*/ 80 w 112"/>
                <a:gd name="T5" fmla="*/ 0 h 338"/>
                <a:gd name="T6" fmla="*/ 104 w 112"/>
                <a:gd name="T7" fmla="*/ 17 h 338"/>
                <a:gd name="T8" fmla="*/ 112 w 112"/>
                <a:gd name="T9" fmla="*/ 157 h 338"/>
                <a:gd name="T10" fmla="*/ 96 w 112"/>
                <a:gd name="T11" fmla="*/ 173 h 338"/>
                <a:gd name="T12" fmla="*/ 96 w 112"/>
                <a:gd name="T13" fmla="*/ 338 h 338"/>
                <a:gd name="T14" fmla="*/ 40 w 112"/>
                <a:gd name="T15" fmla="*/ 338 h 338"/>
                <a:gd name="T16" fmla="*/ 24 w 112"/>
                <a:gd name="T17" fmla="*/ 165 h 338"/>
                <a:gd name="T18" fmla="*/ 0 w 112"/>
                <a:gd name="T19" fmla="*/ 157 h 338"/>
                <a:gd name="T20" fmla="*/ 16 w 112"/>
                <a:gd name="T21" fmla="*/ 9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338"/>
                <a:gd name="T35" fmla="*/ 112 w 112"/>
                <a:gd name="T36" fmla="*/ 338 h 3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338">
                  <a:moveTo>
                    <a:pt x="16" y="9"/>
                  </a:moveTo>
                  <a:lnTo>
                    <a:pt x="56" y="0"/>
                  </a:lnTo>
                  <a:lnTo>
                    <a:pt x="80" y="0"/>
                  </a:lnTo>
                  <a:lnTo>
                    <a:pt x="104" y="17"/>
                  </a:lnTo>
                  <a:lnTo>
                    <a:pt x="112" y="157"/>
                  </a:lnTo>
                  <a:lnTo>
                    <a:pt x="96" y="173"/>
                  </a:lnTo>
                  <a:lnTo>
                    <a:pt x="96" y="338"/>
                  </a:lnTo>
                  <a:lnTo>
                    <a:pt x="40" y="338"/>
                  </a:lnTo>
                  <a:lnTo>
                    <a:pt x="24" y="165"/>
                  </a:lnTo>
                  <a:lnTo>
                    <a:pt x="0" y="157"/>
                  </a:lnTo>
                  <a:lnTo>
                    <a:pt x="16" y="9"/>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5" name="Freeform 56"/>
            <p:cNvSpPr>
              <a:spLocks/>
            </p:cNvSpPr>
            <p:nvPr>
              <p:custDataLst>
                <p:tags r:id="rId38"/>
              </p:custDataLst>
            </p:nvPr>
          </p:nvSpPr>
          <p:spPr bwMode="auto">
            <a:xfrm>
              <a:off x="1997" y="1284"/>
              <a:ext cx="326" cy="156"/>
            </a:xfrm>
            <a:custGeom>
              <a:avLst/>
              <a:gdLst>
                <a:gd name="T0" fmla="*/ 0 w 326"/>
                <a:gd name="T1" fmla="*/ 115 h 156"/>
                <a:gd name="T2" fmla="*/ 239 w 326"/>
                <a:gd name="T3" fmla="*/ 0 h 156"/>
                <a:gd name="T4" fmla="*/ 326 w 326"/>
                <a:gd name="T5" fmla="*/ 0 h 156"/>
                <a:gd name="T6" fmla="*/ 310 w 326"/>
                <a:gd name="T7" fmla="*/ 156 h 156"/>
                <a:gd name="T8" fmla="*/ 0 w 326"/>
                <a:gd name="T9" fmla="*/ 115 h 156"/>
                <a:gd name="T10" fmla="*/ 0 60000 65536"/>
                <a:gd name="T11" fmla="*/ 0 60000 65536"/>
                <a:gd name="T12" fmla="*/ 0 60000 65536"/>
                <a:gd name="T13" fmla="*/ 0 60000 65536"/>
                <a:gd name="T14" fmla="*/ 0 60000 65536"/>
                <a:gd name="T15" fmla="*/ 0 w 326"/>
                <a:gd name="T16" fmla="*/ 0 h 156"/>
                <a:gd name="T17" fmla="*/ 326 w 326"/>
                <a:gd name="T18" fmla="*/ 156 h 156"/>
              </a:gdLst>
              <a:ahLst/>
              <a:cxnLst>
                <a:cxn ang="T10">
                  <a:pos x="T0" y="T1"/>
                </a:cxn>
                <a:cxn ang="T11">
                  <a:pos x="T2" y="T3"/>
                </a:cxn>
                <a:cxn ang="T12">
                  <a:pos x="T4" y="T5"/>
                </a:cxn>
                <a:cxn ang="T13">
                  <a:pos x="T6" y="T7"/>
                </a:cxn>
                <a:cxn ang="T14">
                  <a:pos x="T8" y="T9"/>
                </a:cxn>
              </a:cxnLst>
              <a:rect l="T15" t="T16" r="T17" b="T18"/>
              <a:pathLst>
                <a:path w="326" h="156">
                  <a:moveTo>
                    <a:pt x="0" y="115"/>
                  </a:moveTo>
                  <a:lnTo>
                    <a:pt x="239" y="0"/>
                  </a:lnTo>
                  <a:lnTo>
                    <a:pt x="326" y="0"/>
                  </a:lnTo>
                  <a:lnTo>
                    <a:pt x="310" y="156"/>
                  </a:lnTo>
                  <a:lnTo>
                    <a:pt x="0" y="1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6" name="Freeform 57"/>
            <p:cNvSpPr>
              <a:spLocks/>
            </p:cNvSpPr>
            <p:nvPr>
              <p:custDataLst>
                <p:tags r:id="rId39"/>
              </p:custDataLst>
            </p:nvPr>
          </p:nvSpPr>
          <p:spPr bwMode="auto">
            <a:xfrm>
              <a:off x="2045" y="1292"/>
              <a:ext cx="262" cy="123"/>
            </a:xfrm>
            <a:custGeom>
              <a:avLst/>
              <a:gdLst>
                <a:gd name="T0" fmla="*/ 0 w 262"/>
                <a:gd name="T1" fmla="*/ 99 h 123"/>
                <a:gd name="T2" fmla="*/ 191 w 262"/>
                <a:gd name="T3" fmla="*/ 0 h 123"/>
                <a:gd name="T4" fmla="*/ 262 w 262"/>
                <a:gd name="T5" fmla="*/ 0 h 123"/>
                <a:gd name="T6" fmla="*/ 246 w 262"/>
                <a:gd name="T7" fmla="*/ 123 h 123"/>
                <a:gd name="T8" fmla="*/ 0 w 262"/>
                <a:gd name="T9" fmla="*/ 99 h 123"/>
                <a:gd name="T10" fmla="*/ 0 60000 65536"/>
                <a:gd name="T11" fmla="*/ 0 60000 65536"/>
                <a:gd name="T12" fmla="*/ 0 60000 65536"/>
                <a:gd name="T13" fmla="*/ 0 60000 65536"/>
                <a:gd name="T14" fmla="*/ 0 60000 65536"/>
                <a:gd name="T15" fmla="*/ 0 w 262"/>
                <a:gd name="T16" fmla="*/ 0 h 123"/>
                <a:gd name="T17" fmla="*/ 262 w 262"/>
                <a:gd name="T18" fmla="*/ 123 h 123"/>
              </a:gdLst>
              <a:ahLst/>
              <a:cxnLst>
                <a:cxn ang="T10">
                  <a:pos x="T0" y="T1"/>
                </a:cxn>
                <a:cxn ang="T11">
                  <a:pos x="T2" y="T3"/>
                </a:cxn>
                <a:cxn ang="T12">
                  <a:pos x="T4" y="T5"/>
                </a:cxn>
                <a:cxn ang="T13">
                  <a:pos x="T6" y="T7"/>
                </a:cxn>
                <a:cxn ang="T14">
                  <a:pos x="T8" y="T9"/>
                </a:cxn>
              </a:cxnLst>
              <a:rect l="T15" t="T16" r="T17" b="T18"/>
              <a:pathLst>
                <a:path w="262" h="123">
                  <a:moveTo>
                    <a:pt x="0" y="99"/>
                  </a:moveTo>
                  <a:lnTo>
                    <a:pt x="191" y="0"/>
                  </a:lnTo>
                  <a:lnTo>
                    <a:pt x="262" y="0"/>
                  </a:lnTo>
                  <a:lnTo>
                    <a:pt x="246" y="123"/>
                  </a:lnTo>
                  <a:lnTo>
                    <a:pt x="0" y="99"/>
                  </a:lnTo>
                  <a:close/>
                </a:path>
              </a:pathLst>
            </a:custGeom>
            <a:solidFill>
              <a:srgbClr val="99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7" name="Freeform 58"/>
            <p:cNvSpPr>
              <a:spLocks/>
            </p:cNvSpPr>
            <p:nvPr>
              <p:custDataLst>
                <p:tags r:id="rId40"/>
              </p:custDataLst>
            </p:nvPr>
          </p:nvSpPr>
          <p:spPr bwMode="auto">
            <a:xfrm>
              <a:off x="2212" y="1662"/>
              <a:ext cx="700" cy="362"/>
            </a:xfrm>
            <a:custGeom>
              <a:avLst/>
              <a:gdLst>
                <a:gd name="T0" fmla="*/ 0 w 88"/>
                <a:gd name="T1" fmla="*/ 0 h 44"/>
                <a:gd name="T2" fmla="*/ 0 w 88"/>
                <a:gd name="T3" fmla="*/ 2147483647 h 44"/>
                <a:gd name="T4" fmla="*/ 2147483647 w 88"/>
                <a:gd name="T5" fmla="*/ 2147483647 h 44"/>
                <a:gd name="T6" fmla="*/ 2147483647 w 88"/>
                <a:gd name="T7" fmla="*/ 2147483647 h 44"/>
                <a:gd name="T8" fmla="*/ 0 60000 65536"/>
                <a:gd name="T9" fmla="*/ 0 60000 65536"/>
                <a:gd name="T10" fmla="*/ 0 60000 65536"/>
                <a:gd name="T11" fmla="*/ 0 60000 65536"/>
                <a:gd name="T12" fmla="*/ 0 w 88"/>
                <a:gd name="T13" fmla="*/ 0 h 44"/>
                <a:gd name="T14" fmla="*/ 88 w 88"/>
                <a:gd name="T15" fmla="*/ 44 h 44"/>
              </a:gdLst>
              <a:ahLst/>
              <a:cxnLst>
                <a:cxn ang="T8">
                  <a:pos x="T0" y="T1"/>
                </a:cxn>
                <a:cxn ang="T9">
                  <a:pos x="T2" y="T3"/>
                </a:cxn>
                <a:cxn ang="T10">
                  <a:pos x="T4" y="T5"/>
                </a:cxn>
                <a:cxn ang="T11">
                  <a:pos x="T6" y="T7"/>
                </a:cxn>
              </a:cxnLst>
              <a:rect l="T12" t="T13" r="T14" b="T15"/>
              <a:pathLst>
                <a:path w="88" h="44">
                  <a:moveTo>
                    <a:pt x="0" y="0"/>
                  </a:moveTo>
                  <a:lnTo>
                    <a:pt x="0" y="26"/>
                  </a:lnTo>
                  <a:lnTo>
                    <a:pt x="88" y="26"/>
                  </a:lnTo>
                  <a:lnTo>
                    <a:pt x="88" y="44"/>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68" name="Freeform 59"/>
            <p:cNvSpPr>
              <a:spLocks/>
            </p:cNvSpPr>
            <p:nvPr>
              <p:custDataLst>
                <p:tags r:id="rId41"/>
              </p:custDataLst>
            </p:nvPr>
          </p:nvSpPr>
          <p:spPr bwMode="auto">
            <a:xfrm>
              <a:off x="3438" y="1037"/>
              <a:ext cx="605" cy="625"/>
            </a:xfrm>
            <a:custGeom>
              <a:avLst/>
              <a:gdLst>
                <a:gd name="T0" fmla="*/ 32 w 605"/>
                <a:gd name="T1" fmla="*/ 0 h 625"/>
                <a:gd name="T2" fmla="*/ 469 w 605"/>
                <a:gd name="T3" fmla="*/ 8 h 625"/>
                <a:gd name="T4" fmla="*/ 493 w 605"/>
                <a:gd name="T5" fmla="*/ 17 h 625"/>
                <a:gd name="T6" fmla="*/ 573 w 605"/>
                <a:gd name="T7" fmla="*/ 91 h 625"/>
                <a:gd name="T8" fmla="*/ 581 w 605"/>
                <a:gd name="T9" fmla="*/ 378 h 625"/>
                <a:gd name="T10" fmla="*/ 597 w 605"/>
                <a:gd name="T11" fmla="*/ 378 h 625"/>
                <a:gd name="T12" fmla="*/ 605 w 605"/>
                <a:gd name="T13" fmla="*/ 551 h 625"/>
                <a:gd name="T14" fmla="*/ 517 w 605"/>
                <a:gd name="T15" fmla="*/ 625 h 625"/>
                <a:gd name="T16" fmla="*/ 8 w 605"/>
                <a:gd name="T17" fmla="*/ 600 h 625"/>
                <a:gd name="T18" fmla="*/ 0 w 605"/>
                <a:gd name="T19" fmla="*/ 420 h 625"/>
                <a:gd name="T20" fmla="*/ 24 w 605"/>
                <a:gd name="T21" fmla="*/ 420 h 625"/>
                <a:gd name="T22" fmla="*/ 32 w 605"/>
                <a:gd name="T23" fmla="*/ 0 h 6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5"/>
                <a:gd name="T37" fmla="*/ 0 h 625"/>
                <a:gd name="T38" fmla="*/ 605 w 605"/>
                <a:gd name="T39" fmla="*/ 625 h 6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5" h="625">
                  <a:moveTo>
                    <a:pt x="32" y="0"/>
                  </a:moveTo>
                  <a:lnTo>
                    <a:pt x="469" y="8"/>
                  </a:lnTo>
                  <a:lnTo>
                    <a:pt x="493" y="17"/>
                  </a:lnTo>
                  <a:lnTo>
                    <a:pt x="573" y="91"/>
                  </a:lnTo>
                  <a:lnTo>
                    <a:pt x="581" y="378"/>
                  </a:lnTo>
                  <a:lnTo>
                    <a:pt x="597" y="378"/>
                  </a:lnTo>
                  <a:lnTo>
                    <a:pt x="605" y="551"/>
                  </a:lnTo>
                  <a:lnTo>
                    <a:pt x="517" y="625"/>
                  </a:lnTo>
                  <a:lnTo>
                    <a:pt x="8" y="600"/>
                  </a:lnTo>
                  <a:lnTo>
                    <a:pt x="0" y="420"/>
                  </a:lnTo>
                  <a:lnTo>
                    <a:pt x="24" y="420"/>
                  </a:lnTo>
                  <a:lnTo>
                    <a:pt x="3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69" name="Freeform 60"/>
            <p:cNvSpPr>
              <a:spLocks/>
            </p:cNvSpPr>
            <p:nvPr>
              <p:custDataLst>
                <p:tags r:id="rId42"/>
              </p:custDataLst>
            </p:nvPr>
          </p:nvSpPr>
          <p:spPr bwMode="auto">
            <a:xfrm>
              <a:off x="3477" y="1054"/>
              <a:ext cx="430" cy="411"/>
            </a:xfrm>
            <a:custGeom>
              <a:avLst/>
              <a:gdLst>
                <a:gd name="T0" fmla="*/ 0 w 430"/>
                <a:gd name="T1" fmla="*/ 394 h 411"/>
                <a:gd name="T2" fmla="*/ 422 w 430"/>
                <a:gd name="T3" fmla="*/ 411 h 411"/>
                <a:gd name="T4" fmla="*/ 430 w 430"/>
                <a:gd name="T5" fmla="*/ 0 h 411"/>
                <a:gd name="T6" fmla="*/ 8 w 430"/>
                <a:gd name="T7" fmla="*/ 0 h 411"/>
                <a:gd name="T8" fmla="*/ 0 w 430"/>
                <a:gd name="T9" fmla="*/ 394 h 411"/>
                <a:gd name="T10" fmla="*/ 0 60000 65536"/>
                <a:gd name="T11" fmla="*/ 0 60000 65536"/>
                <a:gd name="T12" fmla="*/ 0 60000 65536"/>
                <a:gd name="T13" fmla="*/ 0 60000 65536"/>
                <a:gd name="T14" fmla="*/ 0 60000 65536"/>
                <a:gd name="T15" fmla="*/ 0 w 430"/>
                <a:gd name="T16" fmla="*/ 0 h 411"/>
                <a:gd name="T17" fmla="*/ 430 w 430"/>
                <a:gd name="T18" fmla="*/ 411 h 411"/>
              </a:gdLst>
              <a:ahLst/>
              <a:cxnLst>
                <a:cxn ang="T10">
                  <a:pos x="T0" y="T1"/>
                </a:cxn>
                <a:cxn ang="T11">
                  <a:pos x="T2" y="T3"/>
                </a:cxn>
                <a:cxn ang="T12">
                  <a:pos x="T4" y="T5"/>
                </a:cxn>
                <a:cxn ang="T13">
                  <a:pos x="T6" y="T7"/>
                </a:cxn>
                <a:cxn ang="T14">
                  <a:pos x="T8" y="T9"/>
                </a:cxn>
              </a:cxnLst>
              <a:rect l="T15" t="T16" r="T17" b="T18"/>
              <a:pathLst>
                <a:path w="430" h="411">
                  <a:moveTo>
                    <a:pt x="0" y="394"/>
                  </a:moveTo>
                  <a:lnTo>
                    <a:pt x="422" y="411"/>
                  </a:lnTo>
                  <a:lnTo>
                    <a:pt x="430" y="0"/>
                  </a:lnTo>
                  <a:lnTo>
                    <a:pt x="8" y="0"/>
                  </a:lnTo>
                  <a:lnTo>
                    <a:pt x="0"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0" name="Freeform 61"/>
            <p:cNvSpPr>
              <a:spLocks/>
            </p:cNvSpPr>
            <p:nvPr>
              <p:custDataLst>
                <p:tags r:id="rId43"/>
              </p:custDataLst>
            </p:nvPr>
          </p:nvSpPr>
          <p:spPr bwMode="auto">
            <a:xfrm>
              <a:off x="3454" y="1473"/>
              <a:ext cx="493" cy="173"/>
            </a:xfrm>
            <a:custGeom>
              <a:avLst/>
              <a:gdLst>
                <a:gd name="T0" fmla="*/ 0 w 493"/>
                <a:gd name="T1" fmla="*/ 0 h 173"/>
                <a:gd name="T2" fmla="*/ 493 w 493"/>
                <a:gd name="T3" fmla="*/ 0 h 173"/>
                <a:gd name="T4" fmla="*/ 493 w 493"/>
                <a:gd name="T5" fmla="*/ 173 h 173"/>
                <a:gd name="T6" fmla="*/ 0 w 493"/>
                <a:gd name="T7" fmla="*/ 156 h 173"/>
                <a:gd name="T8" fmla="*/ 0 w 493"/>
                <a:gd name="T9" fmla="*/ 0 h 173"/>
                <a:gd name="T10" fmla="*/ 0 60000 65536"/>
                <a:gd name="T11" fmla="*/ 0 60000 65536"/>
                <a:gd name="T12" fmla="*/ 0 60000 65536"/>
                <a:gd name="T13" fmla="*/ 0 60000 65536"/>
                <a:gd name="T14" fmla="*/ 0 60000 65536"/>
                <a:gd name="T15" fmla="*/ 0 w 493"/>
                <a:gd name="T16" fmla="*/ 0 h 173"/>
                <a:gd name="T17" fmla="*/ 493 w 493"/>
                <a:gd name="T18" fmla="*/ 173 h 173"/>
              </a:gdLst>
              <a:ahLst/>
              <a:cxnLst>
                <a:cxn ang="T10">
                  <a:pos x="T0" y="T1"/>
                </a:cxn>
                <a:cxn ang="T11">
                  <a:pos x="T2" y="T3"/>
                </a:cxn>
                <a:cxn ang="T12">
                  <a:pos x="T4" y="T5"/>
                </a:cxn>
                <a:cxn ang="T13">
                  <a:pos x="T6" y="T7"/>
                </a:cxn>
                <a:cxn ang="T14">
                  <a:pos x="T8" y="T9"/>
                </a:cxn>
              </a:cxnLst>
              <a:rect l="T15" t="T16" r="T17" b="T18"/>
              <a:pathLst>
                <a:path w="493" h="173">
                  <a:moveTo>
                    <a:pt x="0" y="0"/>
                  </a:moveTo>
                  <a:lnTo>
                    <a:pt x="493" y="0"/>
                  </a:lnTo>
                  <a:lnTo>
                    <a:pt x="493" y="173"/>
                  </a:lnTo>
                  <a:lnTo>
                    <a:pt x="0" y="156"/>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1" name="Freeform 62"/>
            <p:cNvSpPr>
              <a:spLocks/>
            </p:cNvSpPr>
            <p:nvPr>
              <p:custDataLst>
                <p:tags r:id="rId44"/>
              </p:custDataLst>
            </p:nvPr>
          </p:nvSpPr>
          <p:spPr bwMode="auto">
            <a:xfrm>
              <a:off x="3915" y="1070"/>
              <a:ext cx="88" cy="387"/>
            </a:xfrm>
            <a:custGeom>
              <a:avLst/>
              <a:gdLst>
                <a:gd name="T0" fmla="*/ 8 w 88"/>
                <a:gd name="T1" fmla="*/ 0 h 387"/>
                <a:gd name="T2" fmla="*/ 80 w 88"/>
                <a:gd name="T3" fmla="*/ 66 h 387"/>
                <a:gd name="T4" fmla="*/ 88 w 88"/>
                <a:gd name="T5" fmla="*/ 313 h 387"/>
                <a:gd name="T6" fmla="*/ 0 w 88"/>
                <a:gd name="T7" fmla="*/ 387 h 387"/>
                <a:gd name="T8" fmla="*/ 8 w 88"/>
                <a:gd name="T9" fmla="*/ 0 h 387"/>
                <a:gd name="T10" fmla="*/ 0 60000 65536"/>
                <a:gd name="T11" fmla="*/ 0 60000 65536"/>
                <a:gd name="T12" fmla="*/ 0 60000 65536"/>
                <a:gd name="T13" fmla="*/ 0 60000 65536"/>
                <a:gd name="T14" fmla="*/ 0 60000 65536"/>
                <a:gd name="T15" fmla="*/ 0 w 88"/>
                <a:gd name="T16" fmla="*/ 0 h 387"/>
                <a:gd name="T17" fmla="*/ 88 w 88"/>
                <a:gd name="T18" fmla="*/ 387 h 387"/>
              </a:gdLst>
              <a:ahLst/>
              <a:cxnLst>
                <a:cxn ang="T10">
                  <a:pos x="T0" y="T1"/>
                </a:cxn>
                <a:cxn ang="T11">
                  <a:pos x="T2" y="T3"/>
                </a:cxn>
                <a:cxn ang="T12">
                  <a:pos x="T4" y="T5"/>
                </a:cxn>
                <a:cxn ang="T13">
                  <a:pos x="T6" y="T7"/>
                </a:cxn>
                <a:cxn ang="T14">
                  <a:pos x="T8" y="T9"/>
                </a:cxn>
              </a:cxnLst>
              <a:rect l="T15" t="T16" r="T17" b="T18"/>
              <a:pathLst>
                <a:path w="88" h="387">
                  <a:moveTo>
                    <a:pt x="8" y="0"/>
                  </a:moveTo>
                  <a:lnTo>
                    <a:pt x="80" y="66"/>
                  </a:lnTo>
                  <a:lnTo>
                    <a:pt x="88" y="313"/>
                  </a:lnTo>
                  <a:lnTo>
                    <a:pt x="0" y="387"/>
                  </a:lnTo>
                  <a:lnTo>
                    <a:pt x="8" y="0"/>
                  </a:lnTo>
                  <a:close/>
                </a:path>
              </a:pathLst>
            </a:custGeom>
            <a:solidFill>
              <a:srgbClr val="7A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2" name="Freeform 63"/>
            <p:cNvSpPr>
              <a:spLocks/>
            </p:cNvSpPr>
            <p:nvPr>
              <p:custDataLst>
                <p:tags r:id="rId45"/>
              </p:custDataLst>
            </p:nvPr>
          </p:nvSpPr>
          <p:spPr bwMode="auto">
            <a:xfrm>
              <a:off x="3963" y="1440"/>
              <a:ext cx="72" cy="189"/>
            </a:xfrm>
            <a:custGeom>
              <a:avLst/>
              <a:gdLst>
                <a:gd name="T0" fmla="*/ 0 w 72"/>
                <a:gd name="T1" fmla="*/ 41 h 189"/>
                <a:gd name="T2" fmla="*/ 56 w 72"/>
                <a:gd name="T3" fmla="*/ 0 h 189"/>
                <a:gd name="T4" fmla="*/ 72 w 72"/>
                <a:gd name="T5" fmla="*/ 140 h 189"/>
                <a:gd name="T6" fmla="*/ 8 w 72"/>
                <a:gd name="T7" fmla="*/ 189 h 189"/>
                <a:gd name="T8" fmla="*/ 0 w 72"/>
                <a:gd name="T9" fmla="*/ 41 h 189"/>
                <a:gd name="T10" fmla="*/ 0 60000 65536"/>
                <a:gd name="T11" fmla="*/ 0 60000 65536"/>
                <a:gd name="T12" fmla="*/ 0 60000 65536"/>
                <a:gd name="T13" fmla="*/ 0 60000 65536"/>
                <a:gd name="T14" fmla="*/ 0 60000 65536"/>
                <a:gd name="T15" fmla="*/ 0 w 72"/>
                <a:gd name="T16" fmla="*/ 0 h 189"/>
                <a:gd name="T17" fmla="*/ 72 w 72"/>
                <a:gd name="T18" fmla="*/ 189 h 189"/>
              </a:gdLst>
              <a:ahLst/>
              <a:cxnLst>
                <a:cxn ang="T10">
                  <a:pos x="T0" y="T1"/>
                </a:cxn>
                <a:cxn ang="T11">
                  <a:pos x="T2" y="T3"/>
                </a:cxn>
                <a:cxn ang="T12">
                  <a:pos x="T4" y="T5"/>
                </a:cxn>
                <a:cxn ang="T13">
                  <a:pos x="T6" y="T7"/>
                </a:cxn>
                <a:cxn ang="T14">
                  <a:pos x="T8" y="T9"/>
                </a:cxn>
              </a:cxnLst>
              <a:rect l="T15" t="T16" r="T17" b="T18"/>
              <a:pathLst>
                <a:path w="72" h="189">
                  <a:moveTo>
                    <a:pt x="0" y="41"/>
                  </a:moveTo>
                  <a:lnTo>
                    <a:pt x="56" y="0"/>
                  </a:lnTo>
                  <a:lnTo>
                    <a:pt x="72" y="140"/>
                  </a:lnTo>
                  <a:lnTo>
                    <a:pt x="8" y="189"/>
                  </a:lnTo>
                  <a:lnTo>
                    <a:pt x="0" y="41"/>
                  </a:lnTo>
                  <a:close/>
                </a:path>
              </a:pathLst>
            </a:custGeom>
            <a:solidFill>
              <a:srgbClr val="7A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3" name="Freeform 64"/>
            <p:cNvSpPr>
              <a:spLocks/>
            </p:cNvSpPr>
            <p:nvPr>
              <p:custDataLst>
                <p:tags r:id="rId46"/>
              </p:custDataLst>
            </p:nvPr>
          </p:nvSpPr>
          <p:spPr bwMode="auto">
            <a:xfrm>
              <a:off x="3517" y="1095"/>
              <a:ext cx="350" cy="320"/>
            </a:xfrm>
            <a:custGeom>
              <a:avLst/>
              <a:gdLst>
                <a:gd name="T0" fmla="*/ 0 w 350"/>
                <a:gd name="T1" fmla="*/ 312 h 320"/>
                <a:gd name="T2" fmla="*/ 343 w 350"/>
                <a:gd name="T3" fmla="*/ 320 h 320"/>
                <a:gd name="T4" fmla="*/ 350 w 350"/>
                <a:gd name="T5" fmla="*/ 0 h 320"/>
                <a:gd name="T6" fmla="*/ 8 w 350"/>
                <a:gd name="T7" fmla="*/ 0 h 320"/>
                <a:gd name="T8" fmla="*/ 0 w 350"/>
                <a:gd name="T9" fmla="*/ 312 h 320"/>
                <a:gd name="T10" fmla="*/ 0 60000 65536"/>
                <a:gd name="T11" fmla="*/ 0 60000 65536"/>
                <a:gd name="T12" fmla="*/ 0 60000 65536"/>
                <a:gd name="T13" fmla="*/ 0 60000 65536"/>
                <a:gd name="T14" fmla="*/ 0 60000 65536"/>
                <a:gd name="T15" fmla="*/ 0 w 350"/>
                <a:gd name="T16" fmla="*/ 0 h 320"/>
                <a:gd name="T17" fmla="*/ 350 w 350"/>
                <a:gd name="T18" fmla="*/ 320 h 320"/>
              </a:gdLst>
              <a:ahLst/>
              <a:cxnLst>
                <a:cxn ang="T10">
                  <a:pos x="T0" y="T1"/>
                </a:cxn>
                <a:cxn ang="T11">
                  <a:pos x="T2" y="T3"/>
                </a:cxn>
                <a:cxn ang="T12">
                  <a:pos x="T4" y="T5"/>
                </a:cxn>
                <a:cxn ang="T13">
                  <a:pos x="T6" y="T7"/>
                </a:cxn>
                <a:cxn ang="T14">
                  <a:pos x="T8" y="T9"/>
                </a:cxn>
              </a:cxnLst>
              <a:rect l="T15" t="T16" r="T17" b="T18"/>
              <a:pathLst>
                <a:path w="350" h="320">
                  <a:moveTo>
                    <a:pt x="0" y="312"/>
                  </a:moveTo>
                  <a:lnTo>
                    <a:pt x="343" y="320"/>
                  </a:lnTo>
                  <a:lnTo>
                    <a:pt x="350" y="0"/>
                  </a:lnTo>
                  <a:lnTo>
                    <a:pt x="8" y="0"/>
                  </a:lnTo>
                  <a:lnTo>
                    <a:pt x="0" y="312"/>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4" name="Freeform 65"/>
            <p:cNvSpPr>
              <a:spLocks/>
            </p:cNvSpPr>
            <p:nvPr>
              <p:custDataLst>
                <p:tags r:id="rId47"/>
              </p:custDataLst>
            </p:nvPr>
          </p:nvSpPr>
          <p:spPr bwMode="auto">
            <a:xfrm>
              <a:off x="3493" y="1514"/>
              <a:ext cx="422" cy="91"/>
            </a:xfrm>
            <a:custGeom>
              <a:avLst/>
              <a:gdLst>
                <a:gd name="T0" fmla="*/ 0 w 422"/>
                <a:gd name="T1" fmla="*/ 74 h 91"/>
                <a:gd name="T2" fmla="*/ 422 w 422"/>
                <a:gd name="T3" fmla="*/ 91 h 91"/>
                <a:gd name="T4" fmla="*/ 422 w 422"/>
                <a:gd name="T5" fmla="*/ 0 h 91"/>
                <a:gd name="T6" fmla="*/ 0 w 422"/>
                <a:gd name="T7" fmla="*/ 0 h 91"/>
                <a:gd name="T8" fmla="*/ 0 w 422"/>
                <a:gd name="T9" fmla="*/ 74 h 91"/>
                <a:gd name="T10" fmla="*/ 0 60000 65536"/>
                <a:gd name="T11" fmla="*/ 0 60000 65536"/>
                <a:gd name="T12" fmla="*/ 0 60000 65536"/>
                <a:gd name="T13" fmla="*/ 0 60000 65536"/>
                <a:gd name="T14" fmla="*/ 0 60000 65536"/>
                <a:gd name="T15" fmla="*/ 0 w 422"/>
                <a:gd name="T16" fmla="*/ 0 h 91"/>
                <a:gd name="T17" fmla="*/ 422 w 422"/>
                <a:gd name="T18" fmla="*/ 91 h 91"/>
              </a:gdLst>
              <a:ahLst/>
              <a:cxnLst>
                <a:cxn ang="T10">
                  <a:pos x="T0" y="T1"/>
                </a:cxn>
                <a:cxn ang="T11">
                  <a:pos x="T2" y="T3"/>
                </a:cxn>
                <a:cxn ang="T12">
                  <a:pos x="T4" y="T5"/>
                </a:cxn>
                <a:cxn ang="T13">
                  <a:pos x="T6" y="T7"/>
                </a:cxn>
                <a:cxn ang="T14">
                  <a:pos x="T8" y="T9"/>
                </a:cxn>
              </a:cxnLst>
              <a:rect l="T15" t="T16" r="T17" b="T18"/>
              <a:pathLst>
                <a:path w="422" h="91">
                  <a:moveTo>
                    <a:pt x="0" y="74"/>
                  </a:moveTo>
                  <a:lnTo>
                    <a:pt x="422" y="91"/>
                  </a:lnTo>
                  <a:lnTo>
                    <a:pt x="422" y="0"/>
                  </a:lnTo>
                  <a:lnTo>
                    <a:pt x="0" y="0"/>
                  </a:lnTo>
                  <a:lnTo>
                    <a:pt x="0" y="74"/>
                  </a:lnTo>
                  <a:close/>
                </a:path>
              </a:pathLst>
            </a:custGeom>
            <a:solidFill>
              <a:srgbClr val="00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5" name="Freeform 66"/>
            <p:cNvSpPr>
              <a:spLocks/>
            </p:cNvSpPr>
            <p:nvPr>
              <p:custDataLst>
                <p:tags r:id="rId48"/>
              </p:custDataLst>
            </p:nvPr>
          </p:nvSpPr>
          <p:spPr bwMode="auto">
            <a:xfrm>
              <a:off x="3772" y="1531"/>
              <a:ext cx="111" cy="49"/>
            </a:xfrm>
            <a:custGeom>
              <a:avLst/>
              <a:gdLst>
                <a:gd name="T0" fmla="*/ 0 w 111"/>
                <a:gd name="T1" fmla="*/ 41 h 49"/>
                <a:gd name="T2" fmla="*/ 0 w 111"/>
                <a:gd name="T3" fmla="*/ 0 h 49"/>
                <a:gd name="T4" fmla="*/ 111 w 111"/>
                <a:gd name="T5" fmla="*/ 8 h 49"/>
                <a:gd name="T6" fmla="*/ 111 w 111"/>
                <a:gd name="T7" fmla="*/ 49 h 49"/>
                <a:gd name="T8" fmla="*/ 0 w 111"/>
                <a:gd name="T9" fmla="*/ 41 h 49"/>
                <a:gd name="T10" fmla="*/ 0 60000 65536"/>
                <a:gd name="T11" fmla="*/ 0 60000 65536"/>
                <a:gd name="T12" fmla="*/ 0 60000 65536"/>
                <a:gd name="T13" fmla="*/ 0 60000 65536"/>
                <a:gd name="T14" fmla="*/ 0 60000 65536"/>
                <a:gd name="T15" fmla="*/ 0 w 111"/>
                <a:gd name="T16" fmla="*/ 0 h 49"/>
                <a:gd name="T17" fmla="*/ 111 w 111"/>
                <a:gd name="T18" fmla="*/ 49 h 49"/>
              </a:gdLst>
              <a:ahLst/>
              <a:cxnLst>
                <a:cxn ang="T10">
                  <a:pos x="T0" y="T1"/>
                </a:cxn>
                <a:cxn ang="T11">
                  <a:pos x="T2" y="T3"/>
                </a:cxn>
                <a:cxn ang="T12">
                  <a:pos x="T4" y="T5"/>
                </a:cxn>
                <a:cxn ang="T13">
                  <a:pos x="T6" y="T7"/>
                </a:cxn>
                <a:cxn ang="T14">
                  <a:pos x="T8" y="T9"/>
                </a:cxn>
              </a:cxnLst>
              <a:rect l="T15" t="T16" r="T17" b="T18"/>
              <a:pathLst>
                <a:path w="111" h="49">
                  <a:moveTo>
                    <a:pt x="0" y="41"/>
                  </a:moveTo>
                  <a:lnTo>
                    <a:pt x="0" y="0"/>
                  </a:lnTo>
                  <a:lnTo>
                    <a:pt x="111" y="8"/>
                  </a:lnTo>
                  <a:lnTo>
                    <a:pt x="111" y="49"/>
                  </a:lnTo>
                  <a:lnTo>
                    <a:pt x="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6" name="Freeform 67"/>
            <p:cNvSpPr>
              <a:spLocks/>
            </p:cNvSpPr>
            <p:nvPr>
              <p:custDataLst>
                <p:tags r:id="rId49"/>
              </p:custDataLst>
            </p:nvPr>
          </p:nvSpPr>
          <p:spPr bwMode="auto">
            <a:xfrm>
              <a:off x="3525" y="1522"/>
              <a:ext cx="40" cy="41"/>
            </a:xfrm>
            <a:custGeom>
              <a:avLst/>
              <a:gdLst>
                <a:gd name="T0" fmla="*/ 40 w 40"/>
                <a:gd name="T1" fmla="*/ 41 h 41"/>
                <a:gd name="T2" fmla="*/ 40 w 40"/>
                <a:gd name="T3" fmla="*/ 9 h 41"/>
                <a:gd name="T4" fmla="*/ 0 w 40"/>
                <a:gd name="T5" fmla="*/ 0 h 41"/>
                <a:gd name="T6" fmla="*/ 0 w 40"/>
                <a:gd name="T7" fmla="*/ 41 h 41"/>
                <a:gd name="T8" fmla="*/ 40 w 40"/>
                <a:gd name="T9" fmla="*/ 41 h 41"/>
                <a:gd name="T10" fmla="*/ 0 60000 65536"/>
                <a:gd name="T11" fmla="*/ 0 60000 65536"/>
                <a:gd name="T12" fmla="*/ 0 60000 65536"/>
                <a:gd name="T13" fmla="*/ 0 60000 65536"/>
                <a:gd name="T14" fmla="*/ 0 60000 65536"/>
                <a:gd name="T15" fmla="*/ 0 w 40"/>
                <a:gd name="T16" fmla="*/ 0 h 41"/>
                <a:gd name="T17" fmla="*/ 40 w 40"/>
                <a:gd name="T18" fmla="*/ 41 h 41"/>
              </a:gdLst>
              <a:ahLst/>
              <a:cxnLst>
                <a:cxn ang="T10">
                  <a:pos x="T0" y="T1"/>
                </a:cxn>
                <a:cxn ang="T11">
                  <a:pos x="T2" y="T3"/>
                </a:cxn>
                <a:cxn ang="T12">
                  <a:pos x="T4" y="T5"/>
                </a:cxn>
                <a:cxn ang="T13">
                  <a:pos x="T6" y="T7"/>
                </a:cxn>
                <a:cxn ang="T14">
                  <a:pos x="T8" y="T9"/>
                </a:cxn>
              </a:cxnLst>
              <a:rect l="T15" t="T16" r="T17" b="T18"/>
              <a:pathLst>
                <a:path w="40" h="41">
                  <a:moveTo>
                    <a:pt x="40" y="41"/>
                  </a:moveTo>
                  <a:lnTo>
                    <a:pt x="40" y="9"/>
                  </a:lnTo>
                  <a:lnTo>
                    <a:pt x="0" y="0"/>
                  </a:lnTo>
                  <a:lnTo>
                    <a:pt x="0" y="41"/>
                  </a:lnTo>
                  <a:lnTo>
                    <a:pt x="4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7" name="Freeform 68"/>
            <p:cNvSpPr>
              <a:spLocks/>
            </p:cNvSpPr>
            <p:nvPr>
              <p:custDataLst>
                <p:tags r:id="rId50"/>
              </p:custDataLst>
            </p:nvPr>
          </p:nvSpPr>
          <p:spPr bwMode="auto">
            <a:xfrm>
              <a:off x="3780" y="1366"/>
              <a:ext cx="48" cy="41"/>
            </a:xfrm>
            <a:custGeom>
              <a:avLst/>
              <a:gdLst>
                <a:gd name="T0" fmla="*/ 40 w 48"/>
                <a:gd name="T1" fmla="*/ 41 h 41"/>
                <a:gd name="T2" fmla="*/ 48 w 48"/>
                <a:gd name="T3" fmla="*/ 0 h 41"/>
                <a:gd name="T4" fmla="*/ 8 w 48"/>
                <a:gd name="T5" fmla="*/ 0 h 41"/>
                <a:gd name="T6" fmla="*/ 0 w 48"/>
                <a:gd name="T7" fmla="*/ 41 h 41"/>
                <a:gd name="T8" fmla="*/ 40 w 48"/>
                <a:gd name="T9" fmla="*/ 41 h 41"/>
                <a:gd name="T10" fmla="*/ 0 60000 65536"/>
                <a:gd name="T11" fmla="*/ 0 60000 65536"/>
                <a:gd name="T12" fmla="*/ 0 60000 65536"/>
                <a:gd name="T13" fmla="*/ 0 60000 65536"/>
                <a:gd name="T14" fmla="*/ 0 60000 65536"/>
                <a:gd name="T15" fmla="*/ 0 w 48"/>
                <a:gd name="T16" fmla="*/ 0 h 41"/>
                <a:gd name="T17" fmla="*/ 48 w 48"/>
                <a:gd name="T18" fmla="*/ 41 h 41"/>
              </a:gdLst>
              <a:ahLst/>
              <a:cxnLst>
                <a:cxn ang="T10">
                  <a:pos x="T0" y="T1"/>
                </a:cxn>
                <a:cxn ang="T11">
                  <a:pos x="T2" y="T3"/>
                </a:cxn>
                <a:cxn ang="T12">
                  <a:pos x="T4" y="T5"/>
                </a:cxn>
                <a:cxn ang="T13">
                  <a:pos x="T6" y="T7"/>
                </a:cxn>
                <a:cxn ang="T14">
                  <a:pos x="T8" y="T9"/>
                </a:cxn>
              </a:cxnLst>
              <a:rect l="T15" t="T16" r="T17" b="T18"/>
              <a:pathLst>
                <a:path w="48" h="41">
                  <a:moveTo>
                    <a:pt x="40" y="41"/>
                  </a:moveTo>
                  <a:lnTo>
                    <a:pt x="48" y="0"/>
                  </a:lnTo>
                  <a:lnTo>
                    <a:pt x="8" y="0"/>
                  </a:lnTo>
                  <a:lnTo>
                    <a:pt x="0" y="41"/>
                  </a:lnTo>
                  <a:lnTo>
                    <a:pt x="4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8" name="Freeform 69"/>
            <p:cNvSpPr>
              <a:spLocks/>
            </p:cNvSpPr>
            <p:nvPr>
              <p:custDataLst>
                <p:tags r:id="rId51"/>
              </p:custDataLst>
            </p:nvPr>
          </p:nvSpPr>
          <p:spPr bwMode="auto">
            <a:xfrm>
              <a:off x="3541" y="1111"/>
              <a:ext cx="303" cy="239"/>
            </a:xfrm>
            <a:custGeom>
              <a:avLst/>
              <a:gdLst>
                <a:gd name="T0" fmla="*/ 0 w 303"/>
                <a:gd name="T1" fmla="*/ 239 h 239"/>
                <a:gd name="T2" fmla="*/ 303 w 303"/>
                <a:gd name="T3" fmla="*/ 230 h 239"/>
                <a:gd name="T4" fmla="*/ 303 w 303"/>
                <a:gd name="T5" fmla="*/ 0 h 239"/>
                <a:gd name="T6" fmla="*/ 8 w 303"/>
                <a:gd name="T7" fmla="*/ 0 h 239"/>
                <a:gd name="T8" fmla="*/ 0 w 303"/>
                <a:gd name="T9" fmla="*/ 239 h 239"/>
                <a:gd name="T10" fmla="*/ 0 60000 65536"/>
                <a:gd name="T11" fmla="*/ 0 60000 65536"/>
                <a:gd name="T12" fmla="*/ 0 60000 65536"/>
                <a:gd name="T13" fmla="*/ 0 60000 65536"/>
                <a:gd name="T14" fmla="*/ 0 60000 65536"/>
                <a:gd name="T15" fmla="*/ 0 w 303"/>
                <a:gd name="T16" fmla="*/ 0 h 239"/>
                <a:gd name="T17" fmla="*/ 303 w 303"/>
                <a:gd name="T18" fmla="*/ 239 h 239"/>
              </a:gdLst>
              <a:ahLst/>
              <a:cxnLst>
                <a:cxn ang="T10">
                  <a:pos x="T0" y="T1"/>
                </a:cxn>
                <a:cxn ang="T11">
                  <a:pos x="T2" y="T3"/>
                </a:cxn>
                <a:cxn ang="T12">
                  <a:pos x="T4" y="T5"/>
                </a:cxn>
                <a:cxn ang="T13">
                  <a:pos x="T6" y="T7"/>
                </a:cxn>
                <a:cxn ang="T14">
                  <a:pos x="T8" y="T9"/>
                </a:cxn>
              </a:cxnLst>
              <a:rect l="T15" t="T16" r="T17" b="T18"/>
              <a:pathLst>
                <a:path w="303" h="239">
                  <a:moveTo>
                    <a:pt x="0" y="239"/>
                  </a:moveTo>
                  <a:lnTo>
                    <a:pt x="303" y="230"/>
                  </a:lnTo>
                  <a:lnTo>
                    <a:pt x="303" y="0"/>
                  </a:lnTo>
                  <a:lnTo>
                    <a:pt x="8" y="0"/>
                  </a:lnTo>
                  <a:lnTo>
                    <a:pt x="0" y="2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79" name="Rectangle 70"/>
            <p:cNvSpPr>
              <a:spLocks noChangeArrowheads="1"/>
            </p:cNvSpPr>
            <p:nvPr>
              <p:custDataLst>
                <p:tags r:id="rId52"/>
              </p:custDataLst>
            </p:nvPr>
          </p:nvSpPr>
          <p:spPr bwMode="auto">
            <a:xfrm>
              <a:off x="3589" y="1152"/>
              <a:ext cx="215" cy="157"/>
            </a:xfrm>
            <a:prstGeom prst="rect">
              <a:avLst/>
            </a:prstGeom>
            <a:solidFill>
              <a:srgbClr val="B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t-EE"/>
            </a:p>
          </p:txBody>
        </p:sp>
        <p:sp>
          <p:nvSpPr>
            <p:cNvPr id="30780" name="Freeform 71"/>
            <p:cNvSpPr>
              <a:spLocks/>
            </p:cNvSpPr>
            <p:nvPr>
              <p:custDataLst>
                <p:tags r:id="rId53"/>
              </p:custDataLst>
            </p:nvPr>
          </p:nvSpPr>
          <p:spPr bwMode="auto">
            <a:xfrm>
              <a:off x="2029" y="3159"/>
              <a:ext cx="573" cy="592"/>
            </a:xfrm>
            <a:custGeom>
              <a:avLst/>
              <a:gdLst>
                <a:gd name="T0" fmla="*/ 398 w 573"/>
                <a:gd name="T1" fmla="*/ 49 h 592"/>
                <a:gd name="T2" fmla="*/ 398 w 573"/>
                <a:gd name="T3" fmla="*/ 57 h 592"/>
                <a:gd name="T4" fmla="*/ 398 w 573"/>
                <a:gd name="T5" fmla="*/ 57 h 592"/>
                <a:gd name="T6" fmla="*/ 398 w 573"/>
                <a:gd name="T7" fmla="*/ 74 h 592"/>
                <a:gd name="T8" fmla="*/ 390 w 573"/>
                <a:gd name="T9" fmla="*/ 74 h 592"/>
                <a:gd name="T10" fmla="*/ 390 w 573"/>
                <a:gd name="T11" fmla="*/ 74 h 592"/>
                <a:gd name="T12" fmla="*/ 382 w 573"/>
                <a:gd name="T13" fmla="*/ 82 h 592"/>
                <a:gd name="T14" fmla="*/ 374 w 573"/>
                <a:gd name="T15" fmla="*/ 82 h 592"/>
                <a:gd name="T16" fmla="*/ 374 w 573"/>
                <a:gd name="T17" fmla="*/ 90 h 592"/>
                <a:gd name="T18" fmla="*/ 366 w 573"/>
                <a:gd name="T19" fmla="*/ 90 h 592"/>
                <a:gd name="T20" fmla="*/ 342 w 573"/>
                <a:gd name="T21" fmla="*/ 140 h 592"/>
                <a:gd name="T22" fmla="*/ 541 w 573"/>
                <a:gd name="T23" fmla="*/ 148 h 592"/>
                <a:gd name="T24" fmla="*/ 541 w 573"/>
                <a:gd name="T25" fmla="*/ 205 h 592"/>
                <a:gd name="T26" fmla="*/ 573 w 573"/>
                <a:gd name="T27" fmla="*/ 205 h 592"/>
                <a:gd name="T28" fmla="*/ 573 w 573"/>
                <a:gd name="T29" fmla="*/ 592 h 592"/>
                <a:gd name="T30" fmla="*/ 24 w 573"/>
                <a:gd name="T31" fmla="*/ 559 h 592"/>
                <a:gd name="T32" fmla="*/ 32 w 573"/>
                <a:gd name="T33" fmla="*/ 510 h 592"/>
                <a:gd name="T34" fmla="*/ 0 w 573"/>
                <a:gd name="T35" fmla="*/ 510 h 592"/>
                <a:gd name="T36" fmla="*/ 16 w 573"/>
                <a:gd name="T37" fmla="*/ 131 h 592"/>
                <a:gd name="T38" fmla="*/ 278 w 573"/>
                <a:gd name="T39" fmla="*/ 140 h 592"/>
                <a:gd name="T40" fmla="*/ 318 w 573"/>
                <a:gd name="T41" fmla="*/ 57 h 592"/>
                <a:gd name="T42" fmla="*/ 318 w 573"/>
                <a:gd name="T43" fmla="*/ 24 h 592"/>
                <a:gd name="T44" fmla="*/ 326 w 573"/>
                <a:gd name="T45" fmla="*/ 24 h 592"/>
                <a:gd name="T46" fmla="*/ 326 w 573"/>
                <a:gd name="T47" fmla="*/ 16 h 592"/>
                <a:gd name="T48" fmla="*/ 334 w 573"/>
                <a:gd name="T49" fmla="*/ 8 h 592"/>
                <a:gd name="T50" fmla="*/ 342 w 573"/>
                <a:gd name="T51" fmla="*/ 8 h 592"/>
                <a:gd name="T52" fmla="*/ 342 w 573"/>
                <a:gd name="T53" fmla="*/ 0 h 592"/>
                <a:gd name="T54" fmla="*/ 350 w 573"/>
                <a:gd name="T55" fmla="*/ 0 h 592"/>
                <a:gd name="T56" fmla="*/ 350 w 573"/>
                <a:gd name="T57" fmla="*/ 0 h 592"/>
                <a:gd name="T58" fmla="*/ 366 w 573"/>
                <a:gd name="T59" fmla="*/ 0 h 592"/>
                <a:gd name="T60" fmla="*/ 366 w 573"/>
                <a:gd name="T61" fmla="*/ 0 h 592"/>
                <a:gd name="T62" fmla="*/ 374 w 573"/>
                <a:gd name="T63" fmla="*/ 0 h 592"/>
                <a:gd name="T64" fmla="*/ 382 w 573"/>
                <a:gd name="T65" fmla="*/ 8 h 592"/>
                <a:gd name="T66" fmla="*/ 390 w 573"/>
                <a:gd name="T67" fmla="*/ 8 h 592"/>
                <a:gd name="T68" fmla="*/ 390 w 573"/>
                <a:gd name="T69" fmla="*/ 16 h 592"/>
                <a:gd name="T70" fmla="*/ 390 w 573"/>
                <a:gd name="T71" fmla="*/ 16 h 592"/>
                <a:gd name="T72" fmla="*/ 390 w 573"/>
                <a:gd name="T73" fmla="*/ 16 h 592"/>
                <a:gd name="T74" fmla="*/ 398 w 573"/>
                <a:gd name="T75" fmla="*/ 16 h 592"/>
                <a:gd name="T76" fmla="*/ 398 w 573"/>
                <a:gd name="T77" fmla="*/ 24 h 592"/>
                <a:gd name="T78" fmla="*/ 398 w 573"/>
                <a:gd name="T79" fmla="*/ 24 h 592"/>
                <a:gd name="T80" fmla="*/ 398 w 573"/>
                <a:gd name="T81" fmla="*/ 49 h 5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3"/>
                <a:gd name="T124" fmla="*/ 0 h 592"/>
                <a:gd name="T125" fmla="*/ 573 w 573"/>
                <a:gd name="T126" fmla="*/ 592 h 59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3" h="592">
                  <a:moveTo>
                    <a:pt x="398" y="49"/>
                  </a:moveTo>
                  <a:lnTo>
                    <a:pt x="398" y="57"/>
                  </a:lnTo>
                  <a:lnTo>
                    <a:pt x="398" y="74"/>
                  </a:lnTo>
                  <a:lnTo>
                    <a:pt x="390" y="74"/>
                  </a:lnTo>
                  <a:lnTo>
                    <a:pt x="382" y="82"/>
                  </a:lnTo>
                  <a:lnTo>
                    <a:pt x="374" y="82"/>
                  </a:lnTo>
                  <a:lnTo>
                    <a:pt x="374" y="90"/>
                  </a:lnTo>
                  <a:lnTo>
                    <a:pt x="366" y="90"/>
                  </a:lnTo>
                  <a:lnTo>
                    <a:pt x="342" y="140"/>
                  </a:lnTo>
                  <a:lnTo>
                    <a:pt x="541" y="148"/>
                  </a:lnTo>
                  <a:lnTo>
                    <a:pt x="541" y="205"/>
                  </a:lnTo>
                  <a:lnTo>
                    <a:pt x="573" y="205"/>
                  </a:lnTo>
                  <a:lnTo>
                    <a:pt x="573" y="592"/>
                  </a:lnTo>
                  <a:lnTo>
                    <a:pt x="24" y="559"/>
                  </a:lnTo>
                  <a:lnTo>
                    <a:pt x="32" y="510"/>
                  </a:lnTo>
                  <a:lnTo>
                    <a:pt x="0" y="510"/>
                  </a:lnTo>
                  <a:lnTo>
                    <a:pt x="16" y="131"/>
                  </a:lnTo>
                  <a:lnTo>
                    <a:pt x="278" y="140"/>
                  </a:lnTo>
                  <a:lnTo>
                    <a:pt x="318" y="57"/>
                  </a:lnTo>
                  <a:lnTo>
                    <a:pt x="318" y="24"/>
                  </a:lnTo>
                  <a:lnTo>
                    <a:pt x="326" y="24"/>
                  </a:lnTo>
                  <a:lnTo>
                    <a:pt x="326" y="16"/>
                  </a:lnTo>
                  <a:lnTo>
                    <a:pt x="334" y="8"/>
                  </a:lnTo>
                  <a:lnTo>
                    <a:pt x="342" y="8"/>
                  </a:lnTo>
                  <a:lnTo>
                    <a:pt x="342" y="0"/>
                  </a:lnTo>
                  <a:lnTo>
                    <a:pt x="350" y="0"/>
                  </a:lnTo>
                  <a:lnTo>
                    <a:pt x="366" y="0"/>
                  </a:lnTo>
                  <a:lnTo>
                    <a:pt x="374" y="0"/>
                  </a:lnTo>
                  <a:lnTo>
                    <a:pt x="382" y="8"/>
                  </a:lnTo>
                  <a:lnTo>
                    <a:pt x="390" y="8"/>
                  </a:lnTo>
                  <a:lnTo>
                    <a:pt x="390" y="16"/>
                  </a:lnTo>
                  <a:lnTo>
                    <a:pt x="398" y="16"/>
                  </a:lnTo>
                  <a:lnTo>
                    <a:pt x="398" y="24"/>
                  </a:lnTo>
                  <a:lnTo>
                    <a:pt x="398" y="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1" name="Freeform 72"/>
            <p:cNvSpPr>
              <a:spLocks/>
            </p:cNvSpPr>
            <p:nvPr>
              <p:custDataLst>
                <p:tags r:id="rId54"/>
              </p:custDataLst>
            </p:nvPr>
          </p:nvSpPr>
          <p:spPr bwMode="auto">
            <a:xfrm>
              <a:off x="2069" y="3381"/>
              <a:ext cx="525" cy="353"/>
            </a:xfrm>
            <a:custGeom>
              <a:avLst/>
              <a:gdLst>
                <a:gd name="T0" fmla="*/ 501 w 525"/>
                <a:gd name="T1" fmla="*/ 0 h 353"/>
                <a:gd name="T2" fmla="*/ 525 w 525"/>
                <a:gd name="T3" fmla="*/ 0 h 353"/>
                <a:gd name="T4" fmla="*/ 517 w 525"/>
                <a:gd name="T5" fmla="*/ 353 h 353"/>
                <a:gd name="T6" fmla="*/ 0 w 525"/>
                <a:gd name="T7" fmla="*/ 329 h 353"/>
                <a:gd name="T8" fmla="*/ 0 w 525"/>
                <a:gd name="T9" fmla="*/ 288 h 353"/>
                <a:gd name="T10" fmla="*/ 501 w 525"/>
                <a:gd name="T11" fmla="*/ 320 h 353"/>
                <a:gd name="T12" fmla="*/ 501 w 525"/>
                <a:gd name="T13" fmla="*/ 0 h 353"/>
                <a:gd name="T14" fmla="*/ 0 60000 65536"/>
                <a:gd name="T15" fmla="*/ 0 60000 65536"/>
                <a:gd name="T16" fmla="*/ 0 60000 65536"/>
                <a:gd name="T17" fmla="*/ 0 60000 65536"/>
                <a:gd name="T18" fmla="*/ 0 60000 65536"/>
                <a:gd name="T19" fmla="*/ 0 60000 65536"/>
                <a:gd name="T20" fmla="*/ 0 60000 65536"/>
                <a:gd name="T21" fmla="*/ 0 w 525"/>
                <a:gd name="T22" fmla="*/ 0 h 353"/>
                <a:gd name="T23" fmla="*/ 525 w 52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5" h="353">
                  <a:moveTo>
                    <a:pt x="501" y="0"/>
                  </a:moveTo>
                  <a:lnTo>
                    <a:pt x="525" y="0"/>
                  </a:lnTo>
                  <a:lnTo>
                    <a:pt x="517" y="353"/>
                  </a:lnTo>
                  <a:lnTo>
                    <a:pt x="0" y="329"/>
                  </a:lnTo>
                  <a:lnTo>
                    <a:pt x="0" y="288"/>
                  </a:lnTo>
                  <a:lnTo>
                    <a:pt x="501" y="320"/>
                  </a:lnTo>
                  <a:lnTo>
                    <a:pt x="501"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2" name="Freeform 73"/>
            <p:cNvSpPr>
              <a:spLocks/>
            </p:cNvSpPr>
            <p:nvPr>
              <p:custDataLst>
                <p:tags r:id="rId55"/>
              </p:custDataLst>
            </p:nvPr>
          </p:nvSpPr>
          <p:spPr bwMode="auto">
            <a:xfrm>
              <a:off x="2037" y="3175"/>
              <a:ext cx="517" cy="510"/>
            </a:xfrm>
            <a:custGeom>
              <a:avLst/>
              <a:gdLst>
                <a:gd name="T0" fmla="*/ 517 w 517"/>
                <a:gd name="T1" fmla="*/ 148 h 510"/>
                <a:gd name="T2" fmla="*/ 517 w 517"/>
                <a:gd name="T3" fmla="*/ 510 h 510"/>
                <a:gd name="T4" fmla="*/ 0 w 517"/>
                <a:gd name="T5" fmla="*/ 485 h 510"/>
                <a:gd name="T6" fmla="*/ 24 w 517"/>
                <a:gd name="T7" fmla="*/ 124 h 510"/>
                <a:gd name="T8" fmla="*/ 278 w 517"/>
                <a:gd name="T9" fmla="*/ 140 h 510"/>
                <a:gd name="T10" fmla="*/ 326 w 517"/>
                <a:gd name="T11" fmla="*/ 41 h 510"/>
                <a:gd name="T12" fmla="*/ 326 w 517"/>
                <a:gd name="T13" fmla="*/ 41 h 510"/>
                <a:gd name="T14" fmla="*/ 318 w 517"/>
                <a:gd name="T15" fmla="*/ 41 h 510"/>
                <a:gd name="T16" fmla="*/ 318 w 517"/>
                <a:gd name="T17" fmla="*/ 17 h 510"/>
                <a:gd name="T18" fmla="*/ 326 w 517"/>
                <a:gd name="T19" fmla="*/ 17 h 510"/>
                <a:gd name="T20" fmla="*/ 326 w 517"/>
                <a:gd name="T21" fmla="*/ 8 h 510"/>
                <a:gd name="T22" fmla="*/ 334 w 517"/>
                <a:gd name="T23" fmla="*/ 8 h 510"/>
                <a:gd name="T24" fmla="*/ 334 w 517"/>
                <a:gd name="T25" fmla="*/ 0 h 510"/>
                <a:gd name="T26" fmla="*/ 334 w 517"/>
                <a:gd name="T27" fmla="*/ 0 h 510"/>
                <a:gd name="T28" fmla="*/ 334 w 517"/>
                <a:gd name="T29" fmla="*/ 0 h 510"/>
                <a:gd name="T30" fmla="*/ 366 w 517"/>
                <a:gd name="T31" fmla="*/ 0 h 510"/>
                <a:gd name="T32" fmla="*/ 366 w 517"/>
                <a:gd name="T33" fmla="*/ 0 h 510"/>
                <a:gd name="T34" fmla="*/ 374 w 517"/>
                <a:gd name="T35" fmla="*/ 0 h 510"/>
                <a:gd name="T36" fmla="*/ 374 w 517"/>
                <a:gd name="T37" fmla="*/ 8 h 510"/>
                <a:gd name="T38" fmla="*/ 382 w 517"/>
                <a:gd name="T39" fmla="*/ 8 h 510"/>
                <a:gd name="T40" fmla="*/ 382 w 517"/>
                <a:gd name="T41" fmla="*/ 25 h 510"/>
                <a:gd name="T42" fmla="*/ 382 w 517"/>
                <a:gd name="T43" fmla="*/ 25 h 510"/>
                <a:gd name="T44" fmla="*/ 382 w 517"/>
                <a:gd name="T45" fmla="*/ 33 h 510"/>
                <a:gd name="T46" fmla="*/ 382 w 517"/>
                <a:gd name="T47" fmla="*/ 33 h 510"/>
                <a:gd name="T48" fmla="*/ 382 w 517"/>
                <a:gd name="T49" fmla="*/ 41 h 510"/>
                <a:gd name="T50" fmla="*/ 374 w 517"/>
                <a:gd name="T51" fmla="*/ 50 h 510"/>
                <a:gd name="T52" fmla="*/ 374 w 517"/>
                <a:gd name="T53" fmla="*/ 58 h 510"/>
                <a:gd name="T54" fmla="*/ 366 w 517"/>
                <a:gd name="T55" fmla="*/ 58 h 510"/>
                <a:gd name="T56" fmla="*/ 366 w 517"/>
                <a:gd name="T57" fmla="*/ 58 h 510"/>
                <a:gd name="T58" fmla="*/ 358 w 517"/>
                <a:gd name="T59" fmla="*/ 58 h 510"/>
                <a:gd name="T60" fmla="*/ 358 w 517"/>
                <a:gd name="T61" fmla="*/ 66 h 510"/>
                <a:gd name="T62" fmla="*/ 350 w 517"/>
                <a:gd name="T63" fmla="*/ 66 h 510"/>
                <a:gd name="T64" fmla="*/ 318 w 517"/>
                <a:gd name="T65" fmla="*/ 140 h 510"/>
                <a:gd name="T66" fmla="*/ 517 w 517"/>
                <a:gd name="T67" fmla="*/ 148 h 5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7"/>
                <a:gd name="T103" fmla="*/ 0 h 510"/>
                <a:gd name="T104" fmla="*/ 517 w 517"/>
                <a:gd name="T105" fmla="*/ 510 h 5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7" h="510">
                  <a:moveTo>
                    <a:pt x="517" y="148"/>
                  </a:moveTo>
                  <a:lnTo>
                    <a:pt x="517" y="510"/>
                  </a:lnTo>
                  <a:lnTo>
                    <a:pt x="0" y="485"/>
                  </a:lnTo>
                  <a:lnTo>
                    <a:pt x="24" y="124"/>
                  </a:lnTo>
                  <a:lnTo>
                    <a:pt x="278" y="140"/>
                  </a:lnTo>
                  <a:lnTo>
                    <a:pt x="326" y="41"/>
                  </a:lnTo>
                  <a:lnTo>
                    <a:pt x="318" y="41"/>
                  </a:lnTo>
                  <a:lnTo>
                    <a:pt x="318" y="17"/>
                  </a:lnTo>
                  <a:lnTo>
                    <a:pt x="326" y="17"/>
                  </a:lnTo>
                  <a:lnTo>
                    <a:pt x="326" y="8"/>
                  </a:lnTo>
                  <a:lnTo>
                    <a:pt x="334" y="8"/>
                  </a:lnTo>
                  <a:lnTo>
                    <a:pt x="334" y="0"/>
                  </a:lnTo>
                  <a:lnTo>
                    <a:pt x="366" y="0"/>
                  </a:lnTo>
                  <a:lnTo>
                    <a:pt x="374" y="0"/>
                  </a:lnTo>
                  <a:lnTo>
                    <a:pt x="374" y="8"/>
                  </a:lnTo>
                  <a:lnTo>
                    <a:pt x="382" y="8"/>
                  </a:lnTo>
                  <a:lnTo>
                    <a:pt x="382" y="25"/>
                  </a:lnTo>
                  <a:lnTo>
                    <a:pt x="382" y="33"/>
                  </a:lnTo>
                  <a:lnTo>
                    <a:pt x="382" y="41"/>
                  </a:lnTo>
                  <a:lnTo>
                    <a:pt x="374" y="50"/>
                  </a:lnTo>
                  <a:lnTo>
                    <a:pt x="374" y="58"/>
                  </a:lnTo>
                  <a:lnTo>
                    <a:pt x="366" y="58"/>
                  </a:lnTo>
                  <a:lnTo>
                    <a:pt x="358" y="58"/>
                  </a:lnTo>
                  <a:lnTo>
                    <a:pt x="358" y="66"/>
                  </a:lnTo>
                  <a:lnTo>
                    <a:pt x="350" y="66"/>
                  </a:lnTo>
                  <a:lnTo>
                    <a:pt x="318" y="140"/>
                  </a:lnTo>
                  <a:lnTo>
                    <a:pt x="517" y="1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3" name="Freeform 74"/>
            <p:cNvSpPr>
              <a:spLocks/>
            </p:cNvSpPr>
            <p:nvPr>
              <p:custDataLst>
                <p:tags r:id="rId56"/>
              </p:custDataLst>
            </p:nvPr>
          </p:nvSpPr>
          <p:spPr bwMode="auto">
            <a:xfrm>
              <a:off x="2077" y="3340"/>
              <a:ext cx="445" cy="304"/>
            </a:xfrm>
            <a:custGeom>
              <a:avLst/>
              <a:gdLst>
                <a:gd name="T0" fmla="*/ 445 w 445"/>
                <a:gd name="T1" fmla="*/ 304 h 304"/>
                <a:gd name="T2" fmla="*/ 0 w 445"/>
                <a:gd name="T3" fmla="*/ 279 h 304"/>
                <a:gd name="T4" fmla="*/ 15 w 445"/>
                <a:gd name="T5" fmla="*/ 0 h 304"/>
                <a:gd name="T6" fmla="*/ 214 w 445"/>
                <a:gd name="T7" fmla="*/ 8 h 304"/>
                <a:gd name="T8" fmla="*/ 206 w 445"/>
                <a:gd name="T9" fmla="*/ 41 h 304"/>
                <a:gd name="T10" fmla="*/ 206 w 445"/>
                <a:gd name="T11" fmla="*/ 57 h 304"/>
                <a:gd name="T12" fmla="*/ 206 w 445"/>
                <a:gd name="T13" fmla="*/ 57 h 304"/>
                <a:gd name="T14" fmla="*/ 206 w 445"/>
                <a:gd name="T15" fmla="*/ 65 h 304"/>
                <a:gd name="T16" fmla="*/ 230 w 445"/>
                <a:gd name="T17" fmla="*/ 65 h 304"/>
                <a:gd name="T18" fmla="*/ 230 w 445"/>
                <a:gd name="T19" fmla="*/ 57 h 304"/>
                <a:gd name="T20" fmla="*/ 230 w 445"/>
                <a:gd name="T21" fmla="*/ 57 h 304"/>
                <a:gd name="T22" fmla="*/ 230 w 445"/>
                <a:gd name="T23" fmla="*/ 57 h 304"/>
                <a:gd name="T24" fmla="*/ 254 w 445"/>
                <a:gd name="T25" fmla="*/ 8 h 304"/>
                <a:gd name="T26" fmla="*/ 445 w 445"/>
                <a:gd name="T27" fmla="*/ 16 h 304"/>
                <a:gd name="T28" fmla="*/ 445 w 445"/>
                <a:gd name="T29" fmla="*/ 304 h 3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5"/>
                <a:gd name="T46" fmla="*/ 0 h 304"/>
                <a:gd name="T47" fmla="*/ 445 w 445"/>
                <a:gd name="T48" fmla="*/ 304 h 3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5" h="304">
                  <a:moveTo>
                    <a:pt x="445" y="304"/>
                  </a:moveTo>
                  <a:lnTo>
                    <a:pt x="0" y="279"/>
                  </a:lnTo>
                  <a:lnTo>
                    <a:pt x="15" y="0"/>
                  </a:lnTo>
                  <a:lnTo>
                    <a:pt x="214" y="8"/>
                  </a:lnTo>
                  <a:lnTo>
                    <a:pt x="206" y="41"/>
                  </a:lnTo>
                  <a:lnTo>
                    <a:pt x="206" y="57"/>
                  </a:lnTo>
                  <a:lnTo>
                    <a:pt x="206" y="65"/>
                  </a:lnTo>
                  <a:lnTo>
                    <a:pt x="230" y="65"/>
                  </a:lnTo>
                  <a:lnTo>
                    <a:pt x="230" y="57"/>
                  </a:lnTo>
                  <a:lnTo>
                    <a:pt x="254" y="8"/>
                  </a:lnTo>
                  <a:lnTo>
                    <a:pt x="445" y="16"/>
                  </a:lnTo>
                  <a:lnTo>
                    <a:pt x="445" y="3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4" name="Freeform 75"/>
            <p:cNvSpPr>
              <a:spLocks/>
            </p:cNvSpPr>
            <p:nvPr>
              <p:custDataLst>
                <p:tags r:id="rId57"/>
              </p:custDataLst>
            </p:nvPr>
          </p:nvSpPr>
          <p:spPr bwMode="auto">
            <a:xfrm>
              <a:off x="2140" y="3447"/>
              <a:ext cx="279" cy="57"/>
            </a:xfrm>
            <a:custGeom>
              <a:avLst/>
              <a:gdLst>
                <a:gd name="T0" fmla="*/ 279 w 279"/>
                <a:gd name="T1" fmla="*/ 16 h 57"/>
                <a:gd name="T2" fmla="*/ 271 w 279"/>
                <a:gd name="T3" fmla="*/ 57 h 57"/>
                <a:gd name="T4" fmla="*/ 0 w 279"/>
                <a:gd name="T5" fmla="*/ 41 h 57"/>
                <a:gd name="T6" fmla="*/ 8 w 279"/>
                <a:gd name="T7" fmla="*/ 0 h 57"/>
                <a:gd name="T8" fmla="*/ 279 w 279"/>
                <a:gd name="T9" fmla="*/ 16 h 57"/>
                <a:gd name="T10" fmla="*/ 0 60000 65536"/>
                <a:gd name="T11" fmla="*/ 0 60000 65536"/>
                <a:gd name="T12" fmla="*/ 0 60000 65536"/>
                <a:gd name="T13" fmla="*/ 0 60000 65536"/>
                <a:gd name="T14" fmla="*/ 0 60000 65536"/>
                <a:gd name="T15" fmla="*/ 0 w 279"/>
                <a:gd name="T16" fmla="*/ 0 h 57"/>
                <a:gd name="T17" fmla="*/ 279 w 279"/>
                <a:gd name="T18" fmla="*/ 57 h 57"/>
              </a:gdLst>
              <a:ahLst/>
              <a:cxnLst>
                <a:cxn ang="T10">
                  <a:pos x="T0" y="T1"/>
                </a:cxn>
                <a:cxn ang="T11">
                  <a:pos x="T2" y="T3"/>
                </a:cxn>
                <a:cxn ang="T12">
                  <a:pos x="T4" y="T5"/>
                </a:cxn>
                <a:cxn ang="T13">
                  <a:pos x="T6" y="T7"/>
                </a:cxn>
                <a:cxn ang="T14">
                  <a:pos x="T8" y="T9"/>
                </a:cxn>
              </a:cxnLst>
              <a:rect l="T15" t="T16" r="T17" b="T18"/>
              <a:pathLst>
                <a:path w="279" h="57">
                  <a:moveTo>
                    <a:pt x="279" y="16"/>
                  </a:moveTo>
                  <a:lnTo>
                    <a:pt x="271" y="57"/>
                  </a:lnTo>
                  <a:lnTo>
                    <a:pt x="0" y="41"/>
                  </a:lnTo>
                  <a:lnTo>
                    <a:pt x="8" y="0"/>
                  </a:lnTo>
                  <a:lnTo>
                    <a:pt x="279"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5" name="Freeform 76"/>
            <p:cNvSpPr>
              <a:spLocks/>
            </p:cNvSpPr>
            <p:nvPr>
              <p:custDataLst>
                <p:tags r:id="rId58"/>
              </p:custDataLst>
            </p:nvPr>
          </p:nvSpPr>
          <p:spPr bwMode="auto">
            <a:xfrm>
              <a:off x="2140" y="3512"/>
              <a:ext cx="319" cy="58"/>
            </a:xfrm>
            <a:custGeom>
              <a:avLst/>
              <a:gdLst>
                <a:gd name="T0" fmla="*/ 319 w 319"/>
                <a:gd name="T1" fmla="*/ 17 h 58"/>
                <a:gd name="T2" fmla="*/ 319 w 319"/>
                <a:gd name="T3" fmla="*/ 58 h 58"/>
                <a:gd name="T4" fmla="*/ 0 w 319"/>
                <a:gd name="T5" fmla="*/ 41 h 58"/>
                <a:gd name="T6" fmla="*/ 0 w 319"/>
                <a:gd name="T7" fmla="*/ 0 h 58"/>
                <a:gd name="T8" fmla="*/ 319 w 319"/>
                <a:gd name="T9" fmla="*/ 17 h 58"/>
                <a:gd name="T10" fmla="*/ 0 60000 65536"/>
                <a:gd name="T11" fmla="*/ 0 60000 65536"/>
                <a:gd name="T12" fmla="*/ 0 60000 65536"/>
                <a:gd name="T13" fmla="*/ 0 60000 65536"/>
                <a:gd name="T14" fmla="*/ 0 60000 65536"/>
                <a:gd name="T15" fmla="*/ 0 w 319"/>
                <a:gd name="T16" fmla="*/ 0 h 58"/>
                <a:gd name="T17" fmla="*/ 319 w 319"/>
                <a:gd name="T18" fmla="*/ 58 h 58"/>
              </a:gdLst>
              <a:ahLst/>
              <a:cxnLst>
                <a:cxn ang="T10">
                  <a:pos x="T0" y="T1"/>
                </a:cxn>
                <a:cxn ang="T11">
                  <a:pos x="T2" y="T3"/>
                </a:cxn>
                <a:cxn ang="T12">
                  <a:pos x="T4" y="T5"/>
                </a:cxn>
                <a:cxn ang="T13">
                  <a:pos x="T6" y="T7"/>
                </a:cxn>
                <a:cxn ang="T14">
                  <a:pos x="T8" y="T9"/>
                </a:cxn>
              </a:cxnLst>
              <a:rect l="T15" t="T16" r="T17" b="T18"/>
              <a:pathLst>
                <a:path w="319" h="58">
                  <a:moveTo>
                    <a:pt x="319" y="17"/>
                  </a:moveTo>
                  <a:lnTo>
                    <a:pt x="319" y="58"/>
                  </a:lnTo>
                  <a:lnTo>
                    <a:pt x="0" y="41"/>
                  </a:lnTo>
                  <a:lnTo>
                    <a:pt x="0" y="0"/>
                  </a:lnTo>
                  <a:lnTo>
                    <a:pt x="319"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6" name="Freeform 77"/>
            <p:cNvSpPr>
              <a:spLocks/>
            </p:cNvSpPr>
            <p:nvPr>
              <p:custDataLst>
                <p:tags r:id="rId59"/>
              </p:custDataLst>
            </p:nvPr>
          </p:nvSpPr>
          <p:spPr bwMode="auto">
            <a:xfrm>
              <a:off x="3430" y="3167"/>
              <a:ext cx="629" cy="576"/>
            </a:xfrm>
            <a:custGeom>
              <a:avLst/>
              <a:gdLst>
                <a:gd name="T0" fmla="*/ 398 w 629"/>
                <a:gd name="T1" fmla="*/ 271 h 576"/>
                <a:gd name="T2" fmla="*/ 565 w 629"/>
                <a:gd name="T3" fmla="*/ 304 h 576"/>
                <a:gd name="T4" fmla="*/ 573 w 629"/>
                <a:gd name="T5" fmla="*/ 477 h 576"/>
                <a:gd name="T6" fmla="*/ 629 w 629"/>
                <a:gd name="T7" fmla="*/ 576 h 576"/>
                <a:gd name="T8" fmla="*/ 0 w 629"/>
                <a:gd name="T9" fmla="*/ 576 h 576"/>
                <a:gd name="T10" fmla="*/ 87 w 629"/>
                <a:gd name="T11" fmla="*/ 419 h 576"/>
                <a:gd name="T12" fmla="*/ 79 w 629"/>
                <a:gd name="T13" fmla="*/ 288 h 576"/>
                <a:gd name="T14" fmla="*/ 55 w 629"/>
                <a:gd name="T15" fmla="*/ 280 h 576"/>
                <a:gd name="T16" fmla="*/ 40 w 629"/>
                <a:gd name="T17" fmla="*/ 214 h 576"/>
                <a:gd name="T18" fmla="*/ 71 w 629"/>
                <a:gd name="T19" fmla="*/ 123 h 576"/>
                <a:gd name="T20" fmla="*/ 111 w 629"/>
                <a:gd name="T21" fmla="*/ 90 h 576"/>
                <a:gd name="T22" fmla="*/ 111 w 629"/>
                <a:gd name="T23" fmla="*/ 49 h 576"/>
                <a:gd name="T24" fmla="*/ 159 w 629"/>
                <a:gd name="T25" fmla="*/ 8 h 576"/>
                <a:gd name="T26" fmla="*/ 207 w 629"/>
                <a:gd name="T27" fmla="*/ 0 h 576"/>
                <a:gd name="T28" fmla="*/ 246 w 629"/>
                <a:gd name="T29" fmla="*/ 16 h 576"/>
                <a:gd name="T30" fmla="*/ 246 w 629"/>
                <a:gd name="T31" fmla="*/ 66 h 576"/>
                <a:gd name="T32" fmla="*/ 239 w 629"/>
                <a:gd name="T33" fmla="*/ 90 h 576"/>
                <a:gd name="T34" fmla="*/ 246 w 629"/>
                <a:gd name="T35" fmla="*/ 99 h 576"/>
                <a:gd name="T36" fmla="*/ 254 w 629"/>
                <a:gd name="T37" fmla="*/ 148 h 576"/>
                <a:gd name="T38" fmla="*/ 254 w 629"/>
                <a:gd name="T39" fmla="*/ 173 h 576"/>
                <a:gd name="T40" fmla="*/ 262 w 629"/>
                <a:gd name="T41" fmla="*/ 173 h 576"/>
                <a:gd name="T42" fmla="*/ 262 w 629"/>
                <a:gd name="T43" fmla="*/ 140 h 576"/>
                <a:gd name="T44" fmla="*/ 278 w 629"/>
                <a:gd name="T45" fmla="*/ 123 h 576"/>
                <a:gd name="T46" fmla="*/ 278 w 629"/>
                <a:gd name="T47" fmla="*/ 74 h 576"/>
                <a:gd name="T48" fmla="*/ 318 w 629"/>
                <a:gd name="T49" fmla="*/ 74 h 576"/>
                <a:gd name="T50" fmla="*/ 318 w 629"/>
                <a:gd name="T51" fmla="*/ 123 h 576"/>
                <a:gd name="T52" fmla="*/ 398 w 629"/>
                <a:gd name="T53" fmla="*/ 123 h 576"/>
                <a:gd name="T54" fmla="*/ 382 w 629"/>
                <a:gd name="T55" fmla="*/ 164 h 576"/>
                <a:gd name="T56" fmla="*/ 374 w 629"/>
                <a:gd name="T57" fmla="*/ 164 h 576"/>
                <a:gd name="T58" fmla="*/ 390 w 629"/>
                <a:gd name="T59" fmla="*/ 173 h 576"/>
                <a:gd name="T60" fmla="*/ 406 w 629"/>
                <a:gd name="T61" fmla="*/ 173 h 576"/>
                <a:gd name="T62" fmla="*/ 406 w 629"/>
                <a:gd name="T63" fmla="*/ 181 h 576"/>
                <a:gd name="T64" fmla="*/ 414 w 629"/>
                <a:gd name="T65" fmla="*/ 181 h 576"/>
                <a:gd name="T66" fmla="*/ 422 w 629"/>
                <a:gd name="T67" fmla="*/ 189 h 576"/>
                <a:gd name="T68" fmla="*/ 430 w 629"/>
                <a:gd name="T69" fmla="*/ 197 h 576"/>
                <a:gd name="T70" fmla="*/ 430 w 629"/>
                <a:gd name="T71" fmla="*/ 197 h 576"/>
                <a:gd name="T72" fmla="*/ 430 w 629"/>
                <a:gd name="T73" fmla="*/ 206 h 576"/>
                <a:gd name="T74" fmla="*/ 437 w 629"/>
                <a:gd name="T75" fmla="*/ 206 h 576"/>
                <a:gd name="T76" fmla="*/ 437 w 629"/>
                <a:gd name="T77" fmla="*/ 222 h 576"/>
                <a:gd name="T78" fmla="*/ 430 w 629"/>
                <a:gd name="T79" fmla="*/ 222 h 576"/>
                <a:gd name="T80" fmla="*/ 430 w 629"/>
                <a:gd name="T81" fmla="*/ 230 h 576"/>
                <a:gd name="T82" fmla="*/ 422 w 629"/>
                <a:gd name="T83" fmla="*/ 238 h 576"/>
                <a:gd name="T84" fmla="*/ 422 w 629"/>
                <a:gd name="T85" fmla="*/ 247 h 576"/>
                <a:gd name="T86" fmla="*/ 414 w 629"/>
                <a:gd name="T87" fmla="*/ 247 h 576"/>
                <a:gd name="T88" fmla="*/ 414 w 629"/>
                <a:gd name="T89" fmla="*/ 247 h 576"/>
                <a:gd name="T90" fmla="*/ 406 w 629"/>
                <a:gd name="T91" fmla="*/ 255 h 576"/>
                <a:gd name="T92" fmla="*/ 398 w 629"/>
                <a:gd name="T93" fmla="*/ 255 h 576"/>
                <a:gd name="T94" fmla="*/ 382 w 629"/>
                <a:gd name="T95" fmla="*/ 263 h 576"/>
                <a:gd name="T96" fmla="*/ 374 w 629"/>
                <a:gd name="T97" fmla="*/ 263 h 576"/>
                <a:gd name="T98" fmla="*/ 366 w 629"/>
                <a:gd name="T99" fmla="*/ 271 h 576"/>
                <a:gd name="T100" fmla="*/ 294 w 629"/>
                <a:gd name="T101" fmla="*/ 271 h 576"/>
                <a:gd name="T102" fmla="*/ 294 w 629"/>
                <a:gd name="T103" fmla="*/ 280 h 576"/>
                <a:gd name="T104" fmla="*/ 262 w 629"/>
                <a:gd name="T105" fmla="*/ 304 h 576"/>
                <a:gd name="T106" fmla="*/ 231 w 629"/>
                <a:gd name="T107" fmla="*/ 304 h 576"/>
                <a:gd name="T108" fmla="*/ 239 w 629"/>
                <a:gd name="T109" fmla="*/ 411 h 576"/>
                <a:gd name="T110" fmla="*/ 246 w 629"/>
                <a:gd name="T111" fmla="*/ 411 h 576"/>
                <a:gd name="T112" fmla="*/ 254 w 629"/>
                <a:gd name="T113" fmla="*/ 312 h 576"/>
                <a:gd name="T114" fmla="*/ 398 w 629"/>
                <a:gd name="T115" fmla="*/ 271 h 5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29"/>
                <a:gd name="T175" fmla="*/ 0 h 576"/>
                <a:gd name="T176" fmla="*/ 629 w 629"/>
                <a:gd name="T177" fmla="*/ 576 h 5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29" h="576">
                  <a:moveTo>
                    <a:pt x="398" y="271"/>
                  </a:moveTo>
                  <a:lnTo>
                    <a:pt x="565" y="304"/>
                  </a:lnTo>
                  <a:lnTo>
                    <a:pt x="573" y="477"/>
                  </a:lnTo>
                  <a:lnTo>
                    <a:pt x="629" y="576"/>
                  </a:lnTo>
                  <a:lnTo>
                    <a:pt x="0" y="576"/>
                  </a:lnTo>
                  <a:lnTo>
                    <a:pt x="87" y="419"/>
                  </a:lnTo>
                  <a:lnTo>
                    <a:pt x="79" y="288"/>
                  </a:lnTo>
                  <a:lnTo>
                    <a:pt x="55" y="280"/>
                  </a:lnTo>
                  <a:lnTo>
                    <a:pt x="40" y="214"/>
                  </a:lnTo>
                  <a:lnTo>
                    <a:pt x="71" y="123"/>
                  </a:lnTo>
                  <a:lnTo>
                    <a:pt x="111" y="90"/>
                  </a:lnTo>
                  <a:lnTo>
                    <a:pt x="111" y="49"/>
                  </a:lnTo>
                  <a:lnTo>
                    <a:pt x="159" y="8"/>
                  </a:lnTo>
                  <a:lnTo>
                    <a:pt x="207" y="0"/>
                  </a:lnTo>
                  <a:lnTo>
                    <a:pt x="246" y="16"/>
                  </a:lnTo>
                  <a:lnTo>
                    <a:pt x="246" y="66"/>
                  </a:lnTo>
                  <a:lnTo>
                    <a:pt x="239" y="90"/>
                  </a:lnTo>
                  <a:lnTo>
                    <a:pt x="246" y="99"/>
                  </a:lnTo>
                  <a:lnTo>
                    <a:pt x="254" y="148"/>
                  </a:lnTo>
                  <a:lnTo>
                    <a:pt x="254" y="173"/>
                  </a:lnTo>
                  <a:lnTo>
                    <a:pt x="262" y="173"/>
                  </a:lnTo>
                  <a:lnTo>
                    <a:pt x="262" y="140"/>
                  </a:lnTo>
                  <a:lnTo>
                    <a:pt x="278" y="123"/>
                  </a:lnTo>
                  <a:lnTo>
                    <a:pt x="278" y="74"/>
                  </a:lnTo>
                  <a:lnTo>
                    <a:pt x="318" y="74"/>
                  </a:lnTo>
                  <a:lnTo>
                    <a:pt x="318" y="123"/>
                  </a:lnTo>
                  <a:lnTo>
                    <a:pt x="398" y="123"/>
                  </a:lnTo>
                  <a:lnTo>
                    <a:pt x="382" y="164"/>
                  </a:lnTo>
                  <a:lnTo>
                    <a:pt x="374" y="164"/>
                  </a:lnTo>
                  <a:lnTo>
                    <a:pt x="390" y="173"/>
                  </a:lnTo>
                  <a:lnTo>
                    <a:pt x="406" y="173"/>
                  </a:lnTo>
                  <a:lnTo>
                    <a:pt x="406" y="181"/>
                  </a:lnTo>
                  <a:lnTo>
                    <a:pt x="414" y="181"/>
                  </a:lnTo>
                  <a:lnTo>
                    <a:pt x="422" y="189"/>
                  </a:lnTo>
                  <a:lnTo>
                    <a:pt x="430" y="197"/>
                  </a:lnTo>
                  <a:lnTo>
                    <a:pt x="430" y="206"/>
                  </a:lnTo>
                  <a:lnTo>
                    <a:pt x="437" y="206"/>
                  </a:lnTo>
                  <a:lnTo>
                    <a:pt x="437" y="222"/>
                  </a:lnTo>
                  <a:lnTo>
                    <a:pt x="430" y="222"/>
                  </a:lnTo>
                  <a:lnTo>
                    <a:pt x="430" y="230"/>
                  </a:lnTo>
                  <a:lnTo>
                    <a:pt x="422" y="238"/>
                  </a:lnTo>
                  <a:lnTo>
                    <a:pt x="422" y="247"/>
                  </a:lnTo>
                  <a:lnTo>
                    <a:pt x="414" y="247"/>
                  </a:lnTo>
                  <a:lnTo>
                    <a:pt x="406" y="255"/>
                  </a:lnTo>
                  <a:lnTo>
                    <a:pt x="398" y="255"/>
                  </a:lnTo>
                  <a:lnTo>
                    <a:pt x="382" y="263"/>
                  </a:lnTo>
                  <a:lnTo>
                    <a:pt x="374" y="263"/>
                  </a:lnTo>
                  <a:lnTo>
                    <a:pt x="366" y="271"/>
                  </a:lnTo>
                  <a:lnTo>
                    <a:pt x="294" y="271"/>
                  </a:lnTo>
                  <a:lnTo>
                    <a:pt x="294" y="280"/>
                  </a:lnTo>
                  <a:lnTo>
                    <a:pt x="262" y="304"/>
                  </a:lnTo>
                  <a:lnTo>
                    <a:pt x="231" y="304"/>
                  </a:lnTo>
                  <a:lnTo>
                    <a:pt x="239" y="411"/>
                  </a:lnTo>
                  <a:lnTo>
                    <a:pt x="246" y="411"/>
                  </a:lnTo>
                  <a:lnTo>
                    <a:pt x="254" y="312"/>
                  </a:lnTo>
                  <a:lnTo>
                    <a:pt x="398" y="2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7" name="Rectangle 78"/>
            <p:cNvSpPr>
              <a:spLocks noChangeArrowheads="1"/>
            </p:cNvSpPr>
            <p:nvPr>
              <p:custDataLst>
                <p:tags r:id="rId60"/>
              </p:custDataLst>
            </p:nvPr>
          </p:nvSpPr>
          <p:spPr bwMode="auto">
            <a:xfrm>
              <a:off x="3748" y="3340"/>
              <a:ext cx="32" cy="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t-EE"/>
            </a:p>
          </p:txBody>
        </p:sp>
        <p:sp>
          <p:nvSpPr>
            <p:cNvPr id="30788" name="Freeform 79"/>
            <p:cNvSpPr>
              <a:spLocks/>
            </p:cNvSpPr>
            <p:nvPr>
              <p:custDataLst>
                <p:tags r:id="rId61"/>
              </p:custDataLst>
            </p:nvPr>
          </p:nvSpPr>
          <p:spPr bwMode="auto">
            <a:xfrm>
              <a:off x="3501" y="3183"/>
              <a:ext cx="351" cy="436"/>
            </a:xfrm>
            <a:custGeom>
              <a:avLst/>
              <a:gdLst>
                <a:gd name="T0" fmla="*/ 80 w 351"/>
                <a:gd name="T1" fmla="*/ 42 h 436"/>
                <a:gd name="T2" fmla="*/ 48 w 351"/>
                <a:gd name="T3" fmla="*/ 83 h 436"/>
                <a:gd name="T4" fmla="*/ 0 w 351"/>
                <a:gd name="T5" fmla="*/ 198 h 436"/>
                <a:gd name="T6" fmla="*/ 40 w 351"/>
                <a:gd name="T7" fmla="*/ 239 h 436"/>
                <a:gd name="T8" fmla="*/ 48 w 351"/>
                <a:gd name="T9" fmla="*/ 436 h 436"/>
                <a:gd name="T10" fmla="*/ 152 w 351"/>
                <a:gd name="T11" fmla="*/ 264 h 436"/>
                <a:gd name="T12" fmla="*/ 207 w 351"/>
                <a:gd name="T13" fmla="*/ 255 h 436"/>
                <a:gd name="T14" fmla="*/ 287 w 351"/>
                <a:gd name="T15" fmla="*/ 239 h 436"/>
                <a:gd name="T16" fmla="*/ 311 w 351"/>
                <a:gd name="T17" fmla="*/ 231 h 436"/>
                <a:gd name="T18" fmla="*/ 327 w 351"/>
                <a:gd name="T19" fmla="*/ 231 h 436"/>
                <a:gd name="T20" fmla="*/ 335 w 351"/>
                <a:gd name="T21" fmla="*/ 222 h 436"/>
                <a:gd name="T22" fmla="*/ 343 w 351"/>
                <a:gd name="T23" fmla="*/ 214 h 436"/>
                <a:gd name="T24" fmla="*/ 343 w 351"/>
                <a:gd name="T25" fmla="*/ 206 h 436"/>
                <a:gd name="T26" fmla="*/ 351 w 351"/>
                <a:gd name="T27" fmla="*/ 198 h 436"/>
                <a:gd name="T28" fmla="*/ 343 w 351"/>
                <a:gd name="T29" fmla="*/ 190 h 436"/>
                <a:gd name="T30" fmla="*/ 343 w 351"/>
                <a:gd name="T31" fmla="*/ 181 h 436"/>
                <a:gd name="T32" fmla="*/ 335 w 351"/>
                <a:gd name="T33" fmla="*/ 181 h 436"/>
                <a:gd name="T34" fmla="*/ 335 w 351"/>
                <a:gd name="T35" fmla="*/ 173 h 436"/>
                <a:gd name="T36" fmla="*/ 327 w 351"/>
                <a:gd name="T37" fmla="*/ 165 h 436"/>
                <a:gd name="T38" fmla="*/ 303 w 351"/>
                <a:gd name="T39" fmla="*/ 165 h 436"/>
                <a:gd name="T40" fmla="*/ 287 w 351"/>
                <a:gd name="T41" fmla="*/ 190 h 436"/>
                <a:gd name="T42" fmla="*/ 287 w 351"/>
                <a:gd name="T43" fmla="*/ 198 h 436"/>
                <a:gd name="T44" fmla="*/ 303 w 351"/>
                <a:gd name="T45" fmla="*/ 198 h 436"/>
                <a:gd name="T46" fmla="*/ 311 w 351"/>
                <a:gd name="T47" fmla="*/ 206 h 436"/>
                <a:gd name="T48" fmla="*/ 295 w 351"/>
                <a:gd name="T49" fmla="*/ 206 h 436"/>
                <a:gd name="T50" fmla="*/ 207 w 351"/>
                <a:gd name="T51" fmla="*/ 206 h 436"/>
                <a:gd name="T52" fmla="*/ 183 w 351"/>
                <a:gd name="T53" fmla="*/ 198 h 436"/>
                <a:gd name="T54" fmla="*/ 191 w 351"/>
                <a:gd name="T55" fmla="*/ 198 h 436"/>
                <a:gd name="T56" fmla="*/ 207 w 351"/>
                <a:gd name="T57" fmla="*/ 198 h 436"/>
                <a:gd name="T58" fmla="*/ 199 w 351"/>
                <a:gd name="T59" fmla="*/ 165 h 436"/>
                <a:gd name="T60" fmla="*/ 175 w 351"/>
                <a:gd name="T61" fmla="*/ 173 h 436"/>
                <a:gd name="T62" fmla="*/ 168 w 351"/>
                <a:gd name="T63" fmla="*/ 181 h 436"/>
                <a:gd name="T64" fmla="*/ 160 w 351"/>
                <a:gd name="T65" fmla="*/ 83 h 436"/>
                <a:gd name="T66" fmla="*/ 160 w 351"/>
                <a:gd name="T67" fmla="*/ 50 h 436"/>
                <a:gd name="T68" fmla="*/ 136 w 351"/>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1"/>
                <a:gd name="T106" fmla="*/ 0 h 436"/>
                <a:gd name="T107" fmla="*/ 351 w 351"/>
                <a:gd name="T108" fmla="*/ 436 h 4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1" h="436">
                  <a:moveTo>
                    <a:pt x="96" y="0"/>
                  </a:moveTo>
                  <a:lnTo>
                    <a:pt x="80" y="42"/>
                  </a:lnTo>
                  <a:lnTo>
                    <a:pt x="80" y="83"/>
                  </a:lnTo>
                  <a:lnTo>
                    <a:pt x="48" y="83"/>
                  </a:lnTo>
                  <a:lnTo>
                    <a:pt x="24" y="116"/>
                  </a:lnTo>
                  <a:lnTo>
                    <a:pt x="0" y="198"/>
                  </a:lnTo>
                  <a:lnTo>
                    <a:pt x="24" y="239"/>
                  </a:lnTo>
                  <a:lnTo>
                    <a:pt x="40" y="239"/>
                  </a:lnTo>
                  <a:lnTo>
                    <a:pt x="48" y="255"/>
                  </a:lnTo>
                  <a:lnTo>
                    <a:pt x="48" y="436"/>
                  </a:lnTo>
                  <a:lnTo>
                    <a:pt x="152" y="436"/>
                  </a:lnTo>
                  <a:lnTo>
                    <a:pt x="152" y="264"/>
                  </a:lnTo>
                  <a:lnTo>
                    <a:pt x="183" y="272"/>
                  </a:lnTo>
                  <a:lnTo>
                    <a:pt x="207" y="255"/>
                  </a:lnTo>
                  <a:lnTo>
                    <a:pt x="215" y="239"/>
                  </a:lnTo>
                  <a:lnTo>
                    <a:pt x="287" y="239"/>
                  </a:lnTo>
                  <a:lnTo>
                    <a:pt x="295" y="231"/>
                  </a:lnTo>
                  <a:lnTo>
                    <a:pt x="311" y="231"/>
                  </a:lnTo>
                  <a:lnTo>
                    <a:pt x="319" y="231"/>
                  </a:lnTo>
                  <a:lnTo>
                    <a:pt x="327" y="231"/>
                  </a:lnTo>
                  <a:lnTo>
                    <a:pt x="335" y="222"/>
                  </a:lnTo>
                  <a:lnTo>
                    <a:pt x="343" y="214"/>
                  </a:lnTo>
                  <a:lnTo>
                    <a:pt x="343" y="206"/>
                  </a:lnTo>
                  <a:lnTo>
                    <a:pt x="351" y="206"/>
                  </a:lnTo>
                  <a:lnTo>
                    <a:pt x="351" y="198"/>
                  </a:lnTo>
                  <a:lnTo>
                    <a:pt x="343" y="198"/>
                  </a:lnTo>
                  <a:lnTo>
                    <a:pt x="343" y="190"/>
                  </a:lnTo>
                  <a:lnTo>
                    <a:pt x="343" y="181"/>
                  </a:lnTo>
                  <a:lnTo>
                    <a:pt x="335" y="181"/>
                  </a:lnTo>
                  <a:lnTo>
                    <a:pt x="335" y="173"/>
                  </a:lnTo>
                  <a:lnTo>
                    <a:pt x="327" y="173"/>
                  </a:lnTo>
                  <a:lnTo>
                    <a:pt x="327" y="165"/>
                  </a:lnTo>
                  <a:lnTo>
                    <a:pt x="311" y="165"/>
                  </a:lnTo>
                  <a:lnTo>
                    <a:pt x="303" y="165"/>
                  </a:lnTo>
                  <a:lnTo>
                    <a:pt x="287" y="165"/>
                  </a:lnTo>
                  <a:lnTo>
                    <a:pt x="287" y="190"/>
                  </a:lnTo>
                  <a:lnTo>
                    <a:pt x="287" y="198"/>
                  </a:lnTo>
                  <a:lnTo>
                    <a:pt x="303" y="198"/>
                  </a:lnTo>
                  <a:lnTo>
                    <a:pt x="311" y="198"/>
                  </a:lnTo>
                  <a:lnTo>
                    <a:pt x="311" y="206"/>
                  </a:lnTo>
                  <a:lnTo>
                    <a:pt x="295" y="206"/>
                  </a:lnTo>
                  <a:lnTo>
                    <a:pt x="207" y="206"/>
                  </a:lnTo>
                  <a:lnTo>
                    <a:pt x="191" y="206"/>
                  </a:lnTo>
                  <a:lnTo>
                    <a:pt x="183" y="198"/>
                  </a:lnTo>
                  <a:lnTo>
                    <a:pt x="191" y="198"/>
                  </a:lnTo>
                  <a:lnTo>
                    <a:pt x="207" y="198"/>
                  </a:lnTo>
                  <a:lnTo>
                    <a:pt x="207" y="165"/>
                  </a:lnTo>
                  <a:lnTo>
                    <a:pt x="199" y="165"/>
                  </a:lnTo>
                  <a:lnTo>
                    <a:pt x="183" y="165"/>
                  </a:lnTo>
                  <a:lnTo>
                    <a:pt x="175" y="173"/>
                  </a:lnTo>
                  <a:lnTo>
                    <a:pt x="168" y="181"/>
                  </a:lnTo>
                  <a:lnTo>
                    <a:pt x="168" y="140"/>
                  </a:lnTo>
                  <a:lnTo>
                    <a:pt x="160" y="83"/>
                  </a:lnTo>
                  <a:lnTo>
                    <a:pt x="152" y="83"/>
                  </a:lnTo>
                  <a:lnTo>
                    <a:pt x="160" y="50"/>
                  </a:lnTo>
                  <a:lnTo>
                    <a:pt x="160" y="9"/>
                  </a:lnTo>
                  <a:lnTo>
                    <a:pt x="136" y="0"/>
                  </a:lnTo>
                  <a:lnTo>
                    <a:pt x="9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89" name="Freeform 80"/>
            <p:cNvSpPr>
              <a:spLocks/>
            </p:cNvSpPr>
            <p:nvPr>
              <p:custDataLst>
                <p:tags r:id="rId62"/>
              </p:custDataLst>
            </p:nvPr>
          </p:nvSpPr>
          <p:spPr bwMode="auto">
            <a:xfrm>
              <a:off x="3581" y="3290"/>
              <a:ext cx="64" cy="91"/>
            </a:xfrm>
            <a:custGeom>
              <a:avLst/>
              <a:gdLst>
                <a:gd name="T0" fmla="*/ 8 w 64"/>
                <a:gd name="T1" fmla="*/ 74 h 91"/>
                <a:gd name="T2" fmla="*/ 0 w 64"/>
                <a:gd name="T3" fmla="*/ 74 h 91"/>
                <a:gd name="T4" fmla="*/ 16 w 64"/>
                <a:gd name="T5" fmla="*/ 17 h 91"/>
                <a:gd name="T6" fmla="*/ 8 w 64"/>
                <a:gd name="T7" fmla="*/ 0 h 91"/>
                <a:gd name="T8" fmla="*/ 24 w 64"/>
                <a:gd name="T9" fmla="*/ 0 h 91"/>
                <a:gd name="T10" fmla="*/ 56 w 64"/>
                <a:gd name="T11" fmla="*/ 0 h 91"/>
                <a:gd name="T12" fmla="*/ 64 w 64"/>
                <a:gd name="T13" fmla="*/ 41 h 91"/>
                <a:gd name="T14" fmla="*/ 64 w 64"/>
                <a:gd name="T15" fmla="*/ 91 h 91"/>
                <a:gd name="T16" fmla="*/ 56 w 64"/>
                <a:gd name="T17" fmla="*/ 91 h 91"/>
                <a:gd name="T18" fmla="*/ 8 w 64"/>
                <a:gd name="T19" fmla="*/ 74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91"/>
                <a:gd name="T32" fmla="*/ 64 w 64"/>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91">
                  <a:moveTo>
                    <a:pt x="8" y="74"/>
                  </a:moveTo>
                  <a:lnTo>
                    <a:pt x="0" y="74"/>
                  </a:lnTo>
                  <a:lnTo>
                    <a:pt x="16" y="17"/>
                  </a:lnTo>
                  <a:lnTo>
                    <a:pt x="8" y="0"/>
                  </a:lnTo>
                  <a:lnTo>
                    <a:pt x="24" y="0"/>
                  </a:lnTo>
                  <a:lnTo>
                    <a:pt x="56" y="0"/>
                  </a:lnTo>
                  <a:lnTo>
                    <a:pt x="64" y="41"/>
                  </a:lnTo>
                  <a:lnTo>
                    <a:pt x="64" y="91"/>
                  </a:lnTo>
                  <a:lnTo>
                    <a:pt x="56" y="91"/>
                  </a:lnTo>
                  <a:lnTo>
                    <a:pt x="8" y="74"/>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0" name="Freeform 81"/>
            <p:cNvSpPr>
              <a:spLocks/>
            </p:cNvSpPr>
            <p:nvPr>
              <p:custDataLst>
                <p:tags r:id="rId63"/>
              </p:custDataLst>
            </p:nvPr>
          </p:nvSpPr>
          <p:spPr bwMode="auto">
            <a:xfrm>
              <a:off x="3581" y="3455"/>
              <a:ext cx="40" cy="131"/>
            </a:xfrm>
            <a:custGeom>
              <a:avLst/>
              <a:gdLst>
                <a:gd name="T0" fmla="*/ 0 w 40"/>
                <a:gd name="T1" fmla="*/ 0 h 131"/>
                <a:gd name="T2" fmla="*/ 40 w 40"/>
                <a:gd name="T3" fmla="*/ 8 h 131"/>
                <a:gd name="T4" fmla="*/ 40 w 40"/>
                <a:gd name="T5" fmla="*/ 131 h 131"/>
                <a:gd name="T6" fmla="*/ 0 w 40"/>
                <a:gd name="T7" fmla="*/ 131 h 131"/>
                <a:gd name="T8" fmla="*/ 0 w 40"/>
                <a:gd name="T9" fmla="*/ 0 h 131"/>
                <a:gd name="T10" fmla="*/ 0 60000 65536"/>
                <a:gd name="T11" fmla="*/ 0 60000 65536"/>
                <a:gd name="T12" fmla="*/ 0 60000 65536"/>
                <a:gd name="T13" fmla="*/ 0 60000 65536"/>
                <a:gd name="T14" fmla="*/ 0 60000 65536"/>
                <a:gd name="T15" fmla="*/ 0 w 40"/>
                <a:gd name="T16" fmla="*/ 0 h 131"/>
                <a:gd name="T17" fmla="*/ 40 w 40"/>
                <a:gd name="T18" fmla="*/ 131 h 131"/>
              </a:gdLst>
              <a:ahLst/>
              <a:cxnLst>
                <a:cxn ang="T10">
                  <a:pos x="T0" y="T1"/>
                </a:cxn>
                <a:cxn ang="T11">
                  <a:pos x="T2" y="T3"/>
                </a:cxn>
                <a:cxn ang="T12">
                  <a:pos x="T4" y="T5"/>
                </a:cxn>
                <a:cxn ang="T13">
                  <a:pos x="T6" y="T7"/>
                </a:cxn>
                <a:cxn ang="T14">
                  <a:pos x="T8" y="T9"/>
                </a:cxn>
              </a:cxnLst>
              <a:rect l="T15" t="T16" r="T17" b="T18"/>
              <a:pathLst>
                <a:path w="40" h="131">
                  <a:moveTo>
                    <a:pt x="0" y="0"/>
                  </a:moveTo>
                  <a:lnTo>
                    <a:pt x="40" y="8"/>
                  </a:lnTo>
                  <a:lnTo>
                    <a:pt x="40" y="131"/>
                  </a:lnTo>
                  <a:lnTo>
                    <a:pt x="0" y="131"/>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1" name="Freeform 82"/>
            <p:cNvSpPr>
              <a:spLocks/>
            </p:cNvSpPr>
            <p:nvPr>
              <p:custDataLst>
                <p:tags r:id="rId64"/>
              </p:custDataLst>
            </p:nvPr>
          </p:nvSpPr>
          <p:spPr bwMode="auto">
            <a:xfrm>
              <a:off x="3533" y="3299"/>
              <a:ext cx="48" cy="106"/>
            </a:xfrm>
            <a:custGeom>
              <a:avLst/>
              <a:gdLst>
                <a:gd name="T0" fmla="*/ 16 w 48"/>
                <a:gd name="T1" fmla="*/ 8 h 106"/>
                <a:gd name="T2" fmla="*/ 32 w 48"/>
                <a:gd name="T3" fmla="*/ 0 h 106"/>
                <a:gd name="T4" fmla="*/ 40 w 48"/>
                <a:gd name="T5" fmla="*/ 8 h 106"/>
                <a:gd name="T6" fmla="*/ 16 w 48"/>
                <a:gd name="T7" fmla="*/ 74 h 106"/>
                <a:gd name="T8" fmla="*/ 48 w 48"/>
                <a:gd name="T9" fmla="*/ 90 h 106"/>
                <a:gd name="T10" fmla="*/ 40 w 48"/>
                <a:gd name="T11" fmla="*/ 106 h 106"/>
                <a:gd name="T12" fmla="*/ 8 w 48"/>
                <a:gd name="T13" fmla="*/ 90 h 106"/>
                <a:gd name="T14" fmla="*/ 0 w 48"/>
                <a:gd name="T15" fmla="*/ 74 h 106"/>
                <a:gd name="T16" fmla="*/ 16 w 48"/>
                <a:gd name="T17" fmla="*/ 8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06"/>
                <a:gd name="T29" fmla="*/ 48 w 48"/>
                <a:gd name="T30" fmla="*/ 106 h 1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06">
                  <a:moveTo>
                    <a:pt x="16" y="8"/>
                  </a:moveTo>
                  <a:lnTo>
                    <a:pt x="32" y="0"/>
                  </a:lnTo>
                  <a:lnTo>
                    <a:pt x="40" y="8"/>
                  </a:lnTo>
                  <a:lnTo>
                    <a:pt x="16" y="74"/>
                  </a:lnTo>
                  <a:lnTo>
                    <a:pt x="48" y="90"/>
                  </a:lnTo>
                  <a:lnTo>
                    <a:pt x="40" y="106"/>
                  </a:lnTo>
                  <a:lnTo>
                    <a:pt x="8" y="90"/>
                  </a:lnTo>
                  <a:lnTo>
                    <a:pt x="0" y="74"/>
                  </a:lnTo>
                  <a:lnTo>
                    <a:pt x="16" y="8"/>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2" name="Freeform 83"/>
            <p:cNvSpPr>
              <a:spLocks/>
            </p:cNvSpPr>
            <p:nvPr>
              <p:custDataLst>
                <p:tags r:id="rId65"/>
              </p:custDataLst>
            </p:nvPr>
          </p:nvSpPr>
          <p:spPr bwMode="auto">
            <a:xfrm>
              <a:off x="3684" y="3373"/>
              <a:ext cx="128" cy="16"/>
            </a:xfrm>
            <a:custGeom>
              <a:avLst/>
              <a:gdLst>
                <a:gd name="T0" fmla="*/ 64 w 128"/>
                <a:gd name="T1" fmla="*/ 16 h 16"/>
                <a:gd name="T2" fmla="*/ 112 w 128"/>
                <a:gd name="T3" fmla="*/ 16 h 16"/>
                <a:gd name="T4" fmla="*/ 112 w 128"/>
                <a:gd name="T5" fmla="*/ 16 h 16"/>
                <a:gd name="T6" fmla="*/ 128 w 128"/>
                <a:gd name="T7" fmla="*/ 16 h 16"/>
                <a:gd name="T8" fmla="*/ 128 w 128"/>
                <a:gd name="T9" fmla="*/ 8 h 16"/>
                <a:gd name="T10" fmla="*/ 120 w 128"/>
                <a:gd name="T11" fmla="*/ 8 h 16"/>
                <a:gd name="T12" fmla="*/ 120 w 128"/>
                <a:gd name="T13" fmla="*/ 8 h 16"/>
                <a:gd name="T14" fmla="*/ 104 w 128"/>
                <a:gd name="T15" fmla="*/ 8 h 16"/>
                <a:gd name="T16" fmla="*/ 104 w 128"/>
                <a:gd name="T17" fmla="*/ 0 h 16"/>
                <a:gd name="T18" fmla="*/ 104 w 128"/>
                <a:gd name="T19" fmla="*/ 0 h 16"/>
                <a:gd name="T20" fmla="*/ 104 w 128"/>
                <a:gd name="T21" fmla="*/ 8 h 16"/>
                <a:gd name="T22" fmla="*/ 104 w 128"/>
                <a:gd name="T23" fmla="*/ 8 h 16"/>
                <a:gd name="T24" fmla="*/ 112 w 128"/>
                <a:gd name="T25" fmla="*/ 8 h 16"/>
                <a:gd name="T26" fmla="*/ 112 w 128"/>
                <a:gd name="T27" fmla="*/ 8 h 16"/>
                <a:gd name="T28" fmla="*/ 112 w 128"/>
                <a:gd name="T29" fmla="*/ 16 h 16"/>
                <a:gd name="T30" fmla="*/ 80 w 128"/>
                <a:gd name="T31" fmla="*/ 16 h 16"/>
                <a:gd name="T32" fmla="*/ 80 w 128"/>
                <a:gd name="T33" fmla="*/ 8 h 16"/>
                <a:gd name="T34" fmla="*/ 72 w 128"/>
                <a:gd name="T35" fmla="*/ 8 h 16"/>
                <a:gd name="T36" fmla="*/ 80 w 128"/>
                <a:gd name="T37" fmla="*/ 8 h 16"/>
                <a:gd name="T38" fmla="*/ 80 w 128"/>
                <a:gd name="T39" fmla="*/ 8 h 16"/>
                <a:gd name="T40" fmla="*/ 80 w 128"/>
                <a:gd name="T41" fmla="*/ 8 h 16"/>
                <a:gd name="T42" fmla="*/ 88 w 128"/>
                <a:gd name="T43" fmla="*/ 8 h 16"/>
                <a:gd name="T44" fmla="*/ 96 w 128"/>
                <a:gd name="T45" fmla="*/ 8 h 16"/>
                <a:gd name="T46" fmla="*/ 96 w 128"/>
                <a:gd name="T47" fmla="*/ 0 h 16"/>
                <a:gd name="T48" fmla="*/ 64 w 128"/>
                <a:gd name="T49" fmla="*/ 0 h 16"/>
                <a:gd name="T50" fmla="*/ 64 w 128"/>
                <a:gd name="T51" fmla="*/ 8 h 16"/>
                <a:gd name="T52" fmla="*/ 24 w 128"/>
                <a:gd name="T53" fmla="*/ 8 h 16"/>
                <a:gd name="T54" fmla="*/ 24 w 128"/>
                <a:gd name="T55" fmla="*/ 8 h 16"/>
                <a:gd name="T56" fmla="*/ 8 w 128"/>
                <a:gd name="T57" fmla="*/ 8 h 16"/>
                <a:gd name="T58" fmla="*/ 8 w 128"/>
                <a:gd name="T59" fmla="*/ 8 h 16"/>
                <a:gd name="T60" fmla="*/ 0 w 128"/>
                <a:gd name="T61" fmla="*/ 8 h 16"/>
                <a:gd name="T62" fmla="*/ 0 w 128"/>
                <a:gd name="T63" fmla="*/ 8 h 16"/>
                <a:gd name="T64" fmla="*/ 8 w 128"/>
                <a:gd name="T65" fmla="*/ 16 h 16"/>
                <a:gd name="T66" fmla="*/ 24 w 128"/>
                <a:gd name="T67" fmla="*/ 16 h 16"/>
                <a:gd name="T68" fmla="*/ 24 w 128"/>
                <a:gd name="T69" fmla="*/ 16 h 16"/>
                <a:gd name="T70" fmla="*/ 64 w 128"/>
                <a:gd name="T71" fmla="*/ 16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8"/>
                <a:gd name="T109" fmla="*/ 0 h 16"/>
                <a:gd name="T110" fmla="*/ 128 w 128"/>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8" h="16">
                  <a:moveTo>
                    <a:pt x="64" y="16"/>
                  </a:moveTo>
                  <a:lnTo>
                    <a:pt x="112" y="16"/>
                  </a:lnTo>
                  <a:lnTo>
                    <a:pt x="128" y="16"/>
                  </a:lnTo>
                  <a:lnTo>
                    <a:pt x="128" y="8"/>
                  </a:lnTo>
                  <a:lnTo>
                    <a:pt x="120" y="8"/>
                  </a:lnTo>
                  <a:lnTo>
                    <a:pt x="104" y="8"/>
                  </a:lnTo>
                  <a:lnTo>
                    <a:pt x="104" y="0"/>
                  </a:lnTo>
                  <a:lnTo>
                    <a:pt x="104" y="8"/>
                  </a:lnTo>
                  <a:lnTo>
                    <a:pt x="112" y="8"/>
                  </a:lnTo>
                  <a:lnTo>
                    <a:pt x="112" y="16"/>
                  </a:lnTo>
                  <a:lnTo>
                    <a:pt x="80" y="16"/>
                  </a:lnTo>
                  <a:lnTo>
                    <a:pt x="80" y="8"/>
                  </a:lnTo>
                  <a:lnTo>
                    <a:pt x="72" y="8"/>
                  </a:lnTo>
                  <a:lnTo>
                    <a:pt x="80" y="8"/>
                  </a:lnTo>
                  <a:lnTo>
                    <a:pt x="88" y="8"/>
                  </a:lnTo>
                  <a:lnTo>
                    <a:pt x="96" y="8"/>
                  </a:lnTo>
                  <a:lnTo>
                    <a:pt x="96" y="0"/>
                  </a:lnTo>
                  <a:lnTo>
                    <a:pt x="64" y="0"/>
                  </a:lnTo>
                  <a:lnTo>
                    <a:pt x="64" y="8"/>
                  </a:lnTo>
                  <a:lnTo>
                    <a:pt x="24" y="8"/>
                  </a:lnTo>
                  <a:lnTo>
                    <a:pt x="8" y="8"/>
                  </a:lnTo>
                  <a:lnTo>
                    <a:pt x="0" y="8"/>
                  </a:lnTo>
                  <a:lnTo>
                    <a:pt x="8" y="16"/>
                  </a:lnTo>
                  <a:lnTo>
                    <a:pt x="24" y="16"/>
                  </a:lnTo>
                  <a:lnTo>
                    <a:pt x="64" y="16"/>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3" name="Freeform 84"/>
            <p:cNvSpPr>
              <a:spLocks/>
            </p:cNvSpPr>
            <p:nvPr>
              <p:custDataLst>
                <p:tags r:id="rId66"/>
              </p:custDataLst>
            </p:nvPr>
          </p:nvSpPr>
          <p:spPr bwMode="auto">
            <a:xfrm>
              <a:off x="3565" y="3364"/>
              <a:ext cx="72" cy="107"/>
            </a:xfrm>
            <a:custGeom>
              <a:avLst/>
              <a:gdLst>
                <a:gd name="T0" fmla="*/ 24 w 72"/>
                <a:gd name="T1" fmla="*/ 0 h 107"/>
                <a:gd name="T2" fmla="*/ 72 w 72"/>
                <a:gd name="T3" fmla="*/ 17 h 107"/>
                <a:gd name="T4" fmla="*/ 72 w 72"/>
                <a:gd name="T5" fmla="*/ 107 h 107"/>
                <a:gd name="T6" fmla="*/ 56 w 72"/>
                <a:gd name="T7" fmla="*/ 99 h 107"/>
                <a:gd name="T8" fmla="*/ 16 w 72"/>
                <a:gd name="T9" fmla="*/ 91 h 107"/>
                <a:gd name="T10" fmla="*/ 0 w 72"/>
                <a:gd name="T11" fmla="*/ 91 h 107"/>
                <a:gd name="T12" fmla="*/ 8 w 72"/>
                <a:gd name="T13" fmla="*/ 41 h 107"/>
                <a:gd name="T14" fmla="*/ 16 w 72"/>
                <a:gd name="T15" fmla="*/ 25 h 107"/>
                <a:gd name="T16" fmla="*/ 24 w 72"/>
                <a:gd name="T17" fmla="*/ 0 h 1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07"/>
                <a:gd name="T29" fmla="*/ 72 w 72"/>
                <a:gd name="T30" fmla="*/ 107 h 1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07">
                  <a:moveTo>
                    <a:pt x="24" y="0"/>
                  </a:moveTo>
                  <a:lnTo>
                    <a:pt x="72" y="17"/>
                  </a:lnTo>
                  <a:lnTo>
                    <a:pt x="72" y="107"/>
                  </a:lnTo>
                  <a:lnTo>
                    <a:pt x="56" y="99"/>
                  </a:lnTo>
                  <a:lnTo>
                    <a:pt x="16" y="91"/>
                  </a:lnTo>
                  <a:lnTo>
                    <a:pt x="0" y="91"/>
                  </a:lnTo>
                  <a:lnTo>
                    <a:pt x="8" y="41"/>
                  </a:lnTo>
                  <a:lnTo>
                    <a:pt x="16" y="25"/>
                  </a:lnTo>
                  <a:lnTo>
                    <a:pt x="24"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4" name="Freeform 85"/>
            <p:cNvSpPr>
              <a:spLocks/>
            </p:cNvSpPr>
            <p:nvPr>
              <p:custDataLst>
                <p:tags r:id="rId67"/>
              </p:custDataLst>
            </p:nvPr>
          </p:nvSpPr>
          <p:spPr bwMode="auto">
            <a:xfrm>
              <a:off x="3653" y="3414"/>
              <a:ext cx="31" cy="8"/>
            </a:xfrm>
            <a:custGeom>
              <a:avLst/>
              <a:gdLst>
                <a:gd name="T0" fmla="*/ 8 w 31"/>
                <a:gd name="T1" fmla="*/ 0 h 8"/>
                <a:gd name="T2" fmla="*/ 31 w 31"/>
                <a:gd name="T3" fmla="*/ 0 h 8"/>
                <a:gd name="T4" fmla="*/ 23 w 31"/>
                <a:gd name="T5" fmla="*/ 8 h 8"/>
                <a:gd name="T6" fmla="*/ 16 w 31"/>
                <a:gd name="T7" fmla="*/ 8 h 8"/>
                <a:gd name="T8" fmla="*/ 0 w 31"/>
                <a:gd name="T9" fmla="*/ 8 h 8"/>
                <a:gd name="T10" fmla="*/ 8 w 31"/>
                <a:gd name="T11" fmla="*/ 0 h 8"/>
                <a:gd name="T12" fmla="*/ 0 60000 65536"/>
                <a:gd name="T13" fmla="*/ 0 60000 65536"/>
                <a:gd name="T14" fmla="*/ 0 60000 65536"/>
                <a:gd name="T15" fmla="*/ 0 60000 65536"/>
                <a:gd name="T16" fmla="*/ 0 60000 65536"/>
                <a:gd name="T17" fmla="*/ 0 60000 65536"/>
                <a:gd name="T18" fmla="*/ 0 w 31"/>
                <a:gd name="T19" fmla="*/ 0 h 8"/>
                <a:gd name="T20" fmla="*/ 31 w 31"/>
                <a:gd name="T21" fmla="*/ 8 h 8"/>
              </a:gdLst>
              <a:ahLst/>
              <a:cxnLst>
                <a:cxn ang="T12">
                  <a:pos x="T0" y="T1"/>
                </a:cxn>
                <a:cxn ang="T13">
                  <a:pos x="T2" y="T3"/>
                </a:cxn>
                <a:cxn ang="T14">
                  <a:pos x="T4" y="T5"/>
                </a:cxn>
                <a:cxn ang="T15">
                  <a:pos x="T6" y="T7"/>
                </a:cxn>
                <a:cxn ang="T16">
                  <a:pos x="T8" y="T9"/>
                </a:cxn>
                <a:cxn ang="T17">
                  <a:pos x="T10" y="T11"/>
                </a:cxn>
              </a:cxnLst>
              <a:rect l="T18" t="T19" r="T20" b="T21"/>
              <a:pathLst>
                <a:path w="31" h="8">
                  <a:moveTo>
                    <a:pt x="8" y="0"/>
                  </a:moveTo>
                  <a:lnTo>
                    <a:pt x="31" y="0"/>
                  </a:lnTo>
                  <a:lnTo>
                    <a:pt x="23" y="8"/>
                  </a:lnTo>
                  <a:lnTo>
                    <a:pt x="16" y="8"/>
                  </a:lnTo>
                  <a:lnTo>
                    <a:pt x="0" y="8"/>
                  </a:lnTo>
                  <a:lnTo>
                    <a:pt x="8" y="0"/>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5" name="Freeform 86"/>
            <p:cNvSpPr>
              <a:spLocks/>
            </p:cNvSpPr>
            <p:nvPr>
              <p:custDataLst>
                <p:tags r:id="rId68"/>
              </p:custDataLst>
            </p:nvPr>
          </p:nvSpPr>
          <p:spPr bwMode="auto">
            <a:xfrm>
              <a:off x="3605" y="3208"/>
              <a:ext cx="32" cy="49"/>
            </a:xfrm>
            <a:custGeom>
              <a:avLst/>
              <a:gdLst>
                <a:gd name="T0" fmla="*/ 0 w 32"/>
                <a:gd name="T1" fmla="*/ 17 h 49"/>
                <a:gd name="T2" fmla="*/ 8 w 32"/>
                <a:gd name="T3" fmla="*/ 8 h 49"/>
                <a:gd name="T4" fmla="*/ 24 w 32"/>
                <a:gd name="T5" fmla="*/ 0 h 49"/>
                <a:gd name="T6" fmla="*/ 32 w 32"/>
                <a:gd name="T7" fmla="*/ 8 h 49"/>
                <a:gd name="T8" fmla="*/ 32 w 32"/>
                <a:gd name="T9" fmla="*/ 33 h 49"/>
                <a:gd name="T10" fmla="*/ 8 w 32"/>
                <a:gd name="T11" fmla="*/ 49 h 49"/>
                <a:gd name="T12" fmla="*/ 0 w 32"/>
                <a:gd name="T13" fmla="*/ 33 h 49"/>
                <a:gd name="T14" fmla="*/ 0 w 32"/>
                <a:gd name="T15" fmla="*/ 17 h 4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9"/>
                <a:gd name="T26" fmla="*/ 32 w 3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9">
                  <a:moveTo>
                    <a:pt x="0" y="17"/>
                  </a:moveTo>
                  <a:lnTo>
                    <a:pt x="8" y="8"/>
                  </a:lnTo>
                  <a:lnTo>
                    <a:pt x="24" y="0"/>
                  </a:lnTo>
                  <a:lnTo>
                    <a:pt x="32" y="8"/>
                  </a:lnTo>
                  <a:lnTo>
                    <a:pt x="32" y="33"/>
                  </a:lnTo>
                  <a:lnTo>
                    <a:pt x="8" y="49"/>
                  </a:lnTo>
                  <a:lnTo>
                    <a:pt x="0" y="33"/>
                  </a:lnTo>
                  <a:lnTo>
                    <a:pt x="0" y="17"/>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6" name="Freeform 87"/>
            <p:cNvSpPr>
              <a:spLocks/>
            </p:cNvSpPr>
            <p:nvPr>
              <p:custDataLst>
                <p:tags r:id="rId69"/>
              </p:custDataLst>
            </p:nvPr>
          </p:nvSpPr>
          <p:spPr bwMode="auto">
            <a:xfrm>
              <a:off x="3454" y="3299"/>
              <a:ext cx="581" cy="427"/>
            </a:xfrm>
            <a:custGeom>
              <a:avLst/>
              <a:gdLst>
                <a:gd name="T0" fmla="*/ 0 w 581"/>
                <a:gd name="T1" fmla="*/ 427 h 427"/>
                <a:gd name="T2" fmla="*/ 581 w 581"/>
                <a:gd name="T3" fmla="*/ 427 h 427"/>
                <a:gd name="T4" fmla="*/ 533 w 581"/>
                <a:gd name="T5" fmla="*/ 345 h 427"/>
                <a:gd name="T6" fmla="*/ 406 w 581"/>
                <a:gd name="T7" fmla="*/ 394 h 427"/>
                <a:gd name="T8" fmla="*/ 238 w 581"/>
                <a:gd name="T9" fmla="*/ 345 h 427"/>
                <a:gd name="T10" fmla="*/ 238 w 581"/>
                <a:gd name="T11" fmla="*/ 287 h 427"/>
                <a:gd name="T12" fmla="*/ 207 w 581"/>
                <a:gd name="T13" fmla="*/ 287 h 427"/>
                <a:gd name="T14" fmla="*/ 207 w 581"/>
                <a:gd name="T15" fmla="*/ 320 h 427"/>
                <a:gd name="T16" fmla="*/ 95 w 581"/>
                <a:gd name="T17" fmla="*/ 320 h 427"/>
                <a:gd name="T18" fmla="*/ 87 w 581"/>
                <a:gd name="T19" fmla="*/ 263 h 427"/>
                <a:gd name="T20" fmla="*/ 79 w 581"/>
                <a:gd name="T21" fmla="*/ 139 h 427"/>
                <a:gd name="T22" fmla="*/ 63 w 581"/>
                <a:gd name="T23" fmla="*/ 139 h 427"/>
                <a:gd name="T24" fmla="*/ 39 w 581"/>
                <a:gd name="T25" fmla="*/ 82 h 427"/>
                <a:gd name="T26" fmla="*/ 55 w 581"/>
                <a:gd name="T27" fmla="*/ 0 h 427"/>
                <a:gd name="T28" fmla="*/ 23 w 581"/>
                <a:gd name="T29" fmla="*/ 82 h 427"/>
                <a:gd name="T30" fmla="*/ 39 w 581"/>
                <a:gd name="T31" fmla="*/ 139 h 427"/>
                <a:gd name="T32" fmla="*/ 71 w 581"/>
                <a:gd name="T33" fmla="*/ 156 h 427"/>
                <a:gd name="T34" fmla="*/ 79 w 581"/>
                <a:gd name="T35" fmla="*/ 287 h 427"/>
                <a:gd name="T36" fmla="*/ 0 w 581"/>
                <a:gd name="T37" fmla="*/ 427 h 4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1"/>
                <a:gd name="T58" fmla="*/ 0 h 427"/>
                <a:gd name="T59" fmla="*/ 581 w 581"/>
                <a:gd name="T60" fmla="*/ 427 h 4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1" h="427">
                  <a:moveTo>
                    <a:pt x="0" y="427"/>
                  </a:moveTo>
                  <a:lnTo>
                    <a:pt x="581" y="427"/>
                  </a:lnTo>
                  <a:lnTo>
                    <a:pt x="533" y="345"/>
                  </a:lnTo>
                  <a:lnTo>
                    <a:pt x="406" y="394"/>
                  </a:lnTo>
                  <a:lnTo>
                    <a:pt x="238" y="345"/>
                  </a:lnTo>
                  <a:lnTo>
                    <a:pt x="238" y="287"/>
                  </a:lnTo>
                  <a:lnTo>
                    <a:pt x="207" y="287"/>
                  </a:lnTo>
                  <a:lnTo>
                    <a:pt x="207" y="320"/>
                  </a:lnTo>
                  <a:lnTo>
                    <a:pt x="95" y="320"/>
                  </a:lnTo>
                  <a:lnTo>
                    <a:pt x="87" y="263"/>
                  </a:lnTo>
                  <a:lnTo>
                    <a:pt x="79" y="139"/>
                  </a:lnTo>
                  <a:lnTo>
                    <a:pt x="63" y="139"/>
                  </a:lnTo>
                  <a:lnTo>
                    <a:pt x="39" y="82"/>
                  </a:lnTo>
                  <a:lnTo>
                    <a:pt x="55" y="0"/>
                  </a:lnTo>
                  <a:lnTo>
                    <a:pt x="23" y="82"/>
                  </a:lnTo>
                  <a:lnTo>
                    <a:pt x="39" y="139"/>
                  </a:lnTo>
                  <a:lnTo>
                    <a:pt x="71" y="156"/>
                  </a:lnTo>
                  <a:lnTo>
                    <a:pt x="79" y="287"/>
                  </a:lnTo>
                  <a:lnTo>
                    <a:pt x="0" y="427"/>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7" name="Freeform 88"/>
            <p:cNvSpPr>
              <a:spLocks/>
            </p:cNvSpPr>
            <p:nvPr>
              <p:custDataLst>
                <p:tags r:id="rId70"/>
              </p:custDataLst>
            </p:nvPr>
          </p:nvSpPr>
          <p:spPr bwMode="auto">
            <a:xfrm>
              <a:off x="3557" y="3192"/>
              <a:ext cx="24" cy="74"/>
            </a:xfrm>
            <a:custGeom>
              <a:avLst/>
              <a:gdLst>
                <a:gd name="T0" fmla="*/ 24 w 24"/>
                <a:gd name="T1" fmla="*/ 0 h 74"/>
                <a:gd name="T2" fmla="*/ 0 w 24"/>
                <a:gd name="T3" fmla="*/ 24 h 74"/>
                <a:gd name="T4" fmla="*/ 8 w 24"/>
                <a:gd name="T5" fmla="*/ 74 h 74"/>
                <a:gd name="T6" fmla="*/ 16 w 24"/>
                <a:gd name="T7" fmla="*/ 65 h 74"/>
                <a:gd name="T8" fmla="*/ 16 w 24"/>
                <a:gd name="T9" fmla="*/ 33 h 74"/>
                <a:gd name="T10" fmla="*/ 24 w 24"/>
                <a:gd name="T11" fmla="*/ 0 h 74"/>
                <a:gd name="T12" fmla="*/ 0 60000 65536"/>
                <a:gd name="T13" fmla="*/ 0 60000 65536"/>
                <a:gd name="T14" fmla="*/ 0 60000 65536"/>
                <a:gd name="T15" fmla="*/ 0 60000 65536"/>
                <a:gd name="T16" fmla="*/ 0 60000 65536"/>
                <a:gd name="T17" fmla="*/ 0 60000 65536"/>
                <a:gd name="T18" fmla="*/ 0 w 24"/>
                <a:gd name="T19" fmla="*/ 0 h 74"/>
                <a:gd name="T20" fmla="*/ 24 w 2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24" h="74">
                  <a:moveTo>
                    <a:pt x="24" y="0"/>
                  </a:moveTo>
                  <a:lnTo>
                    <a:pt x="0" y="24"/>
                  </a:lnTo>
                  <a:lnTo>
                    <a:pt x="8" y="74"/>
                  </a:lnTo>
                  <a:lnTo>
                    <a:pt x="16" y="65"/>
                  </a:lnTo>
                  <a:lnTo>
                    <a:pt x="16" y="33"/>
                  </a:lnTo>
                  <a:lnTo>
                    <a:pt x="24" y="0"/>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8" name="Freeform 89"/>
            <p:cNvSpPr>
              <a:spLocks/>
            </p:cNvSpPr>
            <p:nvPr>
              <p:custDataLst>
                <p:tags r:id="rId71"/>
              </p:custDataLst>
            </p:nvPr>
          </p:nvSpPr>
          <p:spPr bwMode="auto">
            <a:xfrm>
              <a:off x="3708" y="3257"/>
              <a:ext cx="40" cy="124"/>
            </a:xfrm>
            <a:custGeom>
              <a:avLst/>
              <a:gdLst>
                <a:gd name="T0" fmla="*/ 0 w 40"/>
                <a:gd name="T1" fmla="*/ 124 h 124"/>
                <a:gd name="T2" fmla="*/ 40 w 40"/>
                <a:gd name="T3" fmla="*/ 124 h 124"/>
                <a:gd name="T4" fmla="*/ 40 w 40"/>
                <a:gd name="T5" fmla="*/ 50 h 124"/>
                <a:gd name="T6" fmla="*/ 24 w 40"/>
                <a:gd name="T7" fmla="*/ 42 h 124"/>
                <a:gd name="T8" fmla="*/ 24 w 40"/>
                <a:gd name="T9" fmla="*/ 0 h 124"/>
                <a:gd name="T10" fmla="*/ 16 w 40"/>
                <a:gd name="T11" fmla="*/ 0 h 124"/>
                <a:gd name="T12" fmla="*/ 16 w 40"/>
                <a:gd name="T13" fmla="*/ 42 h 124"/>
                <a:gd name="T14" fmla="*/ 0 w 40"/>
                <a:gd name="T15" fmla="*/ 50 h 124"/>
                <a:gd name="T16" fmla="*/ 0 w 40"/>
                <a:gd name="T17" fmla="*/ 124 h 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24"/>
                <a:gd name="T29" fmla="*/ 40 w 40"/>
                <a:gd name="T30" fmla="*/ 124 h 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24">
                  <a:moveTo>
                    <a:pt x="0" y="124"/>
                  </a:moveTo>
                  <a:lnTo>
                    <a:pt x="40" y="124"/>
                  </a:lnTo>
                  <a:lnTo>
                    <a:pt x="40" y="50"/>
                  </a:lnTo>
                  <a:lnTo>
                    <a:pt x="24" y="42"/>
                  </a:lnTo>
                  <a:lnTo>
                    <a:pt x="24" y="0"/>
                  </a:lnTo>
                  <a:lnTo>
                    <a:pt x="16" y="0"/>
                  </a:lnTo>
                  <a:lnTo>
                    <a:pt x="16" y="42"/>
                  </a:lnTo>
                  <a:lnTo>
                    <a:pt x="0" y="50"/>
                  </a:lnTo>
                  <a:lnTo>
                    <a:pt x="0" y="124"/>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799" name="Freeform 90"/>
            <p:cNvSpPr>
              <a:spLocks/>
            </p:cNvSpPr>
            <p:nvPr>
              <p:custDataLst>
                <p:tags r:id="rId72"/>
              </p:custDataLst>
            </p:nvPr>
          </p:nvSpPr>
          <p:spPr bwMode="auto">
            <a:xfrm>
              <a:off x="3756" y="3307"/>
              <a:ext cx="48" cy="82"/>
            </a:xfrm>
            <a:custGeom>
              <a:avLst/>
              <a:gdLst>
                <a:gd name="T0" fmla="*/ 32 w 48"/>
                <a:gd name="T1" fmla="*/ 74 h 82"/>
                <a:gd name="T2" fmla="*/ 32 w 48"/>
                <a:gd name="T3" fmla="*/ 74 h 82"/>
                <a:gd name="T4" fmla="*/ 40 w 48"/>
                <a:gd name="T5" fmla="*/ 74 h 82"/>
                <a:gd name="T6" fmla="*/ 40 w 48"/>
                <a:gd name="T7" fmla="*/ 74 h 82"/>
                <a:gd name="T8" fmla="*/ 40 w 48"/>
                <a:gd name="T9" fmla="*/ 82 h 82"/>
                <a:gd name="T10" fmla="*/ 8 w 48"/>
                <a:gd name="T11" fmla="*/ 82 h 82"/>
                <a:gd name="T12" fmla="*/ 8 w 48"/>
                <a:gd name="T13" fmla="*/ 74 h 82"/>
                <a:gd name="T14" fmla="*/ 0 w 48"/>
                <a:gd name="T15" fmla="*/ 74 h 82"/>
                <a:gd name="T16" fmla="*/ 8 w 48"/>
                <a:gd name="T17" fmla="*/ 74 h 82"/>
                <a:gd name="T18" fmla="*/ 8 w 48"/>
                <a:gd name="T19" fmla="*/ 74 h 82"/>
                <a:gd name="T20" fmla="*/ 8 w 48"/>
                <a:gd name="T21" fmla="*/ 74 h 82"/>
                <a:gd name="T22" fmla="*/ 16 w 48"/>
                <a:gd name="T23" fmla="*/ 74 h 82"/>
                <a:gd name="T24" fmla="*/ 24 w 48"/>
                <a:gd name="T25" fmla="*/ 74 h 82"/>
                <a:gd name="T26" fmla="*/ 24 w 48"/>
                <a:gd name="T27" fmla="*/ 33 h 82"/>
                <a:gd name="T28" fmla="*/ 16 w 48"/>
                <a:gd name="T29" fmla="*/ 33 h 82"/>
                <a:gd name="T30" fmla="*/ 16 w 48"/>
                <a:gd name="T31" fmla="*/ 24 h 82"/>
                <a:gd name="T32" fmla="*/ 8 w 48"/>
                <a:gd name="T33" fmla="*/ 24 h 82"/>
                <a:gd name="T34" fmla="*/ 8 w 48"/>
                <a:gd name="T35" fmla="*/ 16 h 82"/>
                <a:gd name="T36" fmla="*/ 8 w 48"/>
                <a:gd name="T37" fmla="*/ 16 h 82"/>
                <a:gd name="T38" fmla="*/ 8 w 48"/>
                <a:gd name="T39" fmla="*/ 8 h 82"/>
                <a:gd name="T40" fmla="*/ 0 w 48"/>
                <a:gd name="T41" fmla="*/ 8 h 82"/>
                <a:gd name="T42" fmla="*/ 0 w 48"/>
                <a:gd name="T43" fmla="*/ 0 h 82"/>
                <a:gd name="T44" fmla="*/ 48 w 48"/>
                <a:gd name="T45" fmla="*/ 0 h 82"/>
                <a:gd name="T46" fmla="*/ 48 w 48"/>
                <a:gd name="T47" fmla="*/ 8 h 82"/>
                <a:gd name="T48" fmla="*/ 40 w 48"/>
                <a:gd name="T49" fmla="*/ 8 h 82"/>
                <a:gd name="T50" fmla="*/ 40 w 48"/>
                <a:gd name="T51" fmla="*/ 16 h 82"/>
                <a:gd name="T52" fmla="*/ 40 w 48"/>
                <a:gd name="T53" fmla="*/ 24 h 82"/>
                <a:gd name="T54" fmla="*/ 40 w 48"/>
                <a:gd name="T55" fmla="*/ 24 h 82"/>
                <a:gd name="T56" fmla="*/ 32 w 48"/>
                <a:gd name="T57" fmla="*/ 24 h 82"/>
                <a:gd name="T58" fmla="*/ 32 w 48"/>
                <a:gd name="T59" fmla="*/ 33 h 82"/>
                <a:gd name="T60" fmla="*/ 32 w 48"/>
                <a:gd name="T61" fmla="*/ 33 h 82"/>
                <a:gd name="T62" fmla="*/ 32 w 48"/>
                <a:gd name="T63" fmla="*/ 74 h 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
                <a:gd name="T97" fmla="*/ 0 h 82"/>
                <a:gd name="T98" fmla="*/ 48 w 48"/>
                <a:gd name="T99" fmla="*/ 82 h 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 h="82">
                  <a:moveTo>
                    <a:pt x="32" y="74"/>
                  </a:moveTo>
                  <a:lnTo>
                    <a:pt x="32" y="74"/>
                  </a:lnTo>
                  <a:lnTo>
                    <a:pt x="40" y="74"/>
                  </a:lnTo>
                  <a:lnTo>
                    <a:pt x="40" y="82"/>
                  </a:lnTo>
                  <a:lnTo>
                    <a:pt x="8" y="82"/>
                  </a:lnTo>
                  <a:lnTo>
                    <a:pt x="8" y="74"/>
                  </a:lnTo>
                  <a:lnTo>
                    <a:pt x="0" y="74"/>
                  </a:lnTo>
                  <a:lnTo>
                    <a:pt x="8" y="74"/>
                  </a:lnTo>
                  <a:lnTo>
                    <a:pt x="16" y="74"/>
                  </a:lnTo>
                  <a:lnTo>
                    <a:pt x="24" y="74"/>
                  </a:lnTo>
                  <a:lnTo>
                    <a:pt x="24" y="33"/>
                  </a:lnTo>
                  <a:lnTo>
                    <a:pt x="16" y="33"/>
                  </a:lnTo>
                  <a:lnTo>
                    <a:pt x="16" y="24"/>
                  </a:lnTo>
                  <a:lnTo>
                    <a:pt x="8" y="24"/>
                  </a:lnTo>
                  <a:lnTo>
                    <a:pt x="8" y="16"/>
                  </a:lnTo>
                  <a:lnTo>
                    <a:pt x="8" y="8"/>
                  </a:lnTo>
                  <a:lnTo>
                    <a:pt x="0" y="8"/>
                  </a:lnTo>
                  <a:lnTo>
                    <a:pt x="0" y="0"/>
                  </a:lnTo>
                  <a:lnTo>
                    <a:pt x="48" y="0"/>
                  </a:lnTo>
                  <a:lnTo>
                    <a:pt x="48" y="8"/>
                  </a:lnTo>
                  <a:lnTo>
                    <a:pt x="40" y="8"/>
                  </a:lnTo>
                  <a:lnTo>
                    <a:pt x="40" y="16"/>
                  </a:lnTo>
                  <a:lnTo>
                    <a:pt x="40" y="24"/>
                  </a:lnTo>
                  <a:lnTo>
                    <a:pt x="32" y="24"/>
                  </a:lnTo>
                  <a:lnTo>
                    <a:pt x="32" y="33"/>
                  </a:lnTo>
                  <a:lnTo>
                    <a:pt x="32" y="74"/>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0" name="Freeform 91"/>
            <p:cNvSpPr>
              <a:spLocks/>
            </p:cNvSpPr>
            <p:nvPr>
              <p:custDataLst>
                <p:tags r:id="rId73"/>
              </p:custDataLst>
            </p:nvPr>
          </p:nvSpPr>
          <p:spPr bwMode="auto">
            <a:xfrm>
              <a:off x="3692" y="3488"/>
              <a:ext cx="295" cy="205"/>
            </a:xfrm>
            <a:custGeom>
              <a:avLst/>
              <a:gdLst>
                <a:gd name="T0" fmla="*/ 0 w 295"/>
                <a:gd name="T1" fmla="*/ 0 h 205"/>
                <a:gd name="T2" fmla="*/ 0 w 295"/>
                <a:gd name="T3" fmla="*/ 156 h 205"/>
                <a:gd name="T4" fmla="*/ 168 w 295"/>
                <a:gd name="T5" fmla="*/ 205 h 205"/>
                <a:gd name="T6" fmla="*/ 295 w 295"/>
                <a:gd name="T7" fmla="*/ 156 h 205"/>
                <a:gd name="T8" fmla="*/ 295 w 295"/>
                <a:gd name="T9" fmla="*/ 0 h 205"/>
                <a:gd name="T10" fmla="*/ 168 w 295"/>
                <a:gd name="T11" fmla="*/ 41 h 205"/>
                <a:gd name="T12" fmla="*/ 0 w 295"/>
                <a:gd name="T13" fmla="*/ 0 h 205"/>
                <a:gd name="T14" fmla="*/ 0 60000 65536"/>
                <a:gd name="T15" fmla="*/ 0 60000 65536"/>
                <a:gd name="T16" fmla="*/ 0 60000 65536"/>
                <a:gd name="T17" fmla="*/ 0 60000 65536"/>
                <a:gd name="T18" fmla="*/ 0 60000 65536"/>
                <a:gd name="T19" fmla="*/ 0 60000 65536"/>
                <a:gd name="T20" fmla="*/ 0 60000 65536"/>
                <a:gd name="T21" fmla="*/ 0 w 295"/>
                <a:gd name="T22" fmla="*/ 0 h 205"/>
                <a:gd name="T23" fmla="*/ 295 w 295"/>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5" h="205">
                  <a:moveTo>
                    <a:pt x="0" y="0"/>
                  </a:moveTo>
                  <a:lnTo>
                    <a:pt x="0" y="156"/>
                  </a:lnTo>
                  <a:lnTo>
                    <a:pt x="168" y="205"/>
                  </a:lnTo>
                  <a:lnTo>
                    <a:pt x="295" y="156"/>
                  </a:lnTo>
                  <a:lnTo>
                    <a:pt x="295" y="0"/>
                  </a:lnTo>
                  <a:lnTo>
                    <a:pt x="168" y="41"/>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1" name="Freeform 92"/>
            <p:cNvSpPr>
              <a:spLocks/>
            </p:cNvSpPr>
            <p:nvPr>
              <p:custDataLst>
                <p:tags r:id="rId74"/>
              </p:custDataLst>
            </p:nvPr>
          </p:nvSpPr>
          <p:spPr bwMode="auto">
            <a:xfrm>
              <a:off x="3708" y="3447"/>
              <a:ext cx="279" cy="74"/>
            </a:xfrm>
            <a:custGeom>
              <a:avLst/>
              <a:gdLst>
                <a:gd name="T0" fmla="*/ 0 w 279"/>
                <a:gd name="T1" fmla="*/ 41 h 74"/>
                <a:gd name="T2" fmla="*/ 152 w 279"/>
                <a:gd name="T3" fmla="*/ 74 h 74"/>
                <a:gd name="T4" fmla="*/ 279 w 279"/>
                <a:gd name="T5" fmla="*/ 32 h 74"/>
                <a:gd name="T6" fmla="*/ 128 w 279"/>
                <a:gd name="T7" fmla="*/ 0 h 74"/>
                <a:gd name="T8" fmla="*/ 0 w 279"/>
                <a:gd name="T9" fmla="*/ 41 h 74"/>
                <a:gd name="T10" fmla="*/ 0 60000 65536"/>
                <a:gd name="T11" fmla="*/ 0 60000 65536"/>
                <a:gd name="T12" fmla="*/ 0 60000 65536"/>
                <a:gd name="T13" fmla="*/ 0 60000 65536"/>
                <a:gd name="T14" fmla="*/ 0 60000 65536"/>
                <a:gd name="T15" fmla="*/ 0 w 279"/>
                <a:gd name="T16" fmla="*/ 0 h 74"/>
                <a:gd name="T17" fmla="*/ 279 w 279"/>
                <a:gd name="T18" fmla="*/ 74 h 74"/>
              </a:gdLst>
              <a:ahLst/>
              <a:cxnLst>
                <a:cxn ang="T10">
                  <a:pos x="T0" y="T1"/>
                </a:cxn>
                <a:cxn ang="T11">
                  <a:pos x="T2" y="T3"/>
                </a:cxn>
                <a:cxn ang="T12">
                  <a:pos x="T4" y="T5"/>
                </a:cxn>
                <a:cxn ang="T13">
                  <a:pos x="T6" y="T7"/>
                </a:cxn>
                <a:cxn ang="T14">
                  <a:pos x="T8" y="T9"/>
                </a:cxn>
              </a:cxnLst>
              <a:rect l="T15" t="T16" r="T17" b="T18"/>
              <a:pathLst>
                <a:path w="279" h="74">
                  <a:moveTo>
                    <a:pt x="0" y="41"/>
                  </a:moveTo>
                  <a:lnTo>
                    <a:pt x="152" y="74"/>
                  </a:lnTo>
                  <a:lnTo>
                    <a:pt x="279" y="32"/>
                  </a:lnTo>
                  <a:lnTo>
                    <a:pt x="128" y="0"/>
                  </a:lnTo>
                  <a:lnTo>
                    <a:pt x="0" y="41"/>
                  </a:lnTo>
                  <a:close/>
                </a:path>
              </a:pathLst>
            </a:custGeom>
            <a:solidFill>
              <a:srgbClr val="7A99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2" name="Freeform 93"/>
            <p:cNvSpPr>
              <a:spLocks/>
            </p:cNvSpPr>
            <p:nvPr>
              <p:custDataLst>
                <p:tags r:id="rId75"/>
              </p:custDataLst>
            </p:nvPr>
          </p:nvSpPr>
          <p:spPr bwMode="auto">
            <a:xfrm>
              <a:off x="3716" y="3545"/>
              <a:ext cx="16" cy="74"/>
            </a:xfrm>
            <a:custGeom>
              <a:avLst/>
              <a:gdLst>
                <a:gd name="T0" fmla="*/ 0 w 16"/>
                <a:gd name="T1" fmla="*/ 0 h 74"/>
                <a:gd name="T2" fmla="*/ 0 w 16"/>
                <a:gd name="T3" fmla="*/ 74 h 74"/>
                <a:gd name="T4" fmla="*/ 16 w 16"/>
                <a:gd name="T5" fmla="*/ 41 h 74"/>
                <a:gd name="T6" fmla="*/ 0 w 16"/>
                <a:gd name="T7" fmla="*/ 0 h 74"/>
                <a:gd name="T8" fmla="*/ 0 60000 65536"/>
                <a:gd name="T9" fmla="*/ 0 60000 65536"/>
                <a:gd name="T10" fmla="*/ 0 60000 65536"/>
                <a:gd name="T11" fmla="*/ 0 60000 65536"/>
                <a:gd name="T12" fmla="*/ 0 w 16"/>
                <a:gd name="T13" fmla="*/ 0 h 74"/>
                <a:gd name="T14" fmla="*/ 16 w 16"/>
                <a:gd name="T15" fmla="*/ 74 h 74"/>
              </a:gdLst>
              <a:ahLst/>
              <a:cxnLst>
                <a:cxn ang="T8">
                  <a:pos x="T0" y="T1"/>
                </a:cxn>
                <a:cxn ang="T9">
                  <a:pos x="T2" y="T3"/>
                </a:cxn>
                <a:cxn ang="T10">
                  <a:pos x="T4" y="T5"/>
                </a:cxn>
                <a:cxn ang="T11">
                  <a:pos x="T6" y="T7"/>
                </a:cxn>
              </a:cxnLst>
              <a:rect l="T12" t="T13" r="T14" b="T15"/>
              <a:pathLst>
                <a:path w="16" h="74">
                  <a:moveTo>
                    <a:pt x="0" y="0"/>
                  </a:moveTo>
                  <a:lnTo>
                    <a:pt x="0" y="74"/>
                  </a:lnTo>
                  <a:lnTo>
                    <a:pt x="16" y="41"/>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3" name="Freeform 94"/>
            <p:cNvSpPr>
              <a:spLocks/>
            </p:cNvSpPr>
            <p:nvPr>
              <p:custDataLst>
                <p:tags r:id="rId76"/>
              </p:custDataLst>
            </p:nvPr>
          </p:nvSpPr>
          <p:spPr bwMode="auto">
            <a:xfrm>
              <a:off x="3724" y="3512"/>
              <a:ext cx="120" cy="74"/>
            </a:xfrm>
            <a:custGeom>
              <a:avLst/>
              <a:gdLst>
                <a:gd name="T0" fmla="*/ 0 w 120"/>
                <a:gd name="T1" fmla="*/ 0 h 74"/>
                <a:gd name="T2" fmla="*/ 24 w 120"/>
                <a:gd name="T3" fmla="*/ 66 h 74"/>
                <a:gd name="T4" fmla="*/ 40 w 120"/>
                <a:gd name="T5" fmla="*/ 50 h 74"/>
                <a:gd name="T6" fmla="*/ 80 w 120"/>
                <a:gd name="T7" fmla="*/ 58 h 74"/>
                <a:gd name="T8" fmla="*/ 88 w 120"/>
                <a:gd name="T9" fmla="*/ 74 h 74"/>
                <a:gd name="T10" fmla="*/ 120 w 120"/>
                <a:gd name="T11" fmla="*/ 33 h 74"/>
                <a:gd name="T12" fmla="*/ 0 w 120"/>
                <a:gd name="T13" fmla="*/ 0 h 74"/>
                <a:gd name="T14" fmla="*/ 0 60000 65536"/>
                <a:gd name="T15" fmla="*/ 0 60000 65536"/>
                <a:gd name="T16" fmla="*/ 0 60000 65536"/>
                <a:gd name="T17" fmla="*/ 0 60000 65536"/>
                <a:gd name="T18" fmla="*/ 0 60000 65536"/>
                <a:gd name="T19" fmla="*/ 0 60000 65536"/>
                <a:gd name="T20" fmla="*/ 0 60000 65536"/>
                <a:gd name="T21" fmla="*/ 0 w 120"/>
                <a:gd name="T22" fmla="*/ 0 h 74"/>
                <a:gd name="T23" fmla="*/ 120 w 120"/>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74">
                  <a:moveTo>
                    <a:pt x="0" y="0"/>
                  </a:moveTo>
                  <a:lnTo>
                    <a:pt x="24" y="66"/>
                  </a:lnTo>
                  <a:lnTo>
                    <a:pt x="40" y="50"/>
                  </a:lnTo>
                  <a:lnTo>
                    <a:pt x="80" y="58"/>
                  </a:lnTo>
                  <a:lnTo>
                    <a:pt x="88" y="74"/>
                  </a:lnTo>
                  <a:lnTo>
                    <a:pt x="120" y="33"/>
                  </a:lnTo>
                  <a:lnTo>
                    <a:pt x="0"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4" name="Freeform 95"/>
            <p:cNvSpPr>
              <a:spLocks/>
            </p:cNvSpPr>
            <p:nvPr>
              <p:custDataLst>
                <p:tags r:id="rId77"/>
              </p:custDataLst>
            </p:nvPr>
          </p:nvSpPr>
          <p:spPr bwMode="auto">
            <a:xfrm>
              <a:off x="3724" y="3586"/>
              <a:ext cx="112" cy="83"/>
            </a:xfrm>
            <a:custGeom>
              <a:avLst/>
              <a:gdLst>
                <a:gd name="T0" fmla="*/ 0 w 112"/>
                <a:gd name="T1" fmla="*/ 58 h 83"/>
                <a:gd name="T2" fmla="*/ 48 w 112"/>
                <a:gd name="T3" fmla="*/ 0 h 83"/>
                <a:gd name="T4" fmla="*/ 64 w 112"/>
                <a:gd name="T5" fmla="*/ 0 h 83"/>
                <a:gd name="T6" fmla="*/ 112 w 112"/>
                <a:gd name="T7" fmla="*/ 83 h 83"/>
                <a:gd name="T8" fmla="*/ 0 w 112"/>
                <a:gd name="T9" fmla="*/ 58 h 83"/>
                <a:gd name="T10" fmla="*/ 0 60000 65536"/>
                <a:gd name="T11" fmla="*/ 0 60000 65536"/>
                <a:gd name="T12" fmla="*/ 0 60000 65536"/>
                <a:gd name="T13" fmla="*/ 0 60000 65536"/>
                <a:gd name="T14" fmla="*/ 0 60000 65536"/>
                <a:gd name="T15" fmla="*/ 0 w 112"/>
                <a:gd name="T16" fmla="*/ 0 h 83"/>
                <a:gd name="T17" fmla="*/ 112 w 112"/>
                <a:gd name="T18" fmla="*/ 83 h 83"/>
              </a:gdLst>
              <a:ahLst/>
              <a:cxnLst>
                <a:cxn ang="T10">
                  <a:pos x="T0" y="T1"/>
                </a:cxn>
                <a:cxn ang="T11">
                  <a:pos x="T2" y="T3"/>
                </a:cxn>
                <a:cxn ang="T12">
                  <a:pos x="T4" y="T5"/>
                </a:cxn>
                <a:cxn ang="T13">
                  <a:pos x="T6" y="T7"/>
                </a:cxn>
                <a:cxn ang="T14">
                  <a:pos x="T8" y="T9"/>
                </a:cxn>
              </a:cxnLst>
              <a:rect l="T15" t="T16" r="T17" b="T18"/>
              <a:pathLst>
                <a:path w="112" h="83">
                  <a:moveTo>
                    <a:pt x="0" y="58"/>
                  </a:moveTo>
                  <a:lnTo>
                    <a:pt x="48" y="0"/>
                  </a:lnTo>
                  <a:lnTo>
                    <a:pt x="64" y="0"/>
                  </a:lnTo>
                  <a:lnTo>
                    <a:pt x="112" y="83"/>
                  </a:lnTo>
                  <a:lnTo>
                    <a:pt x="0" y="58"/>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5" name="Freeform 96"/>
            <p:cNvSpPr>
              <a:spLocks/>
            </p:cNvSpPr>
            <p:nvPr>
              <p:custDataLst>
                <p:tags r:id="rId78"/>
              </p:custDataLst>
            </p:nvPr>
          </p:nvSpPr>
          <p:spPr bwMode="auto">
            <a:xfrm>
              <a:off x="3828" y="3570"/>
              <a:ext cx="24" cy="82"/>
            </a:xfrm>
            <a:custGeom>
              <a:avLst/>
              <a:gdLst>
                <a:gd name="T0" fmla="*/ 0 w 24"/>
                <a:gd name="T1" fmla="*/ 33 h 82"/>
                <a:gd name="T2" fmla="*/ 24 w 24"/>
                <a:gd name="T3" fmla="*/ 82 h 82"/>
                <a:gd name="T4" fmla="*/ 24 w 24"/>
                <a:gd name="T5" fmla="*/ 0 h 82"/>
                <a:gd name="T6" fmla="*/ 0 w 24"/>
                <a:gd name="T7" fmla="*/ 33 h 82"/>
                <a:gd name="T8" fmla="*/ 0 60000 65536"/>
                <a:gd name="T9" fmla="*/ 0 60000 65536"/>
                <a:gd name="T10" fmla="*/ 0 60000 65536"/>
                <a:gd name="T11" fmla="*/ 0 60000 65536"/>
                <a:gd name="T12" fmla="*/ 0 w 24"/>
                <a:gd name="T13" fmla="*/ 0 h 82"/>
                <a:gd name="T14" fmla="*/ 24 w 24"/>
                <a:gd name="T15" fmla="*/ 82 h 82"/>
              </a:gdLst>
              <a:ahLst/>
              <a:cxnLst>
                <a:cxn ang="T8">
                  <a:pos x="T0" y="T1"/>
                </a:cxn>
                <a:cxn ang="T9">
                  <a:pos x="T2" y="T3"/>
                </a:cxn>
                <a:cxn ang="T10">
                  <a:pos x="T4" y="T5"/>
                </a:cxn>
                <a:cxn ang="T11">
                  <a:pos x="T6" y="T7"/>
                </a:cxn>
              </a:cxnLst>
              <a:rect l="T12" t="T13" r="T14" b="T15"/>
              <a:pathLst>
                <a:path w="24" h="82">
                  <a:moveTo>
                    <a:pt x="0" y="33"/>
                  </a:moveTo>
                  <a:lnTo>
                    <a:pt x="24" y="82"/>
                  </a:lnTo>
                  <a:lnTo>
                    <a:pt x="24" y="0"/>
                  </a:lnTo>
                  <a:lnTo>
                    <a:pt x="0" y="33"/>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6" name="Freeform 97"/>
            <p:cNvSpPr>
              <a:spLocks/>
            </p:cNvSpPr>
            <p:nvPr>
              <p:custDataLst>
                <p:tags r:id="rId79"/>
              </p:custDataLst>
            </p:nvPr>
          </p:nvSpPr>
          <p:spPr bwMode="auto">
            <a:xfrm>
              <a:off x="3867" y="3512"/>
              <a:ext cx="104" cy="165"/>
            </a:xfrm>
            <a:custGeom>
              <a:avLst/>
              <a:gdLst>
                <a:gd name="T0" fmla="*/ 0 w 104"/>
                <a:gd name="T1" fmla="*/ 33 h 165"/>
                <a:gd name="T2" fmla="*/ 8 w 104"/>
                <a:gd name="T3" fmla="*/ 165 h 165"/>
                <a:gd name="T4" fmla="*/ 104 w 104"/>
                <a:gd name="T5" fmla="*/ 132 h 165"/>
                <a:gd name="T6" fmla="*/ 104 w 104"/>
                <a:gd name="T7" fmla="*/ 0 h 165"/>
                <a:gd name="T8" fmla="*/ 0 w 104"/>
                <a:gd name="T9" fmla="*/ 33 h 165"/>
                <a:gd name="T10" fmla="*/ 0 60000 65536"/>
                <a:gd name="T11" fmla="*/ 0 60000 65536"/>
                <a:gd name="T12" fmla="*/ 0 60000 65536"/>
                <a:gd name="T13" fmla="*/ 0 60000 65536"/>
                <a:gd name="T14" fmla="*/ 0 60000 65536"/>
                <a:gd name="T15" fmla="*/ 0 w 104"/>
                <a:gd name="T16" fmla="*/ 0 h 165"/>
                <a:gd name="T17" fmla="*/ 104 w 104"/>
                <a:gd name="T18" fmla="*/ 165 h 165"/>
              </a:gdLst>
              <a:ahLst/>
              <a:cxnLst>
                <a:cxn ang="T10">
                  <a:pos x="T0" y="T1"/>
                </a:cxn>
                <a:cxn ang="T11">
                  <a:pos x="T2" y="T3"/>
                </a:cxn>
                <a:cxn ang="T12">
                  <a:pos x="T4" y="T5"/>
                </a:cxn>
                <a:cxn ang="T13">
                  <a:pos x="T6" y="T7"/>
                </a:cxn>
                <a:cxn ang="T14">
                  <a:pos x="T8" y="T9"/>
                </a:cxn>
              </a:cxnLst>
              <a:rect l="T15" t="T16" r="T17" b="T18"/>
              <a:pathLst>
                <a:path w="104" h="165">
                  <a:moveTo>
                    <a:pt x="0" y="33"/>
                  </a:moveTo>
                  <a:lnTo>
                    <a:pt x="8" y="165"/>
                  </a:lnTo>
                  <a:lnTo>
                    <a:pt x="104" y="132"/>
                  </a:lnTo>
                  <a:lnTo>
                    <a:pt x="104" y="0"/>
                  </a:lnTo>
                  <a:lnTo>
                    <a:pt x="0" y="33"/>
                  </a:lnTo>
                  <a:close/>
                </a:path>
              </a:pathLst>
            </a:custGeom>
            <a:solidFill>
              <a:srgbClr val="BFF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807" name="Freeform 98"/>
            <p:cNvSpPr>
              <a:spLocks/>
            </p:cNvSpPr>
            <p:nvPr>
              <p:custDataLst>
                <p:tags r:id="rId80"/>
              </p:custDataLst>
            </p:nvPr>
          </p:nvSpPr>
          <p:spPr bwMode="auto">
            <a:xfrm>
              <a:off x="2435" y="2780"/>
              <a:ext cx="414" cy="379"/>
            </a:xfrm>
            <a:custGeom>
              <a:avLst/>
              <a:gdLst>
                <a:gd name="T0" fmla="*/ 0 w 52"/>
                <a:gd name="T1" fmla="*/ 2147483647 h 46"/>
                <a:gd name="T2" fmla="*/ 0 w 52"/>
                <a:gd name="T3" fmla="*/ 2147483647 h 46"/>
                <a:gd name="T4" fmla="*/ 2147483647 w 52"/>
                <a:gd name="T5" fmla="*/ 2147483647 h 46"/>
                <a:gd name="T6" fmla="*/ 2147483647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46"/>
                  </a:moveTo>
                  <a:lnTo>
                    <a:pt x="0" y="18"/>
                  </a:lnTo>
                  <a:lnTo>
                    <a:pt x="52" y="18"/>
                  </a:lnTo>
                  <a:lnTo>
                    <a:pt x="52"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08" name="Freeform 99"/>
            <p:cNvSpPr>
              <a:spLocks/>
            </p:cNvSpPr>
            <p:nvPr>
              <p:custDataLst>
                <p:tags r:id="rId81"/>
              </p:custDataLst>
            </p:nvPr>
          </p:nvSpPr>
          <p:spPr bwMode="auto">
            <a:xfrm>
              <a:off x="2801" y="2780"/>
              <a:ext cx="95" cy="33"/>
            </a:xfrm>
            <a:custGeom>
              <a:avLst/>
              <a:gdLst>
                <a:gd name="T0" fmla="*/ 95 w 95"/>
                <a:gd name="T1" fmla="*/ 33 h 33"/>
                <a:gd name="T2" fmla="*/ 48 w 95"/>
                <a:gd name="T3" fmla="*/ 0 h 33"/>
                <a:gd name="T4" fmla="*/ 0 w 95"/>
                <a:gd name="T5" fmla="*/ 33 h 33"/>
                <a:gd name="T6" fmla="*/ 0 60000 65536"/>
                <a:gd name="T7" fmla="*/ 0 60000 65536"/>
                <a:gd name="T8" fmla="*/ 0 60000 65536"/>
                <a:gd name="T9" fmla="*/ 0 w 95"/>
                <a:gd name="T10" fmla="*/ 0 h 33"/>
                <a:gd name="T11" fmla="*/ 95 w 95"/>
                <a:gd name="T12" fmla="*/ 33 h 33"/>
              </a:gdLst>
              <a:ahLst/>
              <a:cxnLst>
                <a:cxn ang="T6">
                  <a:pos x="T0" y="T1"/>
                </a:cxn>
                <a:cxn ang="T7">
                  <a:pos x="T2" y="T3"/>
                </a:cxn>
                <a:cxn ang="T8">
                  <a:pos x="T4" y="T5"/>
                </a:cxn>
              </a:cxnLst>
              <a:rect l="T9" t="T10" r="T11" b="T12"/>
              <a:pathLst>
                <a:path w="95" h="33">
                  <a:moveTo>
                    <a:pt x="95" y="33"/>
                  </a:moveTo>
                  <a:lnTo>
                    <a:pt x="48" y="0"/>
                  </a:lnTo>
                  <a:lnTo>
                    <a:pt x="0" y="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09" name="Freeform 100"/>
            <p:cNvSpPr>
              <a:spLocks/>
            </p:cNvSpPr>
            <p:nvPr>
              <p:custDataLst>
                <p:tags r:id="rId82"/>
              </p:custDataLst>
            </p:nvPr>
          </p:nvSpPr>
          <p:spPr bwMode="auto">
            <a:xfrm>
              <a:off x="3151" y="2780"/>
              <a:ext cx="589" cy="387"/>
            </a:xfrm>
            <a:custGeom>
              <a:avLst/>
              <a:gdLst>
                <a:gd name="T0" fmla="*/ 0 w 74"/>
                <a:gd name="T1" fmla="*/ 0 h 47"/>
                <a:gd name="T2" fmla="*/ 0 w 74"/>
                <a:gd name="T3" fmla="*/ 2147483647 h 47"/>
                <a:gd name="T4" fmla="*/ 2147483647 w 74"/>
                <a:gd name="T5" fmla="*/ 2147483647 h 47"/>
                <a:gd name="T6" fmla="*/ 2147483647 w 74"/>
                <a:gd name="T7" fmla="*/ 2147483647 h 47"/>
                <a:gd name="T8" fmla="*/ 0 60000 65536"/>
                <a:gd name="T9" fmla="*/ 0 60000 65536"/>
                <a:gd name="T10" fmla="*/ 0 60000 65536"/>
                <a:gd name="T11" fmla="*/ 0 60000 65536"/>
                <a:gd name="T12" fmla="*/ 0 w 74"/>
                <a:gd name="T13" fmla="*/ 0 h 47"/>
                <a:gd name="T14" fmla="*/ 74 w 74"/>
                <a:gd name="T15" fmla="*/ 47 h 47"/>
              </a:gdLst>
              <a:ahLst/>
              <a:cxnLst>
                <a:cxn ang="T8">
                  <a:pos x="T0" y="T1"/>
                </a:cxn>
                <a:cxn ang="T9">
                  <a:pos x="T2" y="T3"/>
                </a:cxn>
                <a:cxn ang="T10">
                  <a:pos x="T4" y="T5"/>
                </a:cxn>
                <a:cxn ang="T11">
                  <a:pos x="T6" y="T7"/>
                </a:cxn>
              </a:cxnLst>
              <a:rect l="T12" t="T13" r="T14" b="T15"/>
              <a:pathLst>
                <a:path w="74" h="47">
                  <a:moveTo>
                    <a:pt x="0" y="0"/>
                  </a:moveTo>
                  <a:lnTo>
                    <a:pt x="0" y="18"/>
                  </a:lnTo>
                  <a:lnTo>
                    <a:pt x="74" y="18"/>
                  </a:lnTo>
                  <a:lnTo>
                    <a:pt x="74" y="47"/>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10" name="Freeform 101"/>
            <p:cNvSpPr>
              <a:spLocks/>
            </p:cNvSpPr>
            <p:nvPr>
              <p:custDataLst>
                <p:tags r:id="rId83"/>
              </p:custDataLst>
            </p:nvPr>
          </p:nvSpPr>
          <p:spPr bwMode="auto">
            <a:xfrm>
              <a:off x="3700" y="3126"/>
              <a:ext cx="96" cy="41"/>
            </a:xfrm>
            <a:custGeom>
              <a:avLst/>
              <a:gdLst>
                <a:gd name="T0" fmla="*/ 0 w 96"/>
                <a:gd name="T1" fmla="*/ 0 h 41"/>
                <a:gd name="T2" fmla="*/ 40 w 96"/>
                <a:gd name="T3" fmla="*/ 41 h 41"/>
                <a:gd name="T4" fmla="*/ 96 w 96"/>
                <a:gd name="T5" fmla="*/ 0 h 41"/>
                <a:gd name="T6" fmla="*/ 0 60000 65536"/>
                <a:gd name="T7" fmla="*/ 0 60000 65536"/>
                <a:gd name="T8" fmla="*/ 0 60000 65536"/>
                <a:gd name="T9" fmla="*/ 0 w 96"/>
                <a:gd name="T10" fmla="*/ 0 h 41"/>
                <a:gd name="T11" fmla="*/ 96 w 96"/>
                <a:gd name="T12" fmla="*/ 41 h 41"/>
              </a:gdLst>
              <a:ahLst/>
              <a:cxnLst>
                <a:cxn ang="T6">
                  <a:pos x="T0" y="T1"/>
                </a:cxn>
                <a:cxn ang="T7">
                  <a:pos x="T2" y="T3"/>
                </a:cxn>
                <a:cxn ang="T8">
                  <a:pos x="T4" y="T5"/>
                </a:cxn>
              </a:cxnLst>
              <a:rect l="T9" t="T10" r="T11" b="T12"/>
              <a:pathLst>
                <a:path w="96" h="41">
                  <a:moveTo>
                    <a:pt x="0" y="0"/>
                  </a:moveTo>
                  <a:lnTo>
                    <a:pt x="40" y="41"/>
                  </a:lnTo>
                  <a:lnTo>
                    <a:pt x="96" y="0"/>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811" name="Freeform 102"/>
            <p:cNvSpPr>
              <a:spLocks/>
            </p:cNvSpPr>
            <p:nvPr>
              <p:custDataLst>
                <p:tags r:id="rId84"/>
              </p:custDataLst>
            </p:nvPr>
          </p:nvSpPr>
          <p:spPr bwMode="auto">
            <a:xfrm>
              <a:off x="3151" y="1662"/>
              <a:ext cx="589" cy="362"/>
            </a:xfrm>
            <a:custGeom>
              <a:avLst/>
              <a:gdLst>
                <a:gd name="T0" fmla="*/ 2147483647 w 74"/>
                <a:gd name="T1" fmla="*/ 0 h 44"/>
                <a:gd name="T2" fmla="*/ 2147483647 w 74"/>
                <a:gd name="T3" fmla="*/ 2147483647 h 44"/>
                <a:gd name="T4" fmla="*/ 0 w 74"/>
                <a:gd name="T5" fmla="*/ 2147483647 h 44"/>
                <a:gd name="T6" fmla="*/ 0 w 74"/>
                <a:gd name="T7" fmla="*/ 2147483647 h 44"/>
                <a:gd name="T8" fmla="*/ 0 60000 65536"/>
                <a:gd name="T9" fmla="*/ 0 60000 65536"/>
                <a:gd name="T10" fmla="*/ 0 60000 65536"/>
                <a:gd name="T11" fmla="*/ 0 60000 65536"/>
                <a:gd name="T12" fmla="*/ 0 w 74"/>
                <a:gd name="T13" fmla="*/ 0 h 44"/>
                <a:gd name="T14" fmla="*/ 74 w 74"/>
                <a:gd name="T15" fmla="*/ 44 h 44"/>
              </a:gdLst>
              <a:ahLst/>
              <a:cxnLst>
                <a:cxn ang="T8">
                  <a:pos x="T0" y="T1"/>
                </a:cxn>
                <a:cxn ang="T9">
                  <a:pos x="T2" y="T3"/>
                </a:cxn>
                <a:cxn ang="T10">
                  <a:pos x="T4" y="T5"/>
                </a:cxn>
                <a:cxn ang="T11">
                  <a:pos x="T6" y="T7"/>
                </a:cxn>
              </a:cxnLst>
              <a:rect l="T12" t="T13" r="T14" b="T15"/>
              <a:pathLst>
                <a:path w="74" h="44">
                  <a:moveTo>
                    <a:pt x="74" y="0"/>
                  </a:moveTo>
                  <a:lnTo>
                    <a:pt x="74" y="26"/>
                  </a:lnTo>
                  <a:lnTo>
                    <a:pt x="0" y="26"/>
                  </a:lnTo>
                  <a:lnTo>
                    <a:pt x="0" y="44"/>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0726" name="Rectangle 103"/>
          <p:cNvSpPr>
            <a:spLocks noGrp="1" noChangeArrowheads="1"/>
          </p:cNvSpPr>
          <p:nvPr>
            <p:ph type="title"/>
          </p:nvPr>
        </p:nvSpPr>
        <p:spPr>
          <a:xfrm>
            <a:off x="1951037" y="115888"/>
            <a:ext cx="8229600" cy="857250"/>
          </a:xfrm>
        </p:spPr>
        <p:txBody>
          <a:bodyPr/>
          <a:lstStyle/>
          <a:p>
            <a:r>
              <a:rPr lang="en-AU">
                <a:latin typeface="Arial" charset="0"/>
                <a:ea typeface="ＭＳ Ｐゴシック" charset="0"/>
                <a:cs typeface="ＭＳ Ｐゴシック" charset="0"/>
              </a:rPr>
              <a:t>Process Modelling Viewpoints</a:t>
            </a:r>
          </a:p>
        </p:txBody>
      </p:sp>
      <p:sp>
        <p:nvSpPr>
          <p:cNvPr id="105" name="Text Box 5"/>
          <p:cNvSpPr txBox="1">
            <a:spLocks noChangeArrowheads="1"/>
          </p:cNvSpPr>
          <p:nvPr>
            <p:custDataLst>
              <p:tags r:id="rId1"/>
            </p:custDataLst>
          </p:nvPr>
        </p:nvSpPr>
        <p:spPr bwMode="auto">
          <a:xfrm>
            <a:off x="8542338" y="5540375"/>
            <a:ext cx="1997075"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type="none" w="sm" len="sm"/>
                <a:tailEnd type="none" w="sm" len="sm"/>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200">
                <a:solidFill>
                  <a:srgbClr val="000000"/>
                </a:solidFill>
              </a:rPr>
              <a:t>Data Objects, Stores</a:t>
            </a:r>
            <a:endParaRPr lang="de-DE" sz="2200"/>
          </a:p>
        </p:txBody>
      </p:sp>
    </p:spTree>
    <p:extLst>
      <p:ext uri="{BB962C8B-B14F-4D97-AF65-F5344CB8AC3E}">
        <p14:creationId xmlns:p14="http://schemas.microsoft.com/office/powerpoint/2010/main" val="5362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4240721" y="1376153"/>
            <a:ext cx="7614331" cy="4824536"/>
          </a:xfrm>
        </p:spPr>
        <p:txBody>
          <a:bodyPr>
            <a:noAutofit/>
          </a:bodyPr>
          <a:lstStyle/>
          <a:p>
            <a:pPr marL="0" indent="0">
              <a:buClr>
                <a:prstClr val="black">
                  <a:lumMod val="50000"/>
                  <a:lumOff val="50000"/>
                </a:prstClr>
              </a:buClr>
              <a:buNone/>
            </a:pPr>
            <a:r>
              <a:rPr lang="en-AU" dirty="0">
                <a:solidFill>
                  <a:prstClr val="black">
                    <a:lumMod val="75000"/>
                    <a:lumOff val="25000"/>
                  </a:prstClr>
                </a:solidFill>
                <a:latin typeface="Calibri"/>
              </a:rPr>
              <a:t>A </a:t>
            </a:r>
            <a:r>
              <a:rPr lang="en-AU" i="1" dirty="0">
                <a:solidFill>
                  <a:prstClr val="black">
                    <a:lumMod val="75000"/>
                    <a:lumOff val="25000"/>
                  </a:prstClr>
                </a:solidFill>
                <a:latin typeface="Calibri"/>
              </a:rPr>
              <a:t>Data Object </a:t>
            </a:r>
            <a:r>
              <a:rPr lang="en-AU" dirty="0">
                <a:solidFill>
                  <a:prstClr val="black">
                    <a:lumMod val="75000"/>
                    <a:lumOff val="25000"/>
                  </a:prstClr>
                </a:solidFill>
                <a:latin typeface="Calibri"/>
              </a:rPr>
              <a:t>captures an artifact required (input) or produced (output) by an activity.</a:t>
            </a:r>
          </a:p>
          <a:p>
            <a:pPr lvl="1"/>
            <a:r>
              <a:rPr lang="en-AU" dirty="0"/>
              <a:t>Can be physical or electronic</a:t>
            </a:r>
          </a:p>
        </p:txBody>
      </p:sp>
      <p:sp>
        <p:nvSpPr>
          <p:cNvPr id="1004546" name="Rectangle 2"/>
          <p:cNvSpPr>
            <a:spLocks noGrp="1" noChangeArrowheads="1"/>
          </p:cNvSpPr>
          <p:nvPr>
            <p:ph type="title"/>
          </p:nvPr>
        </p:nvSpPr>
        <p:spPr/>
        <p:txBody>
          <a:bodyPr>
            <a:normAutofit/>
          </a:bodyPr>
          <a:lstStyle/>
          <a:p>
            <a:r>
              <a:rPr lang="en-AU" dirty="0"/>
              <a:t>BPMN Information Artifacts</a:t>
            </a:r>
          </a:p>
        </p:txBody>
      </p:sp>
      <p:graphicFrame>
        <p:nvGraphicFramePr>
          <p:cNvPr id="9" name="Object 8"/>
          <p:cNvGraphicFramePr>
            <a:graphicFrameLocks noChangeAspect="1"/>
          </p:cNvGraphicFramePr>
          <p:nvPr/>
        </p:nvGraphicFramePr>
        <p:xfrm>
          <a:off x="1746250" y="1317256"/>
          <a:ext cx="2265362" cy="1824038"/>
        </p:xfrm>
        <a:graphic>
          <a:graphicData uri="http://schemas.openxmlformats.org/presentationml/2006/ole">
            <mc:AlternateContent xmlns:mc="http://schemas.openxmlformats.org/markup-compatibility/2006">
              <mc:Choice xmlns:v="urn:schemas-microsoft-com:vml" Requires="v">
                <p:oleObj name="Visio" r:id="rId3" imgW="2264744" imgH="1823725" progId="Visio.Drawing.11">
                  <p:embed/>
                </p:oleObj>
              </mc:Choice>
              <mc:Fallback>
                <p:oleObj name="Visio" r:id="rId3" imgW="2264744" imgH="1823725" progId="Visio.Drawing.11">
                  <p:embed/>
                  <p:pic>
                    <p:nvPicPr>
                      <p:cNvPr id="9" name="Object 8"/>
                      <p:cNvPicPr>
                        <a:picLocks noChangeAspect="1" noChangeArrowheads="1"/>
                      </p:cNvPicPr>
                      <p:nvPr/>
                    </p:nvPicPr>
                    <p:blipFill>
                      <a:blip r:embed="rId4"/>
                      <a:srcRect/>
                      <a:stretch>
                        <a:fillRect/>
                      </a:stretch>
                    </p:blipFill>
                    <p:spPr bwMode="auto">
                      <a:xfrm>
                        <a:off x="1746250" y="1317256"/>
                        <a:ext cx="2265362" cy="1824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nvGraphicFramePr>
        <p:xfrm>
          <a:off x="1649413" y="3863975"/>
          <a:ext cx="2265363" cy="1824038"/>
        </p:xfrm>
        <a:graphic>
          <a:graphicData uri="http://schemas.openxmlformats.org/presentationml/2006/ole">
            <mc:AlternateContent xmlns:mc="http://schemas.openxmlformats.org/markup-compatibility/2006">
              <mc:Choice xmlns:v="urn:schemas-microsoft-com:vml" Requires="v">
                <p:oleObj name="Visio" r:id="rId5" imgW="2264744" imgH="1823725" progId="Visio.Drawing.11">
                  <p:embed/>
                </p:oleObj>
              </mc:Choice>
              <mc:Fallback>
                <p:oleObj name="Visio" r:id="rId5" imgW="2264744" imgH="1823725" progId="Visio.Drawing.11">
                  <p:embed/>
                  <p:pic>
                    <p:nvPicPr>
                      <p:cNvPr id="10" name="Object 8"/>
                      <p:cNvPicPr>
                        <a:picLocks noChangeAspect="1" noChangeArrowheads="1"/>
                      </p:cNvPicPr>
                      <p:nvPr/>
                    </p:nvPicPr>
                    <p:blipFill>
                      <a:blip r:embed="rId6"/>
                      <a:srcRect/>
                      <a:stretch>
                        <a:fillRect/>
                      </a:stretch>
                    </p:blipFill>
                    <p:spPr bwMode="auto">
                      <a:xfrm>
                        <a:off x="1649413" y="3863975"/>
                        <a:ext cx="2265363" cy="1824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4284112" y="3788422"/>
            <a:ext cx="7426924" cy="1643527"/>
          </a:xfrm>
          <a:prstGeom prst="rect">
            <a:avLst/>
          </a:prstGeom>
        </p:spPr>
        <p:txBody>
          <a:bodyPr wrap="square">
            <a:spAutoFit/>
          </a:bodyPr>
          <a:lstStyle/>
          <a:p>
            <a:pPr>
              <a:spcBef>
                <a:spcPct val="20000"/>
              </a:spcBef>
              <a:buClr>
                <a:prstClr val="black">
                  <a:lumMod val="50000"/>
                  <a:lumOff val="50000"/>
                </a:prstClr>
              </a:buClr>
            </a:pPr>
            <a:r>
              <a:rPr lang="en-US" sz="2400" dirty="0">
                <a:solidFill>
                  <a:prstClr val="black">
                    <a:lumMod val="75000"/>
                    <a:lumOff val="25000"/>
                  </a:prstClr>
                </a:solidFill>
                <a:latin typeface="Calibri"/>
              </a:rPr>
              <a:t>A </a:t>
            </a:r>
            <a:r>
              <a:rPr lang="en-US" sz="2400" i="1" dirty="0">
                <a:solidFill>
                  <a:prstClr val="black">
                    <a:lumMod val="75000"/>
                    <a:lumOff val="25000"/>
                  </a:prstClr>
                </a:solidFill>
                <a:latin typeface="Calibri"/>
              </a:rPr>
              <a:t>Data Store </a:t>
            </a:r>
            <a:r>
              <a:rPr lang="en-US" sz="2400" dirty="0">
                <a:solidFill>
                  <a:prstClr val="black">
                    <a:lumMod val="75000"/>
                    <a:lumOff val="25000"/>
                  </a:prstClr>
                </a:solidFill>
                <a:latin typeface="Calibri"/>
              </a:rPr>
              <a:t>is a place containing data objects that must be persisted beyond the duration of a process instance. </a:t>
            </a:r>
          </a:p>
          <a:p>
            <a:pPr>
              <a:spcBef>
                <a:spcPct val="20000"/>
              </a:spcBef>
              <a:buClr>
                <a:prstClr val="black">
                  <a:lumMod val="50000"/>
                  <a:lumOff val="50000"/>
                </a:prstClr>
              </a:buClr>
            </a:pPr>
            <a:r>
              <a:rPr lang="en-US" sz="2400" dirty="0">
                <a:solidFill>
                  <a:prstClr val="black">
                    <a:lumMod val="75000"/>
                    <a:lumOff val="25000"/>
                  </a:prstClr>
                </a:solidFill>
                <a:latin typeface="Calibri"/>
              </a:rPr>
              <a:t>It is used by an activity to store (as output) or retrieve (as input) data objects.</a:t>
            </a:r>
          </a:p>
        </p:txBody>
      </p:sp>
    </p:spTree>
    <p:extLst>
      <p:ext uri="{BB962C8B-B14F-4D97-AF65-F5344CB8AC3E}">
        <p14:creationId xmlns:p14="http://schemas.microsoft.com/office/powerpoint/2010/main" val="284353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6"/>
          <p:cNvGraphicFramePr>
            <a:graphicFrameLocks noChangeAspect="1"/>
          </p:cNvGraphicFramePr>
          <p:nvPr/>
        </p:nvGraphicFramePr>
        <p:xfrm>
          <a:off x="6176839" y="951046"/>
          <a:ext cx="2455863" cy="1343025"/>
        </p:xfrm>
        <a:graphic>
          <a:graphicData uri="http://schemas.openxmlformats.org/presentationml/2006/ole">
            <mc:AlternateContent xmlns:mc="http://schemas.openxmlformats.org/markup-compatibility/2006">
              <mc:Choice xmlns:v="urn:schemas-microsoft-com:vml" Requires="v">
                <p:oleObj name="Visio" r:id="rId3" imgW="2575736" imgH="1345173" progId="Visio.Drawing.11">
                  <p:embed/>
                </p:oleObj>
              </mc:Choice>
              <mc:Fallback>
                <p:oleObj name="Visio" r:id="rId3" imgW="2575736" imgH="1345173" progId="Visio.Drawing.11">
                  <p:embed/>
                  <p:pic>
                    <p:nvPicPr>
                      <p:cNvPr id="11" name="Object 16"/>
                      <p:cNvPicPr>
                        <a:picLocks noChangeAspect="1" noChangeArrowheads="1"/>
                      </p:cNvPicPr>
                      <p:nvPr/>
                    </p:nvPicPr>
                    <p:blipFill>
                      <a:blip r:embed="rId4"/>
                      <a:srcRect/>
                      <a:stretch>
                        <a:fillRect/>
                      </a:stretch>
                    </p:blipFill>
                    <p:spPr bwMode="auto">
                      <a:xfrm>
                        <a:off x="6176839" y="951046"/>
                        <a:ext cx="2455863" cy="1343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5"/>
          <p:cNvGraphicFramePr>
            <a:graphicFrameLocks noChangeAspect="1"/>
          </p:cNvGraphicFramePr>
          <p:nvPr/>
        </p:nvGraphicFramePr>
        <p:xfrm>
          <a:off x="1657265" y="2192514"/>
          <a:ext cx="8804275" cy="2687638"/>
        </p:xfrm>
        <a:graphic>
          <a:graphicData uri="http://schemas.openxmlformats.org/presentationml/2006/ole">
            <mc:AlternateContent xmlns:mc="http://schemas.openxmlformats.org/markup-compatibility/2006">
              <mc:Choice xmlns:v="urn:schemas-microsoft-com:vml" Requires="v">
                <p:oleObj name="Visio" r:id="rId5" imgW="10551602" imgH="3288872" progId="Visio.Drawing.11">
                  <p:embed/>
                </p:oleObj>
              </mc:Choice>
              <mc:Fallback>
                <p:oleObj name="Visio" r:id="rId5" imgW="10551602" imgH="3288872" progId="Visio.Drawing.11">
                  <p:embed/>
                  <p:pic>
                    <p:nvPicPr>
                      <p:cNvPr id="13" name="Object 15"/>
                      <p:cNvPicPr>
                        <a:picLocks noChangeAspect="1" noChangeArrowheads="1"/>
                      </p:cNvPicPr>
                      <p:nvPr/>
                    </p:nvPicPr>
                    <p:blipFill>
                      <a:blip r:embed="rId6"/>
                      <a:srcRect/>
                      <a:stretch>
                        <a:fillRect/>
                      </a:stretch>
                    </p:blipFill>
                    <p:spPr bwMode="auto">
                      <a:xfrm>
                        <a:off x="1657265" y="2192514"/>
                        <a:ext cx="8804275" cy="2687638"/>
                      </a:xfrm>
                      <a:prstGeom prst="rect">
                        <a:avLst/>
                      </a:prstGeom>
                      <a:noFill/>
                      <a:ln>
                        <a:noFill/>
                      </a:ln>
                      <a:effectLst/>
                    </p:spPr>
                  </p:pic>
                </p:oleObj>
              </mc:Fallback>
            </mc:AlternateContent>
          </a:graphicData>
        </a:graphic>
      </p:graphicFrame>
      <p:graphicFrame>
        <p:nvGraphicFramePr>
          <p:cNvPr id="9" name="Object 16"/>
          <p:cNvGraphicFramePr>
            <a:graphicFrameLocks noChangeAspect="1"/>
          </p:cNvGraphicFramePr>
          <p:nvPr/>
        </p:nvGraphicFramePr>
        <p:xfrm>
          <a:off x="3202062" y="1607968"/>
          <a:ext cx="2646362" cy="2846388"/>
        </p:xfrm>
        <a:graphic>
          <a:graphicData uri="http://schemas.openxmlformats.org/presentationml/2006/ole">
            <mc:AlternateContent xmlns:mc="http://schemas.openxmlformats.org/markup-compatibility/2006">
              <mc:Choice xmlns:v="urn:schemas-microsoft-com:vml" Requires="v">
                <p:oleObj name="Visio" r:id="rId7" imgW="2776808" imgH="2848524" progId="Visio.Drawing.11">
                  <p:embed/>
                </p:oleObj>
              </mc:Choice>
              <mc:Fallback>
                <p:oleObj name="Visio" r:id="rId7" imgW="2776808" imgH="2848524" progId="Visio.Drawing.11">
                  <p:embed/>
                  <p:pic>
                    <p:nvPicPr>
                      <p:cNvPr id="9" name="Object 16"/>
                      <p:cNvPicPr>
                        <a:picLocks noChangeAspect="1" noChangeArrowheads="1"/>
                      </p:cNvPicPr>
                      <p:nvPr/>
                    </p:nvPicPr>
                    <p:blipFill>
                      <a:blip r:embed="rId8"/>
                      <a:srcRect/>
                      <a:stretch>
                        <a:fillRect/>
                      </a:stretch>
                    </p:blipFill>
                    <p:spPr bwMode="auto">
                      <a:xfrm>
                        <a:off x="3202062" y="1607968"/>
                        <a:ext cx="2646362" cy="2846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7618" name="Rectangle 2"/>
          <p:cNvSpPr>
            <a:spLocks noGrp="1" noChangeArrowheads="1"/>
          </p:cNvSpPr>
          <p:nvPr>
            <p:ph type="title"/>
          </p:nvPr>
        </p:nvSpPr>
        <p:spPr>
          <a:xfrm>
            <a:off x="1948986" y="301624"/>
            <a:ext cx="8064896" cy="792088"/>
          </a:xfrm>
        </p:spPr>
        <p:txBody>
          <a:bodyPr/>
          <a:lstStyle/>
          <a:p>
            <a:r>
              <a:rPr lang="en-AU" dirty="0"/>
              <a:t>Model with information artifacts</a:t>
            </a:r>
          </a:p>
        </p:txBody>
      </p:sp>
      <p:graphicFrame>
        <p:nvGraphicFramePr>
          <p:cNvPr id="6" name="Object 16"/>
          <p:cNvGraphicFramePr>
            <a:graphicFrameLocks noChangeAspect="1"/>
          </p:cNvGraphicFramePr>
          <p:nvPr/>
        </p:nvGraphicFramePr>
        <p:xfrm>
          <a:off x="1436688" y="1564897"/>
          <a:ext cx="1719263" cy="1855788"/>
        </p:xfrm>
        <a:graphic>
          <a:graphicData uri="http://schemas.openxmlformats.org/presentationml/2006/ole">
            <mc:AlternateContent xmlns:mc="http://schemas.openxmlformats.org/markup-compatibility/2006">
              <mc:Choice xmlns:v="urn:schemas-microsoft-com:vml" Requires="v">
                <p:oleObj name="Visio" r:id="rId9" imgW="1804959" imgH="1857237" progId="Visio.Drawing.11">
                  <p:embed/>
                </p:oleObj>
              </mc:Choice>
              <mc:Fallback>
                <p:oleObj name="Visio" r:id="rId9" imgW="1804959" imgH="1857237" progId="Visio.Drawing.11">
                  <p:embed/>
                  <p:pic>
                    <p:nvPicPr>
                      <p:cNvPr id="6" name="Object 16"/>
                      <p:cNvPicPr>
                        <a:picLocks noChangeAspect="1" noChangeArrowheads="1"/>
                      </p:cNvPicPr>
                      <p:nvPr/>
                    </p:nvPicPr>
                    <p:blipFill>
                      <a:blip r:embed="rId10"/>
                      <a:srcRect/>
                      <a:stretch>
                        <a:fillRect/>
                      </a:stretch>
                    </p:blipFill>
                    <p:spPr bwMode="auto">
                      <a:xfrm>
                        <a:off x="1436688" y="1564897"/>
                        <a:ext cx="1719263" cy="1855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6"/>
          <p:cNvGraphicFramePr>
            <a:graphicFrameLocks noChangeAspect="1"/>
          </p:cNvGraphicFramePr>
          <p:nvPr/>
        </p:nvGraphicFramePr>
        <p:xfrm>
          <a:off x="2734593" y="1413614"/>
          <a:ext cx="1728787" cy="2187575"/>
        </p:xfrm>
        <a:graphic>
          <a:graphicData uri="http://schemas.openxmlformats.org/presentationml/2006/ole">
            <mc:AlternateContent xmlns:mc="http://schemas.openxmlformats.org/markup-compatibility/2006">
              <mc:Choice xmlns:v="urn:schemas-microsoft-com:vml" Requires="v">
                <p:oleObj name="Visio" r:id="rId11" imgW="1814342" imgH="2187666" progId="Visio.Drawing.11">
                  <p:embed/>
                </p:oleObj>
              </mc:Choice>
              <mc:Fallback>
                <p:oleObj name="Visio" r:id="rId11" imgW="1814342" imgH="2187666" progId="Visio.Drawing.11">
                  <p:embed/>
                  <p:pic>
                    <p:nvPicPr>
                      <p:cNvPr id="7" name="Object 16"/>
                      <p:cNvPicPr>
                        <a:picLocks noChangeAspect="1" noChangeArrowheads="1"/>
                      </p:cNvPicPr>
                      <p:nvPr/>
                    </p:nvPicPr>
                    <p:blipFill>
                      <a:blip r:embed="rId12"/>
                      <a:srcRect/>
                      <a:stretch>
                        <a:fillRect/>
                      </a:stretch>
                    </p:blipFill>
                    <p:spPr bwMode="auto">
                      <a:xfrm>
                        <a:off x="2734593" y="1413614"/>
                        <a:ext cx="1728787" cy="2187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6"/>
          <p:cNvGraphicFramePr>
            <a:graphicFrameLocks noChangeAspect="1"/>
          </p:cNvGraphicFramePr>
          <p:nvPr/>
        </p:nvGraphicFramePr>
        <p:xfrm>
          <a:off x="4032251" y="3448231"/>
          <a:ext cx="1862137" cy="2860675"/>
        </p:xfrm>
        <a:graphic>
          <a:graphicData uri="http://schemas.openxmlformats.org/presentationml/2006/ole">
            <mc:AlternateContent xmlns:mc="http://schemas.openxmlformats.org/markup-compatibility/2006">
              <mc:Choice xmlns:v="urn:schemas-microsoft-com:vml" Requires="v">
                <p:oleObj name="Visio" r:id="rId13" imgW="1953082" imgH="2862599" progId="Visio.Drawing.11">
                  <p:embed/>
                </p:oleObj>
              </mc:Choice>
              <mc:Fallback>
                <p:oleObj name="Visio" r:id="rId13" imgW="1953082" imgH="2862599" progId="Visio.Drawing.11">
                  <p:embed/>
                  <p:pic>
                    <p:nvPicPr>
                      <p:cNvPr id="8" name="Object 16"/>
                      <p:cNvPicPr>
                        <a:picLocks noChangeAspect="1" noChangeArrowheads="1"/>
                      </p:cNvPicPr>
                      <p:nvPr/>
                    </p:nvPicPr>
                    <p:blipFill>
                      <a:blip r:embed="rId14"/>
                      <a:srcRect/>
                      <a:stretch>
                        <a:fillRect/>
                      </a:stretch>
                    </p:blipFill>
                    <p:spPr bwMode="auto">
                      <a:xfrm>
                        <a:off x="4032251" y="3448231"/>
                        <a:ext cx="1862137" cy="286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6"/>
          <p:cNvGraphicFramePr>
            <a:graphicFrameLocks noChangeAspect="1"/>
          </p:cNvGraphicFramePr>
          <p:nvPr/>
        </p:nvGraphicFramePr>
        <p:xfrm>
          <a:off x="6327651" y="3859567"/>
          <a:ext cx="2305050" cy="1200150"/>
        </p:xfrm>
        <a:graphic>
          <a:graphicData uri="http://schemas.openxmlformats.org/presentationml/2006/ole">
            <mc:AlternateContent xmlns:mc="http://schemas.openxmlformats.org/markup-compatibility/2006">
              <mc:Choice xmlns:v="urn:schemas-microsoft-com:vml" Requires="v">
                <p:oleObj name="Visio" r:id="rId15" imgW="2417559" imgH="1201742" progId="Visio.Drawing.11">
                  <p:embed/>
                </p:oleObj>
              </mc:Choice>
              <mc:Fallback>
                <p:oleObj name="Visio" r:id="rId15" imgW="2417559" imgH="1201742" progId="Visio.Drawing.11">
                  <p:embed/>
                  <p:pic>
                    <p:nvPicPr>
                      <p:cNvPr id="10" name="Object 16"/>
                      <p:cNvPicPr>
                        <a:picLocks noChangeAspect="1" noChangeArrowheads="1"/>
                      </p:cNvPicPr>
                      <p:nvPr/>
                    </p:nvPicPr>
                    <p:blipFill>
                      <a:blip r:embed="rId16"/>
                      <a:srcRect/>
                      <a:stretch>
                        <a:fillRect/>
                      </a:stretch>
                    </p:blipFill>
                    <p:spPr bwMode="auto">
                      <a:xfrm>
                        <a:off x="6327651" y="3859567"/>
                        <a:ext cx="230505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1655465" y="3971491"/>
          <a:ext cx="1312862" cy="1266825"/>
        </p:xfrm>
        <a:graphic>
          <a:graphicData uri="http://schemas.openxmlformats.org/presentationml/2006/ole">
            <mc:AlternateContent xmlns:mc="http://schemas.openxmlformats.org/markup-compatibility/2006">
              <mc:Choice xmlns:v="urn:schemas-microsoft-com:vml" Requires="v">
                <p:oleObj name="Visio" r:id="rId17" imgW="1311661" imgH="1264074" progId="Visio.Drawing.11">
                  <p:embed/>
                </p:oleObj>
              </mc:Choice>
              <mc:Fallback>
                <p:oleObj name="Visio" r:id="rId17" imgW="1311661" imgH="1264074" progId="Visio.Drawing.11">
                  <p:embed/>
                  <p:pic>
                    <p:nvPicPr>
                      <p:cNvPr id="12" name="Object 8"/>
                      <p:cNvPicPr>
                        <a:picLocks noChangeAspect="1" noChangeArrowheads="1"/>
                      </p:cNvPicPr>
                      <p:nvPr/>
                    </p:nvPicPr>
                    <p:blipFill>
                      <a:blip r:embed="rId18"/>
                      <a:srcRect/>
                      <a:stretch>
                        <a:fillRect/>
                      </a:stretch>
                    </p:blipFill>
                    <p:spPr bwMode="auto">
                      <a:xfrm>
                        <a:off x="1655465" y="3971491"/>
                        <a:ext cx="1312862" cy="1266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8"/>
          <p:cNvGraphicFramePr>
            <a:graphicFrameLocks noChangeAspect="1"/>
          </p:cNvGraphicFramePr>
          <p:nvPr/>
        </p:nvGraphicFramePr>
        <p:xfrm>
          <a:off x="8723001" y="3420686"/>
          <a:ext cx="1312862" cy="1266825"/>
        </p:xfrm>
        <a:graphic>
          <a:graphicData uri="http://schemas.openxmlformats.org/presentationml/2006/ole">
            <mc:AlternateContent xmlns:mc="http://schemas.openxmlformats.org/markup-compatibility/2006">
              <mc:Choice xmlns:v="urn:schemas-microsoft-com:vml" Requires="v">
                <p:oleObj name="Visio" r:id="rId19" imgW="1311661" imgH="1264074" progId="Visio.Drawing.11">
                  <p:embed/>
                </p:oleObj>
              </mc:Choice>
              <mc:Fallback>
                <p:oleObj name="Visio" r:id="rId19" imgW="1311661" imgH="1264074" progId="Visio.Drawing.11">
                  <p:embed/>
                  <p:pic>
                    <p:nvPicPr>
                      <p:cNvPr id="14" name="Object 8"/>
                      <p:cNvPicPr>
                        <a:picLocks noChangeAspect="1" noChangeArrowheads="1"/>
                      </p:cNvPicPr>
                      <p:nvPr/>
                    </p:nvPicPr>
                    <p:blipFill>
                      <a:blip r:embed="rId20"/>
                      <a:srcRect/>
                      <a:stretch>
                        <a:fillRect/>
                      </a:stretch>
                    </p:blipFill>
                    <p:spPr bwMode="auto">
                      <a:xfrm>
                        <a:off x="8723001" y="3420686"/>
                        <a:ext cx="1312862" cy="1266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6"/>
          <p:cNvGraphicFramePr>
            <a:graphicFrameLocks noChangeAspect="1"/>
          </p:cNvGraphicFramePr>
          <p:nvPr/>
        </p:nvGraphicFramePr>
        <p:xfrm>
          <a:off x="8559662" y="1572326"/>
          <a:ext cx="890588" cy="1343025"/>
        </p:xfrm>
        <a:graphic>
          <a:graphicData uri="http://schemas.openxmlformats.org/presentationml/2006/ole">
            <mc:AlternateContent xmlns:mc="http://schemas.openxmlformats.org/markup-compatibility/2006">
              <mc:Choice xmlns:v="urn:schemas-microsoft-com:vml" Requires="v">
                <p:oleObj name="Visio" r:id="rId21" imgW="933645" imgH="1345173" progId="Visio.Drawing.11">
                  <p:embed/>
                </p:oleObj>
              </mc:Choice>
              <mc:Fallback>
                <p:oleObj name="Visio" r:id="rId21" imgW="933645" imgH="1345173" progId="Visio.Drawing.11">
                  <p:embed/>
                  <p:pic>
                    <p:nvPicPr>
                      <p:cNvPr id="15" name="Object 16"/>
                      <p:cNvPicPr>
                        <a:picLocks noChangeAspect="1" noChangeArrowheads="1"/>
                      </p:cNvPicPr>
                      <p:nvPr/>
                    </p:nvPicPr>
                    <p:blipFill>
                      <a:blip r:embed="rId22"/>
                      <a:srcRect/>
                      <a:stretch>
                        <a:fillRect/>
                      </a:stretch>
                    </p:blipFill>
                    <p:spPr bwMode="auto">
                      <a:xfrm>
                        <a:off x="8559662" y="1572326"/>
                        <a:ext cx="890588" cy="1343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2854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1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7" name="Rectangle 3"/>
          <p:cNvSpPr>
            <a:spLocks noGrp="1" noChangeArrowheads="1"/>
          </p:cNvSpPr>
          <p:nvPr>
            <p:ph idx="1"/>
          </p:nvPr>
        </p:nvSpPr>
        <p:spPr>
          <a:xfrm>
            <a:off x="837981" y="1608084"/>
            <a:ext cx="10873055" cy="4269188"/>
          </a:xfrm>
        </p:spPr>
        <p:txBody>
          <a:bodyPr>
            <a:noAutofit/>
          </a:bodyPr>
          <a:lstStyle/>
          <a:p>
            <a:pPr marL="0" indent="0">
              <a:buNone/>
            </a:pPr>
            <a:r>
              <a:rPr lang="en-AU" dirty="0"/>
              <a:t>A </a:t>
            </a:r>
            <a:r>
              <a:rPr lang="en-AU" i="1" dirty="0"/>
              <a:t>Text Annotation </a:t>
            </a:r>
            <a:r>
              <a:rPr lang="en-AU" dirty="0"/>
              <a:t>is a mechanism to provide additional text information to the model reader</a:t>
            </a:r>
          </a:p>
          <a:p>
            <a:pPr lvl="1"/>
            <a:r>
              <a:rPr lang="en-AU" sz="2000" b="1" dirty="0"/>
              <a:t>Doesn’t affect</a:t>
            </a:r>
            <a:r>
              <a:rPr lang="en-AU" sz="2000" dirty="0"/>
              <a:t> the flow of tokens through the process</a:t>
            </a:r>
          </a:p>
          <a:p>
            <a:pPr lvl="1"/>
            <a:endParaRPr lang="en-AU" i="1" dirty="0"/>
          </a:p>
        </p:txBody>
      </p:sp>
      <p:sp>
        <p:nvSpPr>
          <p:cNvPr id="1004546" name="Rectangle 2"/>
          <p:cNvSpPr>
            <a:spLocks noGrp="1" noChangeArrowheads="1"/>
          </p:cNvSpPr>
          <p:nvPr>
            <p:ph type="title"/>
          </p:nvPr>
        </p:nvSpPr>
        <p:spPr/>
        <p:txBody>
          <a:bodyPr>
            <a:normAutofit/>
          </a:bodyPr>
          <a:lstStyle/>
          <a:p>
            <a:r>
              <a:rPr lang="en-AU" dirty="0"/>
              <a:t>Quick Note: BPMN Text Annotations</a:t>
            </a:r>
            <a:endParaRPr lang="en-AU" i="1" dirty="0"/>
          </a:p>
        </p:txBody>
      </p:sp>
      <p:graphicFrame>
        <p:nvGraphicFramePr>
          <p:cNvPr id="7" name="Object 12"/>
          <p:cNvGraphicFramePr>
            <a:graphicFrameLocks noChangeAspect="1"/>
          </p:cNvGraphicFramePr>
          <p:nvPr/>
        </p:nvGraphicFramePr>
        <p:xfrm>
          <a:off x="6553596" y="3297238"/>
          <a:ext cx="3660775" cy="1701800"/>
        </p:xfrm>
        <a:graphic>
          <a:graphicData uri="http://schemas.openxmlformats.org/presentationml/2006/ole">
            <mc:AlternateContent xmlns:mc="http://schemas.openxmlformats.org/markup-compatibility/2006">
              <mc:Choice xmlns:v="urn:schemas-microsoft-com:vml" Requires="v">
                <p:oleObj name="Visio" r:id="rId3" imgW="2604556" imgH="1211125" progId="Visio.Drawing.11">
                  <p:embed/>
                </p:oleObj>
              </mc:Choice>
              <mc:Fallback>
                <p:oleObj name="Visio" r:id="rId3" imgW="2604556" imgH="1211125" progId="Visio.Drawing.11">
                  <p:embed/>
                  <p:pic>
                    <p:nvPicPr>
                      <p:cNvPr id="7" name="Object 12"/>
                      <p:cNvPicPr>
                        <a:picLocks noChangeAspect="1" noChangeArrowheads="1"/>
                      </p:cNvPicPr>
                      <p:nvPr/>
                    </p:nvPicPr>
                    <p:blipFill>
                      <a:blip r:embed="rId4"/>
                      <a:srcRect/>
                      <a:stretch>
                        <a:fillRect/>
                      </a:stretch>
                    </p:blipFill>
                    <p:spPr bwMode="auto">
                      <a:xfrm>
                        <a:off x="6553596" y="3297238"/>
                        <a:ext cx="3660775" cy="1701800"/>
                      </a:xfrm>
                      <a:prstGeom prst="rect">
                        <a:avLst/>
                      </a:prstGeom>
                      <a:noFill/>
                      <a:ln>
                        <a:noFill/>
                      </a:ln>
                      <a:effectLst/>
                    </p:spPr>
                  </p:pic>
                </p:oleObj>
              </mc:Fallback>
            </mc:AlternateContent>
          </a:graphicData>
        </a:graphic>
      </p:graphicFrame>
      <p:graphicFrame>
        <p:nvGraphicFramePr>
          <p:cNvPr id="6" name="Object 12"/>
          <p:cNvGraphicFramePr>
            <a:graphicFrameLocks noChangeAspect="1"/>
          </p:cNvGraphicFramePr>
          <p:nvPr/>
        </p:nvGraphicFramePr>
        <p:xfrm>
          <a:off x="2519841" y="3297238"/>
          <a:ext cx="3660775" cy="1701800"/>
        </p:xfrm>
        <a:graphic>
          <a:graphicData uri="http://schemas.openxmlformats.org/presentationml/2006/ole">
            <mc:AlternateContent xmlns:mc="http://schemas.openxmlformats.org/markup-compatibility/2006">
              <mc:Choice xmlns:v="urn:schemas-microsoft-com:vml" Requires="v">
                <p:oleObj name="Visio" r:id="rId5" imgW="2604556" imgH="1211125" progId="Visio.Drawing.11">
                  <p:embed/>
                </p:oleObj>
              </mc:Choice>
              <mc:Fallback>
                <p:oleObj name="Visio" r:id="rId5" imgW="2604556" imgH="1211125" progId="Visio.Drawing.11">
                  <p:embed/>
                  <p:pic>
                    <p:nvPicPr>
                      <p:cNvPr id="6" name="Object 12"/>
                      <p:cNvPicPr>
                        <a:picLocks noChangeAspect="1" noChangeArrowheads="1"/>
                      </p:cNvPicPr>
                      <p:nvPr/>
                    </p:nvPicPr>
                    <p:blipFill>
                      <a:blip r:embed="rId6"/>
                      <a:srcRect/>
                      <a:stretch>
                        <a:fillRect/>
                      </a:stretch>
                    </p:blipFill>
                    <p:spPr bwMode="auto">
                      <a:xfrm>
                        <a:off x="2519841" y="3297238"/>
                        <a:ext cx="3660775" cy="1701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3675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1E1F-3331-4427-9964-52E21B2F1B14}"/>
              </a:ext>
            </a:extLst>
          </p:cNvPr>
          <p:cNvSpPr>
            <a:spLocks noGrp="1"/>
          </p:cNvSpPr>
          <p:nvPr>
            <p:ph type="title"/>
          </p:nvPr>
        </p:nvSpPr>
        <p:spPr/>
        <p:txBody>
          <a:bodyPr/>
          <a:lstStyle/>
          <a:p>
            <a:r>
              <a:rPr lang="en-US" dirty="0"/>
              <a:t>BPMN from a distance</a:t>
            </a:r>
            <a:endParaRPr lang="en-PK" dirty="0"/>
          </a:p>
        </p:txBody>
      </p:sp>
      <p:sp>
        <p:nvSpPr>
          <p:cNvPr id="4" name="Content Placeholder 3">
            <a:extLst>
              <a:ext uri="{FF2B5EF4-FFF2-40B4-BE49-F238E27FC236}">
                <a16:creationId xmlns:a16="http://schemas.microsoft.com/office/drawing/2014/main" id="{B983D3D0-0034-4C34-AC28-CB275329D2EA}"/>
              </a:ext>
            </a:extLst>
          </p:cNvPr>
          <p:cNvSpPr>
            <a:spLocks noGrp="1"/>
          </p:cNvSpPr>
          <p:nvPr>
            <p:ph idx="1"/>
          </p:nvPr>
        </p:nvSpPr>
        <p:spPr/>
        <p:txBody>
          <a:bodyPr/>
          <a:lstStyle/>
          <a:p>
            <a:r>
              <a:rPr lang="en-US" dirty="0"/>
              <a:t>A BPMN process model is a graph consisting of four types of code elements</a:t>
            </a:r>
            <a:endParaRPr lang="en-PK" dirty="0"/>
          </a:p>
        </p:txBody>
      </p:sp>
      <p:sp>
        <p:nvSpPr>
          <p:cNvPr id="3" name="Rectangle: Rounded Corners 2">
            <a:extLst>
              <a:ext uri="{FF2B5EF4-FFF2-40B4-BE49-F238E27FC236}">
                <a16:creationId xmlns:a16="http://schemas.microsoft.com/office/drawing/2014/main" id="{670167FC-F0CF-4A31-AF69-8FAE9132DC17}"/>
              </a:ext>
            </a:extLst>
          </p:cNvPr>
          <p:cNvSpPr/>
          <p:nvPr/>
        </p:nvSpPr>
        <p:spPr>
          <a:xfrm>
            <a:off x="1341884" y="3717032"/>
            <a:ext cx="1656184" cy="10081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sp>
        <p:nvSpPr>
          <p:cNvPr id="5" name="Oval 4">
            <a:extLst>
              <a:ext uri="{FF2B5EF4-FFF2-40B4-BE49-F238E27FC236}">
                <a16:creationId xmlns:a16="http://schemas.microsoft.com/office/drawing/2014/main" id="{C05FB0F9-79FE-45FB-A296-2CB8ADC97C14}"/>
              </a:ext>
            </a:extLst>
          </p:cNvPr>
          <p:cNvSpPr/>
          <p:nvPr/>
        </p:nvSpPr>
        <p:spPr>
          <a:xfrm>
            <a:off x="3790156" y="3645024"/>
            <a:ext cx="1224136" cy="115212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dirty="0"/>
          </a:p>
        </p:txBody>
      </p:sp>
      <p:sp>
        <p:nvSpPr>
          <p:cNvPr id="6" name="Oval 5">
            <a:extLst>
              <a:ext uri="{FF2B5EF4-FFF2-40B4-BE49-F238E27FC236}">
                <a16:creationId xmlns:a16="http://schemas.microsoft.com/office/drawing/2014/main" id="{957DD8A7-E320-4363-B334-7043AF61862C}"/>
              </a:ext>
            </a:extLst>
          </p:cNvPr>
          <p:cNvSpPr/>
          <p:nvPr/>
        </p:nvSpPr>
        <p:spPr>
          <a:xfrm>
            <a:off x="5230393" y="3645024"/>
            <a:ext cx="1224136" cy="1152128"/>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en-PK" dirty="0"/>
          </a:p>
        </p:txBody>
      </p:sp>
      <p:sp>
        <p:nvSpPr>
          <p:cNvPr id="7" name="Flowchart: Decision 6">
            <a:extLst>
              <a:ext uri="{FF2B5EF4-FFF2-40B4-BE49-F238E27FC236}">
                <a16:creationId xmlns:a16="http://schemas.microsoft.com/office/drawing/2014/main" id="{9B948EA8-6D03-4947-989D-1453768B2E8D}"/>
              </a:ext>
            </a:extLst>
          </p:cNvPr>
          <p:cNvSpPr/>
          <p:nvPr/>
        </p:nvSpPr>
        <p:spPr>
          <a:xfrm>
            <a:off x="7318548" y="3537012"/>
            <a:ext cx="1368152" cy="136815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K"/>
          </a:p>
        </p:txBody>
      </p:sp>
      <p:cxnSp>
        <p:nvCxnSpPr>
          <p:cNvPr id="9" name="Straight Arrow Connector 8">
            <a:extLst>
              <a:ext uri="{FF2B5EF4-FFF2-40B4-BE49-F238E27FC236}">
                <a16:creationId xmlns:a16="http://schemas.microsoft.com/office/drawing/2014/main" id="{D3891D29-C539-4298-AC40-64E98B5D5266}"/>
              </a:ext>
            </a:extLst>
          </p:cNvPr>
          <p:cNvCxnSpPr>
            <a:cxnSpLocks/>
          </p:cNvCxnSpPr>
          <p:nvPr/>
        </p:nvCxnSpPr>
        <p:spPr>
          <a:xfrm>
            <a:off x="9492833" y="4221088"/>
            <a:ext cx="1368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B687D4-3DB7-456D-A582-E5CBEE763A58}"/>
              </a:ext>
            </a:extLst>
          </p:cNvPr>
          <p:cNvSpPr txBox="1"/>
          <p:nvPr/>
        </p:nvSpPr>
        <p:spPr>
          <a:xfrm>
            <a:off x="1727386" y="5661248"/>
            <a:ext cx="885179" cy="369332"/>
          </a:xfrm>
          <a:prstGeom prst="rect">
            <a:avLst/>
          </a:prstGeom>
          <a:noFill/>
        </p:spPr>
        <p:txBody>
          <a:bodyPr wrap="none" rtlCol="0">
            <a:spAutoFit/>
          </a:bodyPr>
          <a:lstStyle/>
          <a:p>
            <a:r>
              <a:rPr lang="en-US" b="1" dirty="0"/>
              <a:t>activity</a:t>
            </a:r>
            <a:endParaRPr lang="en-PK" b="1" dirty="0"/>
          </a:p>
        </p:txBody>
      </p:sp>
      <p:sp>
        <p:nvSpPr>
          <p:cNvPr id="11" name="TextBox 10">
            <a:extLst>
              <a:ext uri="{FF2B5EF4-FFF2-40B4-BE49-F238E27FC236}">
                <a16:creationId xmlns:a16="http://schemas.microsoft.com/office/drawing/2014/main" id="{F2F1BFB1-6723-42CC-BF0E-A760DD0C974D}"/>
              </a:ext>
            </a:extLst>
          </p:cNvPr>
          <p:cNvSpPr txBox="1"/>
          <p:nvPr/>
        </p:nvSpPr>
        <p:spPr>
          <a:xfrm>
            <a:off x="4715771" y="5661248"/>
            <a:ext cx="814069" cy="369332"/>
          </a:xfrm>
          <a:prstGeom prst="rect">
            <a:avLst/>
          </a:prstGeom>
          <a:noFill/>
        </p:spPr>
        <p:txBody>
          <a:bodyPr wrap="none" rtlCol="0">
            <a:spAutoFit/>
          </a:bodyPr>
          <a:lstStyle/>
          <a:p>
            <a:r>
              <a:rPr lang="en-US" b="1" dirty="0"/>
              <a:t>events</a:t>
            </a:r>
            <a:endParaRPr lang="en-PK" b="1" dirty="0"/>
          </a:p>
        </p:txBody>
      </p:sp>
      <p:sp>
        <p:nvSpPr>
          <p:cNvPr id="12" name="TextBox 11">
            <a:extLst>
              <a:ext uri="{FF2B5EF4-FFF2-40B4-BE49-F238E27FC236}">
                <a16:creationId xmlns:a16="http://schemas.microsoft.com/office/drawing/2014/main" id="{B1E6453F-D8EC-48C2-AA16-58E5C90EBD54}"/>
              </a:ext>
            </a:extLst>
          </p:cNvPr>
          <p:cNvSpPr txBox="1"/>
          <p:nvPr/>
        </p:nvSpPr>
        <p:spPr>
          <a:xfrm>
            <a:off x="7462564" y="5661248"/>
            <a:ext cx="980653" cy="369332"/>
          </a:xfrm>
          <a:prstGeom prst="rect">
            <a:avLst/>
          </a:prstGeom>
          <a:noFill/>
        </p:spPr>
        <p:txBody>
          <a:bodyPr wrap="none" rtlCol="0">
            <a:spAutoFit/>
          </a:bodyPr>
          <a:lstStyle/>
          <a:p>
            <a:r>
              <a:rPr lang="en-US" b="1" dirty="0"/>
              <a:t>gateway</a:t>
            </a:r>
            <a:endParaRPr lang="en-PK" b="1" dirty="0"/>
          </a:p>
        </p:txBody>
      </p:sp>
      <p:sp>
        <p:nvSpPr>
          <p:cNvPr id="13" name="TextBox 12">
            <a:extLst>
              <a:ext uri="{FF2B5EF4-FFF2-40B4-BE49-F238E27FC236}">
                <a16:creationId xmlns:a16="http://schemas.microsoft.com/office/drawing/2014/main" id="{01F0E33C-5317-4151-B7F7-90F2C14DC501}"/>
              </a:ext>
            </a:extLst>
          </p:cNvPr>
          <p:cNvSpPr txBox="1"/>
          <p:nvPr/>
        </p:nvSpPr>
        <p:spPr>
          <a:xfrm>
            <a:off x="9478788" y="5646910"/>
            <a:ext cx="1382045" cy="369332"/>
          </a:xfrm>
          <a:prstGeom prst="rect">
            <a:avLst/>
          </a:prstGeom>
          <a:noFill/>
        </p:spPr>
        <p:txBody>
          <a:bodyPr wrap="none" rtlCol="0">
            <a:spAutoFit/>
          </a:bodyPr>
          <a:lstStyle/>
          <a:p>
            <a:r>
              <a:rPr lang="en-US" b="1" dirty="0"/>
              <a:t>Process flow</a:t>
            </a:r>
            <a:endParaRPr lang="en-PK" b="1" dirty="0"/>
          </a:p>
        </p:txBody>
      </p:sp>
      <p:sp>
        <p:nvSpPr>
          <p:cNvPr id="14" name="TextBox 13">
            <a:extLst>
              <a:ext uri="{FF2B5EF4-FFF2-40B4-BE49-F238E27FC236}">
                <a16:creationId xmlns:a16="http://schemas.microsoft.com/office/drawing/2014/main" id="{68746E7C-FEEC-4D7F-AD86-0BEB0A543544}"/>
              </a:ext>
            </a:extLst>
          </p:cNvPr>
          <p:cNvSpPr txBox="1"/>
          <p:nvPr/>
        </p:nvSpPr>
        <p:spPr>
          <a:xfrm>
            <a:off x="4088676" y="5044534"/>
            <a:ext cx="627095" cy="369332"/>
          </a:xfrm>
          <a:prstGeom prst="rect">
            <a:avLst/>
          </a:prstGeom>
          <a:noFill/>
        </p:spPr>
        <p:txBody>
          <a:bodyPr wrap="none" rtlCol="0">
            <a:spAutoFit/>
          </a:bodyPr>
          <a:lstStyle/>
          <a:p>
            <a:r>
              <a:rPr lang="en-US" dirty="0"/>
              <a:t>start</a:t>
            </a:r>
            <a:endParaRPr lang="en-PK" dirty="0"/>
          </a:p>
        </p:txBody>
      </p:sp>
      <p:sp>
        <p:nvSpPr>
          <p:cNvPr id="15" name="TextBox 14">
            <a:extLst>
              <a:ext uri="{FF2B5EF4-FFF2-40B4-BE49-F238E27FC236}">
                <a16:creationId xmlns:a16="http://schemas.microsoft.com/office/drawing/2014/main" id="{E425EF02-BC7F-4027-9695-F0784608FB0F}"/>
              </a:ext>
            </a:extLst>
          </p:cNvPr>
          <p:cNvSpPr txBox="1"/>
          <p:nvPr/>
        </p:nvSpPr>
        <p:spPr>
          <a:xfrm>
            <a:off x="5518425" y="5044534"/>
            <a:ext cx="543739" cy="369332"/>
          </a:xfrm>
          <a:prstGeom prst="rect">
            <a:avLst/>
          </a:prstGeom>
          <a:noFill/>
        </p:spPr>
        <p:txBody>
          <a:bodyPr wrap="none" rtlCol="0">
            <a:spAutoFit/>
          </a:bodyPr>
          <a:lstStyle/>
          <a:p>
            <a:r>
              <a:rPr lang="en-US" dirty="0"/>
              <a:t>end</a:t>
            </a:r>
            <a:endParaRPr lang="en-PK" dirty="0"/>
          </a:p>
        </p:txBody>
      </p:sp>
    </p:spTree>
    <p:extLst>
      <p:ext uri="{BB962C8B-B14F-4D97-AF65-F5344CB8AC3E}">
        <p14:creationId xmlns:p14="http://schemas.microsoft.com/office/powerpoint/2010/main" val="24125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E2D3-C129-4D37-8D49-E9C7867C4C50}"/>
              </a:ext>
            </a:extLst>
          </p:cNvPr>
          <p:cNvSpPr>
            <a:spLocks noGrp="1"/>
          </p:cNvSpPr>
          <p:nvPr>
            <p:ph type="title"/>
          </p:nvPr>
        </p:nvSpPr>
        <p:spPr/>
        <p:txBody>
          <a:bodyPr/>
          <a:lstStyle/>
          <a:p>
            <a:r>
              <a:rPr lang="en-US" dirty="0"/>
              <a:t>Let’s do it then</a:t>
            </a:r>
            <a:endParaRPr lang="en-PK" dirty="0"/>
          </a:p>
        </p:txBody>
      </p:sp>
      <p:sp>
        <p:nvSpPr>
          <p:cNvPr id="5" name="Content Placeholder 4">
            <a:extLst>
              <a:ext uri="{FF2B5EF4-FFF2-40B4-BE49-F238E27FC236}">
                <a16:creationId xmlns:a16="http://schemas.microsoft.com/office/drawing/2014/main" id="{3DDA5E75-8EAC-4805-8DCD-6EA101081424}"/>
              </a:ext>
            </a:extLst>
          </p:cNvPr>
          <p:cNvSpPr>
            <a:spLocks noGrp="1"/>
          </p:cNvSpPr>
          <p:nvPr>
            <p:ph idx="1"/>
          </p:nvPr>
        </p:nvSpPr>
        <p:spPr/>
        <p:txBody>
          <a:bodyPr/>
          <a:lstStyle/>
          <a:p>
            <a:r>
              <a:rPr lang="en-US" dirty="0"/>
              <a:t>Order to cash</a:t>
            </a:r>
          </a:p>
          <a:p>
            <a:pPr marL="0" indent="0">
              <a:buNone/>
            </a:pPr>
            <a:r>
              <a:rPr lang="en-AU" dirty="0"/>
              <a:t>An order-to-cash process is triggered by the receipt of a purchase order from a customer. Upon receipt, </a:t>
            </a:r>
            <a:r>
              <a:rPr lang="en-US" dirty="0"/>
              <a:t>the purchase order has to be checked against the stock to determine if the requested item(s) are available. Depending on stock availability the purchase order may be confirmed or rejected. </a:t>
            </a:r>
          </a:p>
          <a:p>
            <a:pPr marL="0" indent="0">
              <a:buNone/>
            </a:pPr>
            <a:r>
              <a:rPr lang="en-US" dirty="0"/>
              <a:t>If the purchase order is confirmed, an invoice is emitted and the goods requested are shipped. The process completes by archiving the </a:t>
            </a:r>
            <a:r>
              <a:rPr lang="en-AU" dirty="0"/>
              <a:t>order.</a:t>
            </a:r>
          </a:p>
          <a:p>
            <a:pPr marL="457063" lvl="1" indent="0">
              <a:buNone/>
            </a:pPr>
            <a:endParaRPr lang="en-US" dirty="0"/>
          </a:p>
          <a:p>
            <a:pPr marL="1885539" lvl="3" indent="-514350">
              <a:buAutoNum type="arabicPeriod"/>
            </a:pPr>
            <a:endParaRPr lang="en-PK" dirty="0"/>
          </a:p>
        </p:txBody>
      </p:sp>
    </p:spTree>
    <p:extLst>
      <p:ext uri="{BB962C8B-B14F-4D97-AF65-F5344CB8AC3E}">
        <p14:creationId xmlns:p14="http://schemas.microsoft.com/office/powerpoint/2010/main" val="24053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7981" y="1484784"/>
            <a:ext cx="10512862" cy="4865957"/>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r>
              <a:rPr lang="en-US" dirty="0"/>
              <a:t>Depending on stock availability the purchase order may be confirmed or rejected. </a:t>
            </a:r>
          </a:p>
          <a:p>
            <a:r>
              <a:rPr lang="en-US" dirty="0"/>
              <a:t>If the purchase order is confirmed, an invoice is emitted and the goods requested are shipped. The process completes by archiving the </a:t>
            </a:r>
            <a:r>
              <a:rPr lang="en-AU" dirty="0"/>
              <a:t>order.</a:t>
            </a:r>
          </a:p>
          <a:p>
            <a:endParaRPr lang="en-AU" dirty="0"/>
          </a:p>
        </p:txBody>
      </p:sp>
      <p:sp>
        <p:nvSpPr>
          <p:cNvPr id="3" name="Title 2"/>
          <p:cNvSpPr>
            <a:spLocks noGrp="1"/>
          </p:cNvSpPr>
          <p:nvPr>
            <p:ph type="title"/>
          </p:nvPr>
        </p:nvSpPr>
        <p:spPr>
          <a:xfrm>
            <a:off x="837981" y="192332"/>
            <a:ext cx="10512862" cy="1325563"/>
          </a:xfrm>
        </p:spPr>
        <p:txBody>
          <a:bodyPr/>
          <a:lstStyle/>
          <a:p>
            <a:r>
              <a:rPr lang="en-AU" dirty="0"/>
              <a:t>Breaking it down</a:t>
            </a:r>
          </a:p>
        </p:txBody>
      </p:sp>
    </p:spTree>
    <p:extLst>
      <p:ext uri="{BB962C8B-B14F-4D97-AF65-F5344CB8AC3E}">
        <p14:creationId xmlns:p14="http://schemas.microsoft.com/office/powerpoint/2010/main" val="242501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3811" y="1526205"/>
            <a:ext cx="10512861" cy="4824536"/>
          </a:xfrm>
        </p:spPr>
        <p:txBody>
          <a:bodyPr>
            <a:normAutofit/>
          </a:bodyPr>
          <a:lstStyle/>
          <a:p>
            <a:r>
              <a:rPr lang="en-AU" dirty="0"/>
              <a:t>An order-to-cash process is triggered by the receipt of a purchase order from a customer. </a:t>
            </a:r>
          </a:p>
          <a:p>
            <a:r>
              <a:rPr lang="en-AU" dirty="0"/>
              <a:t>Upon receipt, </a:t>
            </a:r>
            <a:r>
              <a:rPr lang="en-US" dirty="0"/>
              <a:t>the purchase order has to be checked against the stock to determine if the the requested item(s) are available. </a:t>
            </a:r>
          </a:p>
          <a:p>
            <a:pPr marL="0" indent="0">
              <a:buNone/>
            </a:pPr>
            <a:endParaRPr lang="en-AU" dirty="0"/>
          </a:p>
        </p:txBody>
      </p:sp>
      <p:sp>
        <p:nvSpPr>
          <p:cNvPr id="3" name="Title 2"/>
          <p:cNvSpPr>
            <a:spLocks noGrp="1"/>
          </p:cNvSpPr>
          <p:nvPr>
            <p:ph type="title"/>
          </p:nvPr>
        </p:nvSpPr>
        <p:spPr>
          <a:xfrm>
            <a:off x="837981" y="234935"/>
            <a:ext cx="10512862" cy="1325563"/>
          </a:xfrm>
        </p:spPr>
        <p:txBody>
          <a:bodyPr/>
          <a:lstStyle/>
          <a:p>
            <a:r>
              <a:rPr lang="en-AU" dirty="0"/>
              <a:t>Breaking it down</a:t>
            </a:r>
          </a:p>
        </p:txBody>
      </p:sp>
    </p:spTree>
    <p:extLst>
      <p:ext uri="{BB962C8B-B14F-4D97-AF65-F5344CB8AC3E}">
        <p14:creationId xmlns:p14="http://schemas.microsoft.com/office/powerpoint/2010/main" val="207935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6" name="Rectangle 6"/>
          <p:cNvSpPr>
            <a:spLocks noGrp="1" noChangeArrowheads="1"/>
          </p:cNvSpPr>
          <p:nvPr>
            <p:ph type="title"/>
          </p:nvPr>
        </p:nvSpPr>
        <p:spPr>
          <a:noFill/>
          <a:ln/>
        </p:spPr>
        <p:txBody>
          <a:bodyPr/>
          <a:lstStyle/>
          <a:p>
            <a:r>
              <a:rPr lang="en-AU" dirty="0"/>
              <a:t>BPMN Model</a:t>
            </a:r>
          </a:p>
        </p:txBody>
      </p:sp>
      <p:graphicFrame>
        <p:nvGraphicFramePr>
          <p:cNvPr id="11" name="Object 10"/>
          <p:cNvGraphicFramePr>
            <a:graphicFrameLocks noChangeAspect="1"/>
          </p:cNvGraphicFramePr>
          <p:nvPr/>
        </p:nvGraphicFramePr>
        <p:xfrm>
          <a:off x="1828542" y="2106256"/>
          <a:ext cx="738188" cy="2393950"/>
        </p:xfrm>
        <a:graphic>
          <a:graphicData uri="http://schemas.openxmlformats.org/presentationml/2006/ole">
            <mc:AlternateContent xmlns:mc="http://schemas.openxmlformats.org/markup-compatibility/2006">
              <mc:Choice xmlns:v="urn:schemas-microsoft-com:vml" Requires="v">
                <p:oleObj name="Visio" r:id="rId3" imgW="790214" imgH="2575736" progId="Visio.Drawing.11">
                  <p:embed/>
                </p:oleObj>
              </mc:Choice>
              <mc:Fallback>
                <p:oleObj name="Visio" r:id="rId3" imgW="790214" imgH="2575736" progId="Visio.Drawing.11">
                  <p:embed/>
                  <p:pic>
                    <p:nvPicPr>
                      <p:cNvPr id="11" name="Object 10"/>
                      <p:cNvPicPr>
                        <a:picLocks noChangeAspect="1" noChangeArrowheads="1"/>
                      </p:cNvPicPr>
                      <p:nvPr/>
                    </p:nvPicPr>
                    <p:blipFill>
                      <a:blip r:embed="rId4"/>
                      <a:srcRect/>
                      <a:stretch>
                        <a:fillRect/>
                      </a:stretch>
                    </p:blipFill>
                    <p:spPr bwMode="auto">
                      <a:xfrm>
                        <a:off x="1828542" y="2106256"/>
                        <a:ext cx="738188" cy="2393950"/>
                      </a:xfrm>
                      <a:prstGeom prst="rect">
                        <a:avLst/>
                      </a:prstGeom>
                      <a:noFill/>
                      <a:ln>
                        <a:noFill/>
                      </a:ln>
                      <a:effectLst/>
                    </p:spPr>
                  </p:pic>
                </p:oleObj>
              </mc:Fallback>
            </mc:AlternateContent>
          </a:graphicData>
        </a:graphic>
      </p:graphicFrame>
      <p:graphicFrame>
        <p:nvGraphicFramePr>
          <p:cNvPr id="18" name="Object 17"/>
          <p:cNvGraphicFramePr>
            <a:graphicFrameLocks noChangeAspect="1"/>
          </p:cNvGraphicFramePr>
          <p:nvPr/>
        </p:nvGraphicFramePr>
        <p:xfrm>
          <a:off x="2325932" y="2106256"/>
          <a:ext cx="1428750" cy="2393950"/>
        </p:xfrm>
        <a:graphic>
          <a:graphicData uri="http://schemas.openxmlformats.org/presentationml/2006/ole">
            <mc:AlternateContent xmlns:mc="http://schemas.openxmlformats.org/markup-compatibility/2006">
              <mc:Choice xmlns:v="urn:schemas-microsoft-com:vml" Requires="v">
                <p:oleObj name="Visio" r:id="rId5" imgW="1527479" imgH="2575736" progId="Visio.Drawing.11">
                  <p:embed/>
                </p:oleObj>
              </mc:Choice>
              <mc:Fallback>
                <p:oleObj name="Visio" r:id="rId5" imgW="1527479" imgH="2575736" progId="Visio.Drawing.11">
                  <p:embed/>
                  <p:pic>
                    <p:nvPicPr>
                      <p:cNvPr id="18" name="Object 17"/>
                      <p:cNvPicPr>
                        <a:picLocks noChangeAspect="1" noChangeArrowheads="1"/>
                      </p:cNvPicPr>
                      <p:nvPr/>
                    </p:nvPicPr>
                    <p:blipFill>
                      <a:blip r:embed="rId6"/>
                      <a:srcRect/>
                      <a:stretch>
                        <a:fillRect/>
                      </a:stretch>
                    </p:blipFill>
                    <p:spPr bwMode="auto">
                      <a:xfrm>
                        <a:off x="2325932" y="2106256"/>
                        <a:ext cx="1428750" cy="2393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60635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10.xml><?xml version="1.0" encoding="utf-8"?>
<p:tagLst xmlns:a="http://schemas.openxmlformats.org/drawingml/2006/main" xmlns:r="http://schemas.openxmlformats.org/officeDocument/2006/relationships" xmlns:p="http://schemas.openxmlformats.org/presentationml/2006/main">
  <p:tag name="PPTAGGERGROUP" val="5"/>
</p:tagLst>
</file>

<file path=ppt/tags/tag100.xml><?xml version="1.0" encoding="utf-8"?>
<p:tagLst xmlns:a="http://schemas.openxmlformats.org/drawingml/2006/main" xmlns:r="http://schemas.openxmlformats.org/officeDocument/2006/relationships" xmlns:p="http://schemas.openxmlformats.org/presentationml/2006/main">
  <p:tag name="PPTAGGERGROUP" val="5"/>
</p:tagLst>
</file>

<file path=ppt/tags/tag101.xml><?xml version="1.0" encoding="utf-8"?>
<p:tagLst xmlns:a="http://schemas.openxmlformats.org/drawingml/2006/main" xmlns:r="http://schemas.openxmlformats.org/officeDocument/2006/relationships" xmlns:p="http://schemas.openxmlformats.org/presentationml/2006/main">
  <p:tag name="PPTAGGERGROUP" val="5"/>
</p:tagLst>
</file>

<file path=ppt/tags/tag102.xml><?xml version="1.0" encoding="utf-8"?>
<p:tagLst xmlns:a="http://schemas.openxmlformats.org/drawingml/2006/main" xmlns:r="http://schemas.openxmlformats.org/officeDocument/2006/relationships" xmlns:p="http://schemas.openxmlformats.org/presentationml/2006/main">
  <p:tag name="PPTAGGERGROUP" val="5"/>
</p:tagLst>
</file>

<file path=ppt/tags/tag103.xml><?xml version="1.0" encoding="utf-8"?>
<p:tagLst xmlns:a="http://schemas.openxmlformats.org/drawingml/2006/main" xmlns:r="http://schemas.openxmlformats.org/officeDocument/2006/relationships" xmlns:p="http://schemas.openxmlformats.org/presentationml/2006/main">
  <p:tag name="PPTAGGERGROUP" val="5"/>
</p:tagLst>
</file>

<file path=ppt/tags/tag104.xml><?xml version="1.0" encoding="utf-8"?>
<p:tagLst xmlns:a="http://schemas.openxmlformats.org/drawingml/2006/main" xmlns:r="http://schemas.openxmlformats.org/officeDocument/2006/relationships" xmlns:p="http://schemas.openxmlformats.org/presentationml/2006/main">
  <p:tag name="PPTAGGERGROUP" val="5"/>
</p:tagLst>
</file>

<file path=ppt/tags/tag105.xml><?xml version="1.0" encoding="utf-8"?>
<p:tagLst xmlns:a="http://schemas.openxmlformats.org/drawingml/2006/main" xmlns:r="http://schemas.openxmlformats.org/officeDocument/2006/relationships" xmlns:p="http://schemas.openxmlformats.org/presentationml/2006/main">
  <p:tag name="PPTAGGERGROUP" val="5"/>
</p:tagLst>
</file>

<file path=ppt/tags/tag106.xml><?xml version="1.0" encoding="utf-8"?>
<p:tagLst xmlns:a="http://schemas.openxmlformats.org/drawingml/2006/main" xmlns:r="http://schemas.openxmlformats.org/officeDocument/2006/relationships" xmlns:p="http://schemas.openxmlformats.org/presentationml/2006/main">
  <p:tag name="PPTAGGERGROUP" val="5"/>
</p:tagLst>
</file>

<file path=ppt/tags/tag107.xml><?xml version="1.0" encoding="utf-8"?>
<p:tagLst xmlns:a="http://schemas.openxmlformats.org/drawingml/2006/main" xmlns:r="http://schemas.openxmlformats.org/officeDocument/2006/relationships" xmlns:p="http://schemas.openxmlformats.org/presentationml/2006/main">
  <p:tag name="PPTAGGERGROUP" val="5"/>
</p:tagLst>
</file>

<file path=ppt/tags/tag108.xml><?xml version="1.0" encoding="utf-8"?>
<p:tagLst xmlns:a="http://schemas.openxmlformats.org/drawingml/2006/main" xmlns:r="http://schemas.openxmlformats.org/officeDocument/2006/relationships" xmlns:p="http://schemas.openxmlformats.org/presentationml/2006/main">
  <p:tag name="PPTAGGERGROUP" val="5"/>
</p:tagLst>
</file>

<file path=ppt/tags/tag109.xml><?xml version="1.0" encoding="utf-8"?>
<p:tagLst xmlns:a="http://schemas.openxmlformats.org/drawingml/2006/main" xmlns:r="http://schemas.openxmlformats.org/officeDocument/2006/relationships" xmlns:p="http://schemas.openxmlformats.org/presentationml/2006/main">
  <p:tag name="PPTAGGERGROUP" val="5"/>
</p:tagLst>
</file>

<file path=ppt/tags/tag11.xml><?xml version="1.0" encoding="utf-8"?>
<p:tagLst xmlns:a="http://schemas.openxmlformats.org/drawingml/2006/main" xmlns:r="http://schemas.openxmlformats.org/officeDocument/2006/relationships" xmlns:p="http://schemas.openxmlformats.org/presentationml/2006/main">
  <p:tag name="PPTAGGERGROUP" val="5"/>
</p:tagLst>
</file>

<file path=ppt/tags/tag110.xml><?xml version="1.0" encoding="utf-8"?>
<p:tagLst xmlns:a="http://schemas.openxmlformats.org/drawingml/2006/main" xmlns:r="http://schemas.openxmlformats.org/officeDocument/2006/relationships" xmlns:p="http://schemas.openxmlformats.org/presentationml/2006/main">
  <p:tag name="PPTAGGERGROUP" val="5"/>
</p:tagLst>
</file>

<file path=ppt/tags/tag111.xml><?xml version="1.0" encoding="utf-8"?>
<p:tagLst xmlns:a="http://schemas.openxmlformats.org/drawingml/2006/main" xmlns:r="http://schemas.openxmlformats.org/officeDocument/2006/relationships" xmlns:p="http://schemas.openxmlformats.org/presentationml/2006/main">
  <p:tag name="PPTAGGERGROUP" val="5"/>
</p:tagLst>
</file>

<file path=ppt/tags/tag112.xml><?xml version="1.0" encoding="utf-8"?>
<p:tagLst xmlns:a="http://schemas.openxmlformats.org/drawingml/2006/main" xmlns:r="http://schemas.openxmlformats.org/officeDocument/2006/relationships" xmlns:p="http://schemas.openxmlformats.org/presentationml/2006/main">
  <p:tag name="PPTAGGERGROUP" val="5"/>
</p:tagLst>
</file>

<file path=ppt/tags/tag113.xml><?xml version="1.0" encoding="utf-8"?>
<p:tagLst xmlns:a="http://schemas.openxmlformats.org/drawingml/2006/main" xmlns:r="http://schemas.openxmlformats.org/officeDocument/2006/relationships" xmlns:p="http://schemas.openxmlformats.org/presentationml/2006/main">
  <p:tag name="PPTAGGERGROUP" val="5"/>
</p:tagLst>
</file>

<file path=ppt/tags/tag114.xml><?xml version="1.0" encoding="utf-8"?>
<p:tagLst xmlns:a="http://schemas.openxmlformats.org/drawingml/2006/main" xmlns:r="http://schemas.openxmlformats.org/officeDocument/2006/relationships" xmlns:p="http://schemas.openxmlformats.org/presentationml/2006/main">
  <p:tag name="PPTAGGERGROUP" val="5"/>
</p:tagLst>
</file>

<file path=ppt/tags/tag115.xml><?xml version="1.0" encoding="utf-8"?>
<p:tagLst xmlns:a="http://schemas.openxmlformats.org/drawingml/2006/main" xmlns:r="http://schemas.openxmlformats.org/officeDocument/2006/relationships" xmlns:p="http://schemas.openxmlformats.org/presentationml/2006/main">
  <p:tag name="PPTAGGERGROUP" val="5"/>
</p:tagLst>
</file>

<file path=ppt/tags/tag116.xml><?xml version="1.0" encoding="utf-8"?>
<p:tagLst xmlns:a="http://schemas.openxmlformats.org/drawingml/2006/main" xmlns:r="http://schemas.openxmlformats.org/officeDocument/2006/relationships" xmlns:p="http://schemas.openxmlformats.org/presentationml/2006/main">
  <p:tag name="PPTAGGERGROUP" val="5"/>
</p:tagLst>
</file>

<file path=ppt/tags/tag117.xml><?xml version="1.0" encoding="utf-8"?>
<p:tagLst xmlns:a="http://schemas.openxmlformats.org/drawingml/2006/main" xmlns:r="http://schemas.openxmlformats.org/officeDocument/2006/relationships" xmlns:p="http://schemas.openxmlformats.org/presentationml/2006/main">
  <p:tag name="PPTAGGERGROUP" val="5"/>
</p:tagLst>
</file>

<file path=ppt/tags/tag118.xml><?xml version="1.0" encoding="utf-8"?>
<p:tagLst xmlns:a="http://schemas.openxmlformats.org/drawingml/2006/main" xmlns:r="http://schemas.openxmlformats.org/officeDocument/2006/relationships" xmlns:p="http://schemas.openxmlformats.org/presentationml/2006/main">
  <p:tag name="PPTAGGERGROUP" val="5"/>
</p:tagLst>
</file>

<file path=ppt/tags/tag119.xml><?xml version="1.0" encoding="utf-8"?>
<p:tagLst xmlns:a="http://schemas.openxmlformats.org/drawingml/2006/main" xmlns:r="http://schemas.openxmlformats.org/officeDocument/2006/relationships" xmlns:p="http://schemas.openxmlformats.org/presentationml/2006/main">
  <p:tag name="PPTAGGERGROUP" val="5"/>
</p:tagLst>
</file>

<file path=ppt/tags/tag12.xml><?xml version="1.0" encoding="utf-8"?>
<p:tagLst xmlns:a="http://schemas.openxmlformats.org/drawingml/2006/main" xmlns:r="http://schemas.openxmlformats.org/officeDocument/2006/relationships" xmlns:p="http://schemas.openxmlformats.org/presentationml/2006/main">
  <p:tag name="PPTAGGERGROUP" val="5"/>
</p:tagLst>
</file>

<file path=ppt/tags/tag120.xml><?xml version="1.0" encoding="utf-8"?>
<p:tagLst xmlns:a="http://schemas.openxmlformats.org/drawingml/2006/main" xmlns:r="http://schemas.openxmlformats.org/officeDocument/2006/relationships" xmlns:p="http://schemas.openxmlformats.org/presentationml/2006/main">
  <p:tag name="PPTAGGERGROUP" val="5"/>
</p:tagLst>
</file>

<file path=ppt/tags/tag121.xml><?xml version="1.0" encoding="utf-8"?>
<p:tagLst xmlns:a="http://schemas.openxmlformats.org/drawingml/2006/main" xmlns:r="http://schemas.openxmlformats.org/officeDocument/2006/relationships" xmlns:p="http://schemas.openxmlformats.org/presentationml/2006/main">
  <p:tag name="PPTAGGERGROUP" val="5"/>
</p:tagLst>
</file>

<file path=ppt/tags/tag122.xml><?xml version="1.0" encoding="utf-8"?>
<p:tagLst xmlns:a="http://schemas.openxmlformats.org/drawingml/2006/main" xmlns:r="http://schemas.openxmlformats.org/officeDocument/2006/relationships" xmlns:p="http://schemas.openxmlformats.org/presentationml/2006/main">
  <p:tag name="PPTAGGERGROUP" val="5"/>
</p:tagLst>
</file>

<file path=ppt/tags/tag123.xml><?xml version="1.0" encoding="utf-8"?>
<p:tagLst xmlns:a="http://schemas.openxmlformats.org/drawingml/2006/main" xmlns:r="http://schemas.openxmlformats.org/officeDocument/2006/relationships" xmlns:p="http://schemas.openxmlformats.org/presentationml/2006/main">
  <p:tag name="PPTAGGERGROUP" val="5"/>
</p:tagLst>
</file>

<file path=ppt/tags/tag124.xml><?xml version="1.0" encoding="utf-8"?>
<p:tagLst xmlns:a="http://schemas.openxmlformats.org/drawingml/2006/main" xmlns:r="http://schemas.openxmlformats.org/officeDocument/2006/relationships" xmlns:p="http://schemas.openxmlformats.org/presentationml/2006/main">
  <p:tag name="PPTAGGERGROUP" val="5"/>
</p:tagLst>
</file>

<file path=ppt/tags/tag125.xml><?xml version="1.0" encoding="utf-8"?>
<p:tagLst xmlns:a="http://schemas.openxmlformats.org/drawingml/2006/main" xmlns:r="http://schemas.openxmlformats.org/officeDocument/2006/relationships" xmlns:p="http://schemas.openxmlformats.org/presentationml/2006/main">
  <p:tag name="PPTAGGERGROUP" val="5"/>
</p:tagLst>
</file>

<file path=ppt/tags/tag126.xml><?xml version="1.0" encoding="utf-8"?>
<p:tagLst xmlns:a="http://schemas.openxmlformats.org/drawingml/2006/main" xmlns:r="http://schemas.openxmlformats.org/officeDocument/2006/relationships" xmlns:p="http://schemas.openxmlformats.org/presentationml/2006/main">
  <p:tag name="PPTAGGERGROUP" val="5"/>
</p:tagLst>
</file>

<file path=ppt/tags/tag127.xml><?xml version="1.0" encoding="utf-8"?>
<p:tagLst xmlns:a="http://schemas.openxmlformats.org/drawingml/2006/main" xmlns:r="http://schemas.openxmlformats.org/officeDocument/2006/relationships" xmlns:p="http://schemas.openxmlformats.org/presentationml/2006/main">
  <p:tag name="PPTAGGERGROUP" val="5"/>
</p:tagLst>
</file>

<file path=ppt/tags/tag128.xml><?xml version="1.0" encoding="utf-8"?>
<p:tagLst xmlns:a="http://schemas.openxmlformats.org/drawingml/2006/main" xmlns:r="http://schemas.openxmlformats.org/officeDocument/2006/relationships" xmlns:p="http://schemas.openxmlformats.org/presentationml/2006/main">
  <p:tag name="PPTAGGERGROUP" val="5"/>
</p:tagLst>
</file>

<file path=ppt/tags/tag129.xml><?xml version="1.0" encoding="utf-8"?>
<p:tagLst xmlns:a="http://schemas.openxmlformats.org/drawingml/2006/main" xmlns:r="http://schemas.openxmlformats.org/officeDocument/2006/relationships" xmlns:p="http://schemas.openxmlformats.org/presentationml/2006/main">
  <p:tag name="PPTAGGERGROUP" val="5"/>
</p:tagLst>
</file>

<file path=ppt/tags/tag13.xml><?xml version="1.0" encoding="utf-8"?>
<p:tagLst xmlns:a="http://schemas.openxmlformats.org/drawingml/2006/main" xmlns:r="http://schemas.openxmlformats.org/officeDocument/2006/relationships" xmlns:p="http://schemas.openxmlformats.org/presentationml/2006/main">
  <p:tag name="PPTAGGERGROUP" val="5"/>
</p:tagLst>
</file>

<file path=ppt/tags/tag130.xml><?xml version="1.0" encoding="utf-8"?>
<p:tagLst xmlns:a="http://schemas.openxmlformats.org/drawingml/2006/main" xmlns:r="http://schemas.openxmlformats.org/officeDocument/2006/relationships" xmlns:p="http://schemas.openxmlformats.org/presentationml/2006/main">
  <p:tag name="PPTAGGERGROUP" val="5"/>
</p:tagLst>
</file>

<file path=ppt/tags/tag131.xml><?xml version="1.0" encoding="utf-8"?>
<p:tagLst xmlns:a="http://schemas.openxmlformats.org/drawingml/2006/main" xmlns:r="http://schemas.openxmlformats.org/officeDocument/2006/relationships" xmlns:p="http://schemas.openxmlformats.org/presentationml/2006/main">
  <p:tag name="PPTAGGERGROUP" val="5"/>
</p:tagLst>
</file>

<file path=ppt/tags/tag132.xml><?xml version="1.0" encoding="utf-8"?>
<p:tagLst xmlns:a="http://schemas.openxmlformats.org/drawingml/2006/main" xmlns:r="http://schemas.openxmlformats.org/officeDocument/2006/relationships" xmlns:p="http://schemas.openxmlformats.org/presentationml/2006/main">
  <p:tag name="PPTAGGERGROUP" val="5"/>
</p:tagLst>
</file>

<file path=ppt/tags/tag133.xml><?xml version="1.0" encoding="utf-8"?>
<p:tagLst xmlns:a="http://schemas.openxmlformats.org/drawingml/2006/main" xmlns:r="http://schemas.openxmlformats.org/officeDocument/2006/relationships" xmlns:p="http://schemas.openxmlformats.org/presentationml/2006/main">
  <p:tag name="PPTAGGERGROUP" val="5"/>
</p:tagLst>
</file>

<file path=ppt/tags/tag134.xml><?xml version="1.0" encoding="utf-8"?>
<p:tagLst xmlns:a="http://schemas.openxmlformats.org/drawingml/2006/main" xmlns:r="http://schemas.openxmlformats.org/officeDocument/2006/relationships" xmlns:p="http://schemas.openxmlformats.org/presentationml/2006/main">
  <p:tag name="PPTAGGERGROUP" val="5"/>
</p:tagLst>
</file>

<file path=ppt/tags/tag135.xml><?xml version="1.0" encoding="utf-8"?>
<p:tagLst xmlns:a="http://schemas.openxmlformats.org/drawingml/2006/main" xmlns:r="http://schemas.openxmlformats.org/officeDocument/2006/relationships" xmlns:p="http://schemas.openxmlformats.org/presentationml/2006/main">
  <p:tag name="PPTAGGERGROUP" val="5"/>
</p:tagLst>
</file>

<file path=ppt/tags/tag136.xml><?xml version="1.0" encoding="utf-8"?>
<p:tagLst xmlns:a="http://schemas.openxmlformats.org/drawingml/2006/main" xmlns:r="http://schemas.openxmlformats.org/officeDocument/2006/relationships" xmlns:p="http://schemas.openxmlformats.org/presentationml/2006/main">
  <p:tag name="PPTAGGERGROUP" val="5"/>
</p:tagLst>
</file>

<file path=ppt/tags/tag137.xml><?xml version="1.0" encoding="utf-8"?>
<p:tagLst xmlns:a="http://schemas.openxmlformats.org/drawingml/2006/main" xmlns:r="http://schemas.openxmlformats.org/officeDocument/2006/relationships" xmlns:p="http://schemas.openxmlformats.org/presentationml/2006/main">
  <p:tag name="PPTAGGERGROUP" val="5"/>
</p:tagLst>
</file>

<file path=ppt/tags/tag138.xml><?xml version="1.0" encoding="utf-8"?>
<p:tagLst xmlns:a="http://schemas.openxmlformats.org/drawingml/2006/main" xmlns:r="http://schemas.openxmlformats.org/officeDocument/2006/relationships" xmlns:p="http://schemas.openxmlformats.org/presentationml/2006/main">
  <p:tag name="PPTAGGERGROUP" val="5"/>
</p:tagLst>
</file>

<file path=ppt/tags/tag139.xml><?xml version="1.0" encoding="utf-8"?>
<p:tagLst xmlns:a="http://schemas.openxmlformats.org/drawingml/2006/main" xmlns:r="http://schemas.openxmlformats.org/officeDocument/2006/relationships" xmlns:p="http://schemas.openxmlformats.org/presentationml/2006/main">
  <p:tag name="PPTAGGERGROUP" val="5"/>
</p:tagLst>
</file>

<file path=ppt/tags/tag14.xml><?xml version="1.0" encoding="utf-8"?>
<p:tagLst xmlns:a="http://schemas.openxmlformats.org/drawingml/2006/main" xmlns:r="http://schemas.openxmlformats.org/officeDocument/2006/relationships" xmlns:p="http://schemas.openxmlformats.org/presentationml/2006/main">
  <p:tag name="PPTAGGERGROUP" val="5"/>
</p:tagLst>
</file>

<file path=ppt/tags/tag140.xml><?xml version="1.0" encoding="utf-8"?>
<p:tagLst xmlns:a="http://schemas.openxmlformats.org/drawingml/2006/main" xmlns:r="http://schemas.openxmlformats.org/officeDocument/2006/relationships" xmlns:p="http://schemas.openxmlformats.org/presentationml/2006/main">
  <p:tag name="PPTAGGERGROUP" val="5"/>
</p:tagLst>
</file>

<file path=ppt/tags/tag141.xml><?xml version="1.0" encoding="utf-8"?>
<p:tagLst xmlns:a="http://schemas.openxmlformats.org/drawingml/2006/main" xmlns:r="http://schemas.openxmlformats.org/officeDocument/2006/relationships" xmlns:p="http://schemas.openxmlformats.org/presentationml/2006/main">
  <p:tag name="PPTAGGERGROUP" val="5"/>
</p:tagLst>
</file>

<file path=ppt/tags/tag142.xml><?xml version="1.0" encoding="utf-8"?>
<p:tagLst xmlns:a="http://schemas.openxmlformats.org/drawingml/2006/main" xmlns:r="http://schemas.openxmlformats.org/officeDocument/2006/relationships" xmlns:p="http://schemas.openxmlformats.org/presentationml/2006/main">
  <p:tag name="PPTAGGERGROUP" val="5"/>
</p:tagLst>
</file>

<file path=ppt/tags/tag143.xml><?xml version="1.0" encoding="utf-8"?>
<p:tagLst xmlns:a="http://schemas.openxmlformats.org/drawingml/2006/main" xmlns:r="http://schemas.openxmlformats.org/officeDocument/2006/relationships" xmlns:p="http://schemas.openxmlformats.org/presentationml/2006/main">
  <p:tag name="PPTAGGERGROUP" val="5"/>
</p:tagLst>
</file>

<file path=ppt/tags/tag144.xml><?xml version="1.0" encoding="utf-8"?>
<p:tagLst xmlns:a="http://schemas.openxmlformats.org/drawingml/2006/main" xmlns:r="http://schemas.openxmlformats.org/officeDocument/2006/relationships" xmlns:p="http://schemas.openxmlformats.org/presentationml/2006/main">
  <p:tag name="PPTAGGERGROUP" val="5"/>
</p:tagLst>
</file>

<file path=ppt/tags/tag145.xml><?xml version="1.0" encoding="utf-8"?>
<p:tagLst xmlns:a="http://schemas.openxmlformats.org/drawingml/2006/main" xmlns:r="http://schemas.openxmlformats.org/officeDocument/2006/relationships" xmlns:p="http://schemas.openxmlformats.org/presentationml/2006/main">
  <p:tag name="PPTAGGERGROUP" val="5"/>
</p:tagLst>
</file>

<file path=ppt/tags/tag146.xml><?xml version="1.0" encoding="utf-8"?>
<p:tagLst xmlns:a="http://schemas.openxmlformats.org/drawingml/2006/main" xmlns:r="http://schemas.openxmlformats.org/officeDocument/2006/relationships" xmlns:p="http://schemas.openxmlformats.org/presentationml/2006/main">
  <p:tag name="PPTAGGERGROUP" val="5"/>
</p:tagLst>
</file>

<file path=ppt/tags/tag147.xml><?xml version="1.0" encoding="utf-8"?>
<p:tagLst xmlns:a="http://schemas.openxmlformats.org/drawingml/2006/main" xmlns:r="http://schemas.openxmlformats.org/officeDocument/2006/relationships" xmlns:p="http://schemas.openxmlformats.org/presentationml/2006/main">
  <p:tag name="PPTAGGERGROUP" val="5"/>
</p:tagLst>
</file>

<file path=ppt/tags/tag148.xml><?xml version="1.0" encoding="utf-8"?>
<p:tagLst xmlns:a="http://schemas.openxmlformats.org/drawingml/2006/main" xmlns:r="http://schemas.openxmlformats.org/officeDocument/2006/relationships" xmlns:p="http://schemas.openxmlformats.org/presentationml/2006/main">
  <p:tag name="PPTAGGERGROUP" val="5"/>
</p:tagLst>
</file>

<file path=ppt/tags/tag149.xml><?xml version="1.0" encoding="utf-8"?>
<p:tagLst xmlns:a="http://schemas.openxmlformats.org/drawingml/2006/main" xmlns:r="http://schemas.openxmlformats.org/officeDocument/2006/relationships" xmlns:p="http://schemas.openxmlformats.org/presentationml/2006/main">
  <p:tag name="PPTAGGERGROUP" val="5"/>
</p:tagLst>
</file>

<file path=ppt/tags/tag15.xml><?xml version="1.0" encoding="utf-8"?>
<p:tagLst xmlns:a="http://schemas.openxmlformats.org/drawingml/2006/main" xmlns:r="http://schemas.openxmlformats.org/officeDocument/2006/relationships" xmlns:p="http://schemas.openxmlformats.org/presentationml/2006/main">
  <p:tag name="PPTAGGERGROUP" val="5"/>
</p:tagLst>
</file>

<file path=ppt/tags/tag150.xml><?xml version="1.0" encoding="utf-8"?>
<p:tagLst xmlns:a="http://schemas.openxmlformats.org/drawingml/2006/main" xmlns:r="http://schemas.openxmlformats.org/officeDocument/2006/relationships" xmlns:p="http://schemas.openxmlformats.org/presentationml/2006/main">
  <p:tag name="PPTAGGERGROUP" val="5"/>
</p:tagLst>
</file>

<file path=ppt/tags/tag151.xml><?xml version="1.0" encoding="utf-8"?>
<p:tagLst xmlns:a="http://schemas.openxmlformats.org/drawingml/2006/main" xmlns:r="http://schemas.openxmlformats.org/officeDocument/2006/relationships" xmlns:p="http://schemas.openxmlformats.org/presentationml/2006/main">
  <p:tag name="PPTAGGERGROUP" val="5"/>
</p:tagLst>
</file>

<file path=ppt/tags/tag152.xml><?xml version="1.0" encoding="utf-8"?>
<p:tagLst xmlns:a="http://schemas.openxmlformats.org/drawingml/2006/main" xmlns:r="http://schemas.openxmlformats.org/officeDocument/2006/relationships" xmlns:p="http://schemas.openxmlformats.org/presentationml/2006/main">
  <p:tag name="PPTAGGERGROUP" val="5"/>
</p:tagLst>
</file>

<file path=ppt/tags/tag153.xml><?xml version="1.0" encoding="utf-8"?>
<p:tagLst xmlns:a="http://schemas.openxmlformats.org/drawingml/2006/main" xmlns:r="http://schemas.openxmlformats.org/officeDocument/2006/relationships" xmlns:p="http://schemas.openxmlformats.org/presentationml/2006/main">
  <p:tag name="PPTAGGERGROUP" val="5"/>
</p:tagLst>
</file>

<file path=ppt/tags/tag154.xml><?xml version="1.0" encoding="utf-8"?>
<p:tagLst xmlns:a="http://schemas.openxmlformats.org/drawingml/2006/main" xmlns:r="http://schemas.openxmlformats.org/officeDocument/2006/relationships" xmlns:p="http://schemas.openxmlformats.org/presentationml/2006/main">
  <p:tag name="PPTAGGERGROUP" val="5"/>
</p:tagLst>
</file>

<file path=ppt/tags/tag155.xml><?xml version="1.0" encoding="utf-8"?>
<p:tagLst xmlns:a="http://schemas.openxmlformats.org/drawingml/2006/main" xmlns:r="http://schemas.openxmlformats.org/officeDocument/2006/relationships" xmlns:p="http://schemas.openxmlformats.org/presentationml/2006/main">
  <p:tag name="PPTAGGERGROUP" val="5"/>
</p:tagLst>
</file>

<file path=ppt/tags/tag156.xml><?xml version="1.0" encoding="utf-8"?>
<p:tagLst xmlns:a="http://schemas.openxmlformats.org/drawingml/2006/main" xmlns:r="http://schemas.openxmlformats.org/officeDocument/2006/relationships" xmlns:p="http://schemas.openxmlformats.org/presentationml/2006/main">
  <p:tag name="PPTAGGERGROUP" val="5"/>
</p:tagLst>
</file>

<file path=ppt/tags/tag157.xml><?xml version="1.0" encoding="utf-8"?>
<p:tagLst xmlns:a="http://schemas.openxmlformats.org/drawingml/2006/main" xmlns:r="http://schemas.openxmlformats.org/officeDocument/2006/relationships" xmlns:p="http://schemas.openxmlformats.org/presentationml/2006/main">
  <p:tag name="PPTAGGERGROUP" val="5"/>
</p:tagLst>
</file>

<file path=ppt/tags/tag158.xml><?xml version="1.0" encoding="utf-8"?>
<p:tagLst xmlns:a="http://schemas.openxmlformats.org/drawingml/2006/main" xmlns:r="http://schemas.openxmlformats.org/officeDocument/2006/relationships" xmlns:p="http://schemas.openxmlformats.org/presentationml/2006/main">
  <p:tag name="PPTAGGERGROUP" val="5"/>
</p:tagLst>
</file>

<file path=ppt/tags/tag159.xml><?xml version="1.0" encoding="utf-8"?>
<p:tagLst xmlns:a="http://schemas.openxmlformats.org/drawingml/2006/main" xmlns:r="http://schemas.openxmlformats.org/officeDocument/2006/relationships" xmlns:p="http://schemas.openxmlformats.org/presentationml/2006/main">
  <p:tag name="PPTAGGERGROUP" val="5"/>
</p:tagLst>
</file>

<file path=ppt/tags/tag16.xml><?xml version="1.0" encoding="utf-8"?>
<p:tagLst xmlns:a="http://schemas.openxmlformats.org/drawingml/2006/main" xmlns:r="http://schemas.openxmlformats.org/officeDocument/2006/relationships" xmlns:p="http://schemas.openxmlformats.org/presentationml/2006/main">
  <p:tag name="PPTAGGERGROUP" val="5"/>
</p:tagLst>
</file>

<file path=ppt/tags/tag160.xml><?xml version="1.0" encoding="utf-8"?>
<p:tagLst xmlns:a="http://schemas.openxmlformats.org/drawingml/2006/main" xmlns:r="http://schemas.openxmlformats.org/officeDocument/2006/relationships" xmlns:p="http://schemas.openxmlformats.org/presentationml/2006/main">
  <p:tag name="PPTAGGERGROUP" val="5"/>
</p:tagLst>
</file>

<file path=ppt/tags/tag161.xml><?xml version="1.0" encoding="utf-8"?>
<p:tagLst xmlns:a="http://schemas.openxmlformats.org/drawingml/2006/main" xmlns:r="http://schemas.openxmlformats.org/officeDocument/2006/relationships" xmlns:p="http://schemas.openxmlformats.org/presentationml/2006/main">
  <p:tag name="PPTAGGERGROUP" val="5"/>
</p:tagLst>
</file>

<file path=ppt/tags/tag162.xml><?xml version="1.0" encoding="utf-8"?>
<p:tagLst xmlns:a="http://schemas.openxmlformats.org/drawingml/2006/main" xmlns:r="http://schemas.openxmlformats.org/officeDocument/2006/relationships" xmlns:p="http://schemas.openxmlformats.org/presentationml/2006/main">
  <p:tag name="PPTAGGERGROUP" val="5"/>
</p:tagLst>
</file>

<file path=ppt/tags/tag163.xml><?xml version="1.0" encoding="utf-8"?>
<p:tagLst xmlns:a="http://schemas.openxmlformats.org/drawingml/2006/main" xmlns:r="http://schemas.openxmlformats.org/officeDocument/2006/relationships" xmlns:p="http://schemas.openxmlformats.org/presentationml/2006/main">
  <p:tag name="PPTAGGERGROUP" val="5"/>
</p:tagLst>
</file>

<file path=ppt/tags/tag164.xml><?xml version="1.0" encoding="utf-8"?>
<p:tagLst xmlns:a="http://schemas.openxmlformats.org/drawingml/2006/main" xmlns:r="http://schemas.openxmlformats.org/officeDocument/2006/relationships" xmlns:p="http://schemas.openxmlformats.org/presentationml/2006/main">
  <p:tag name="PPTAGGERGROUP" val="5"/>
</p:tagLst>
</file>

<file path=ppt/tags/tag165.xml><?xml version="1.0" encoding="utf-8"?>
<p:tagLst xmlns:a="http://schemas.openxmlformats.org/drawingml/2006/main" xmlns:r="http://schemas.openxmlformats.org/officeDocument/2006/relationships" xmlns:p="http://schemas.openxmlformats.org/presentationml/2006/main">
  <p:tag name="PPTAGGERGROUP" val="5"/>
</p:tagLst>
</file>

<file path=ppt/tags/tag166.xml><?xml version="1.0" encoding="utf-8"?>
<p:tagLst xmlns:a="http://schemas.openxmlformats.org/drawingml/2006/main" xmlns:r="http://schemas.openxmlformats.org/officeDocument/2006/relationships" xmlns:p="http://schemas.openxmlformats.org/presentationml/2006/main">
  <p:tag name="PPTAGGERGROUP" val="5"/>
</p:tagLst>
</file>

<file path=ppt/tags/tag167.xml><?xml version="1.0" encoding="utf-8"?>
<p:tagLst xmlns:a="http://schemas.openxmlformats.org/drawingml/2006/main" xmlns:r="http://schemas.openxmlformats.org/officeDocument/2006/relationships" xmlns:p="http://schemas.openxmlformats.org/presentationml/2006/main">
  <p:tag name="PPTAGGERGROUP" val="5"/>
</p:tagLst>
</file>

<file path=ppt/tags/tag168.xml><?xml version="1.0" encoding="utf-8"?>
<p:tagLst xmlns:a="http://schemas.openxmlformats.org/drawingml/2006/main" xmlns:r="http://schemas.openxmlformats.org/officeDocument/2006/relationships" xmlns:p="http://schemas.openxmlformats.org/presentationml/2006/main">
  <p:tag name="PPTAGGERGROUP" val="5"/>
</p:tagLst>
</file>

<file path=ppt/tags/tag169.xml><?xml version="1.0" encoding="utf-8"?>
<p:tagLst xmlns:a="http://schemas.openxmlformats.org/drawingml/2006/main" xmlns:r="http://schemas.openxmlformats.org/officeDocument/2006/relationships" xmlns:p="http://schemas.openxmlformats.org/presentationml/2006/main">
  <p:tag name="PPTAGGERGROUP" val="5"/>
</p:tagLst>
</file>

<file path=ppt/tags/tag17.xml><?xml version="1.0" encoding="utf-8"?>
<p:tagLst xmlns:a="http://schemas.openxmlformats.org/drawingml/2006/main" xmlns:r="http://schemas.openxmlformats.org/officeDocument/2006/relationships" xmlns:p="http://schemas.openxmlformats.org/presentationml/2006/main">
  <p:tag name="PPTAGGERGROUP" val="5"/>
</p:tagLst>
</file>

<file path=ppt/tags/tag170.xml><?xml version="1.0" encoding="utf-8"?>
<p:tagLst xmlns:a="http://schemas.openxmlformats.org/drawingml/2006/main" xmlns:r="http://schemas.openxmlformats.org/officeDocument/2006/relationships" xmlns:p="http://schemas.openxmlformats.org/presentationml/2006/main">
  <p:tag name="PPTAGGERGROUP" val="5"/>
</p:tagLst>
</file>

<file path=ppt/tags/tag171.xml><?xml version="1.0" encoding="utf-8"?>
<p:tagLst xmlns:a="http://schemas.openxmlformats.org/drawingml/2006/main" xmlns:r="http://schemas.openxmlformats.org/officeDocument/2006/relationships" xmlns:p="http://schemas.openxmlformats.org/presentationml/2006/main">
  <p:tag name="PPTAGGERGROUP" val="5"/>
</p:tagLst>
</file>

<file path=ppt/tags/tag172.xml><?xml version="1.0" encoding="utf-8"?>
<p:tagLst xmlns:a="http://schemas.openxmlformats.org/drawingml/2006/main" xmlns:r="http://schemas.openxmlformats.org/officeDocument/2006/relationships" xmlns:p="http://schemas.openxmlformats.org/presentationml/2006/main">
  <p:tag name="PPTAGGERGROUP" val="5"/>
</p:tagLst>
</file>

<file path=ppt/tags/tag173.xml><?xml version="1.0" encoding="utf-8"?>
<p:tagLst xmlns:a="http://schemas.openxmlformats.org/drawingml/2006/main" xmlns:r="http://schemas.openxmlformats.org/officeDocument/2006/relationships" xmlns:p="http://schemas.openxmlformats.org/presentationml/2006/main">
  <p:tag name="PPTAGGERGROUP" val="5"/>
</p:tagLst>
</file>

<file path=ppt/tags/tag174.xml><?xml version="1.0" encoding="utf-8"?>
<p:tagLst xmlns:a="http://schemas.openxmlformats.org/drawingml/2006/main" xmlns:r="http://schemas.openxmlformats.org/officeDocument/2006/relationships" xmlns:p="http://schemas.openxmlformats.org/presentationml/2006/main">
  <p:tag name="PPTAGGERGROUP" val="5"/>
</p:tagLst>
</file>

<file path=ppt/tags/tag175.xml><?xml version="1.0" encoding="utf-8"?>
<p:tagLst xmlns:a="http://schemas.openxmlformats.org/drawingml/2006/main" xmlns:r="http://schemas.openxmlformats.org/officeDocument/2006/relationships" xmlns:p="http://schemas.openxmlformats.org/presentationml/2006/main">
  <p:tag name="PPTAGGERGROUP" val="5"/>
</p:tagLst>
</file>

<file path=ppt/tags/tag176.xml><?xml version="1.0" encoding="utf-8"?>
<p:tagLst xmlns:a="http://schemas.openxmlformats.org/drawingml/2006/main" xmlns:r="http://schemas.openxmlformats.org/officeDocument/2006/relationships" xmlns:p="http://schemas.openxmlformats.org/presentationml/2006/main">
  <p:tag name="PPTAGGERGROUP" val="5"/>
</p:tagLst>
</file>

<file path=ppt/tags/tag177.xml><?xml version="1.0" encoding="utf-8"?>
<p:tagLst xmlns:a="http://schemas.openxmlformats.org/drawingml/2006/main" xmlns:r="http://schemas.openxmlformats.org/officeDocument/2006/relationships" xmlns:p="http://schemas.openxmlformats.org/presentationml/2006/main">
  <p:tag name="PPTAGGERGROUP" val="5"/>
</p:tagLst>
</file>

<file path=ppt/tags/tag178.xml><?xml version="1.0" encoding="utf-8"?>
<p:tagLst xmlns:a="http://schemas.openxmlformats.org/drawingml/2006/main" xmlns:r="http://schemas.openxmlformats.org/officeDocument/2006/relationships" xmlns:p="http://schemas.openxmlformats.org/presentationml/2006/main">
  <p:tag name="PPTAGGERGROUP" val="5"/>
</p:tagLst>
</file>

<file path=ppt/tags/tag179.xml><?xml version="1.0" encoding="utf-8"?>
<p:tagLst xmlns:a="http://schemas.openxmlformats.org/drawingml/2006/main" xmlns:r="http://schemas.openxmlformats.org/officeDocument/2006/relationships" xmlns:p="http://schemas.openxmlformats.org/presentationml/2006/main">
  <p:tag name="PPTAGGERGROUP" val="5"/>
</p:tagLst>
</file>

<file path=ppt/tags/tag18.xml><?xml version="1.0" encoding="utf-8"?>
<p:tagLst xmlns:a="http://schemas.openxmlformats.org/drawingml/2006/main" xmlns:r="http://schemas.openxmlformats.org/officeDocument/2006/relationships" xmlns:p="http://schemas.openxmlformats.org/presentationml/2006/main">
  <p:tag name="PPTAGGERGROUP" val="5"/>
</p:tagLst>
</file>

<file path=ppt/tags/tag180.xml><?xml version="1.0" encoding="utf-8"?>
<p:tagLst xmlns:a="http://schemas.openxmlformats.org/drawingml/2006/main" xmlns:r="http://schemas.openxmlformats.org/officeDocument/2006/relationships" xmlns:p="http://schemas.openxmlformats.org/presentationml/2006/main">
  <p:tag name="PPTAGGERGROUP" val="5"/>
</p:tagLst>
</file>

<file path=ppt/tags/tag181.xml><?xml version="1.0" encoding="utf-8"?>
<p:tagLst xmlns:a="http://schemas.openxmlformats.org/drawingml/2006/main" xmlns:r="http://schemas.openxmlformats.org/officeDocument/2006/relationships" xmlns:p="http://schemas.openxmlformats.org/presentationml/2006/main">
  <p:tag name="PPTAGGERGROUP" val="5"/>
</p:tagLst>
</file>

<file path=ppt/tags/tag182.xml><?xml version="1.0" encoding="utf-8"?>
<p:tagLst xmlns:a="http://schemas.openxmlformats.org/drawingml/2006/main" xmlns:r="http://schemas.openxmlformats.org/officeDocument/2006/relationships" xmlns:p="http://schemas.openxmlformats.org/presentationml/2006/main">
  <p:tag name="PPTAGGERGROUP" val="5"/>
</p:tagLst>
</file>

<file path=ppt/tags/tag183.xml><?xml version="1.0" encoding="utf-8"?>
<p:tagLst xmlns:a="http://schemas.openxmlformats.org/drawingml/2006/main" xmlns:r="http://schemas.openxmlformats.org/officeDocument/2006/relationships" xmlns:p="http://schemas.openxmlformats.org/presentationml/2006/main">
  <p:tag name="PPTAGGERGROUP" val="2"/>
</p:tagLst>
</file>

<file path=ppt/tags/tag184.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ich?"/>
  <p:tag name="PPWINSEGMENT1TARGETRTF" val="{\rtf1\ansi\deff1{\fonttbl{\f1\fcharset0 Arial;}}{\colortbl\red0\green0\blue0;}{\f1\fs48\cf0 Which?}{\f1\fs24\cf0 \par}}"/>
  <p:tag name="PPWINSEGMENT1SOURCERTF" val="{\rtf1\ansi\deff0{\fonttbl{\f0\fcharset0 Arial;}}{\colortbl\red0\green0\blue0;}{\f0\fs48\cf0 Welche?\par}}"/>
  <p:tag name="PPWINSEGMENT1LENGTH" val="6"/>
  <p:tag name="PPWINSEGMENT1START" val="1"/>
  <p:tag name="PPTAGGERGROUP" val="2"/>
</p:tagLst>
</file>

<file path=ppt/tags/tag185.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Data / Service"/>
  <p:tag name="PPWINSEGMENT1TARGETRTF" val="{\rtf1\ansi\deff1{\fonttbl{\f1\fcharset0 Arial;}}{\colortbl\red0\green0\blue0;}{\f1\fs48\cf0 Data / Service}{\f1\fs24\cf0 \par}}"/>
  <p:tag name="PPWINSEGMENT1SOURCERTF" val="{\rtf1\ansi\deff0{\fonttbl{\f0\fcharset0 Arial;}}{\colortbl\red0\green0\blue0;}{\f0\fs48\cf0 Daten / Leistung\par}}"/>
  <p:tag name="PPWINSEGMENT1LENGTH" val="14"/>
  <p:tag name="PPWINSEGMENT1START" val="1"/>
  <p:tag name="PPTAGGERGROUP" val="2"/>
</p:tagLst>
</file>

<file path=ppt/tags/tag19.xml><?xml version="1.0" encoding="utf-8"?>
<p:tagLst xmlns:a="http://schemas.openxmlformats.org/drawingml/2006/main" xmlns:r="http://schemas.openxmlformats.org/officeDocument/2006/relationships" xmlns:p="http://schemas.openxmlformats.org/presentationml/2006/main">
  <p:tag name="PPTAGGERGROUP" val="5"/>
</p:tagLst>
</file>

<file path=ppt/tags/tag2.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20.xml><?xml version="1.0" encoding="utf-8"?>
<p:tagLst xmlns:a="http://schemas.openxmlformats.org/drawingml/2006/main" xmlns:r="http://schemas.openxmlformats.org/officeDocument/2006/relationships" xmlns:p="http://schemas.openxmlformats.org/presentationml/2006/main">
  <p:tag name="PPTAGGERGROUP" val="5"/>
</p:tagLst>
</file>

<file path=ppt/tags/tag21.xml><?xml version="1.0" encoding="utf-8"?>
<p:tagLst xmlns:a="http://schemas.openxmlformats.org/drawingml/2006/main" xmlns:r="http://schemas.openxmlformats.org/officeDocument/2006/relationships" xmlns:p="http://schemas.openxmlformats.org/presentationml/2006/main">
  <p:tag name="PPTAGGERGROUP" val="5"/>
</p:tagLst>
</file>

<file path=ppt/tags/tag22.xml><?xml version="1.0" encoding="utf-8"?>
<p:tagLst xmlns:a="http://schemas.openxmlformats.org/drawingml/2006/main" xmlns:r="http://schemas.openxmlformats.org/officeDocument/2006/relationships" xmlns:p="http://schemas.openxmlformats.org/presentationml/2006/main">
  <p:tag name="PPTAGGERGROUP" val="5"/>
</p:tagLst>
</file>

<file path=ppt/tags/tag23.xml><?xml version="1.0" encoding="utf-8"?>
<p:tagLst xmlns:a="http://schemas.openxmlformats.org/drawingml/2006/main" xmlns:r="http://schemas.openxmlformats.org/officeDocument/2006/relationships" xmlns:p="http://schemas.openxmlformats.org/presentationml/2006/main">
  <p:tag name="PPTAGGERGROUP" val="5"/>
</p:tagLst>
</file>

<file path=ppt/tags/tag24.xml><?xml version="1.0" encoding="utf-8"?>
<p:tagLst xmlns:a="http://schemas.openxmlformats.org/drawingml/2006/main" xmlns:r="http://schemas.openxmlformats.org/officeDocument/2006/relationships" xmlns:p="http://schemas.openxmlformats.org/presentationml/2006/main">
  <p:tag name="PPTAGGERGROUP" val="5"/>
</p:tagLst>
</file>

<file path=ppt/tags/tag25.xml><?xml version="1.0" encoding="utf-8"?>
<p:tagLst xmlns:a="http://schemas.openxmlformats.org/drawingml/2006/main" xmlns:r="http://schemas.openxmlformats.org/officeDocument/2006/relationships" xmlns:p="http://schemas.openxmlformats.org/presentationml/2006/main">
  <p:tag name="PPTAGGERGROUP" val="5"/>
</p:tagLst>
</file>

<file path=ppt/tags/tag26.xml><?xml version="1.0" encoding="utf-8"?>
<p:tagLst xmlns:a="http://schemas.openxmlformats.org/drawingml/2006/main" xmlns:r="http://schemas.openxmlformats.org/officeDocument/2006/relationships" xmlns:p="http://schemas.openxmlformats.org/presentationml/2006/main">
  <p:tag name="PPTAGGERGROUP" val="5"/>
</p:tagLst>
</file>

<file path=ppt/tags/tag27.xml><?xml version="1.0" encoding="utf-8"?>
<p:tagLst xmlns:a="http://schemas.openxmlformats.org/drawingml/2006/main" xmlns:r="http://schemas.openxmlformats.org/officeDocument/2006/relationships" xmlns:p="http://schemas.openxmlformats.org/presentationml/2006/main">
  <p:tag name="PPTAGGERGROUP" val="5"/>
</p:tagLst>
</file>

<file path=ppt/tags/tag28.xml><?xml version="1.0" encoding="utf-8"?>
<p:tagLst xmlns:a="http://schemas.openxmlformats.org/drawingml/2006/main" xmlns:r="http://schemas.openxmlformats.org/officeDocument/2006/relationships" xmlns:p="http://schemas.openxmlformats.org/presentationml/2006/main">
  <p:tag name="PPTAGGERGROUP" val="5"/>
</p:tagLst>
</file>

<file path=ppt/tags/tag29.xml><?xml version="1.0" encoding="utf-8"?>
<p:tagLst xmlns:a="http://schemas.openxmlformats.org/drawingml/2006/main" xmlns:r="http://schemas.openxmlformats.org/officeDocument/2006/relationships" xmlns:p="http://schemas.openxmlformats.org/presentationml/2006/main">
  <p:tag name="PPTAGGERGROUP" val="5"/>
</p:tagLst>
</file>

<file path=ppt/tags/tag3.xml><?xml version="1.0" encoding="utf-8"?>
<p:tagLst xmlns:a="http://schemas.openxmlformats.org/drawingml/2006/main" xmlns:r="http://schemas.openxmlformats.org/officeDocument/2006/relationships" xmlns:p="http://schemas.openxmlformats.org/presentationml/2006/main">
  <p:tag name="PPTAGGERGROUP" val="5"/>
</p:tagLst>
</file>

<file path=ppt/tags/tag30.xml><?xml version="1.0" encoding="utf-8"?>
<p:tagLst xmlns:a="http://schemas.openxmlformats.org/drawingml/2006/main" xmlns:r="http://schemas.openxmlformats.org/officeDocument/2006/relationships" xmlns:p="http://schemas.openxmlformats.org/presentationml/2006/main">
  <p:tag name="PPTAGGERGROUP" val="5"/>
</p:tagLst>
</file>

<file path=ppt/tags/tag31.xml><?xml version="1.0" encoding="utf-8"?>
<p:tagLst xmlns:a="http://schemas.openxmlformats.org/drawingml/2006/main" xmlns:r="http://schemas.openxmlformats.org/officeDocument/2006/relationships" xmlns:p="http://schemas.openxmlformats.org/presentationml/2006/main">
  <p:tag name="PPTAGGERGROUP" val="5"/>
</p:tagLst>
</file>

<file path=ppt/tags/tag32.xml><?xml version="1.0" encoding="utf-8"?>
<p:tagLst xmlns:a="http://schemas.openxmlformats.org/drawingml/2006/main" xmlns:r="http://schemas.openxmlformats.org/officeDocument/2006/relationships" xmlns:p="http://schemas.openxmlformats.org/presentationml/2006/main">
  <p:tag name="PPTAGGERGROUP" val="5"/>
</p:tagLst>
</file>

<file path=ppt/tags/tag33.xml><?xml version="1.0" encoding="utf-8"?>
<p:tagLst xmlns:a="http://schemas.openxmlformats.org/drawingml/2006/main" xmlns:r="http://schemas.openxmlformats.org/officeDocument/2006/relationships" xmlns:p="http://schemas.openxmlformats.org/presentationml/2006/main">
  <p:tag name="PPTAGGERGROUP" val="5"/>
</p:tagLst>
</file>

<file path=ppt/tags/tag34.xml><?xml version="1.0" encoding="utf-8"?>
<p:tagLst xmlns:a="http://schemas.openxmlformats.org/drawingml/2006/main" xmlns:r="http://schemas.openxmlformats.org/officeDocument/2006/relationships" xmlns:p="http://schemas.openxmlformats.org/presentationml/2006/main">
  <p:tag name="PPTAGGERGROUP" val="5"/>
</p:tagLst>
</file>

<file path=ppt/tags/tag35.xml><?xml version="1.0" encoding="utf-8"?>
<p:tagLst xmlns:a="http://schemas.openxmlformats.org/drawingml/2006/main" xmlns:r="http://schemas.openxmlformats.org/officeDocument/2006/relationships" xmlns:p="http://schemas.openxmlformats.org/presentationml/2006/main">
  <p:tag name="PPTAGGERGROUP" val="5"/>
</p:tagLst>
</file>

<file path=ppt/tags/tag36.xml><?xml version="1.0" encoding="utf-8"?>
<p:tagLst xmlns:a="http://schemas.openxmlformats.org/drawingml/2006/main" xmlns:r="http://schemas.openxmlformats.org/officeDocument/2006/relationships" xmlns:p="http://schemas.openxmlformats.org/presentationml/2006/main">
  <p:tag name="PPTAGGERGROUP" val="5"/>
</p:tagLst>
</file>

<file path=ppt/tags/tag37.xml><?xml version="1.0" encoding="utf-8"?>
<p:tagLst xmlns:a="http://schemas.openxmlformats.org/drawingml/2006/main" xmlns:r="http://schemas.openxmlformats.org/officeDocument/2006/relationships" xmlns:p="http://schemas.openxmlformats.org/presentationml/2006/main">
  <p:tag name="PPTAGGERGROUP" val="5"/>
</p:tagLst>
</file>

<file path=ppt/tags/tag38.xml><?xml version="1.0" encoding="utf-8"?>
<p:tagLst xmlns:a="http://schemas.openxmlformats.org/drawingml/2006/main" xmlns:r="http://schemas.openxmlformats.org/officeDocument/2006/relationships" xmlns:p="http://schemas.openxmlformats.org/presentationml/2006/main">
  <p:tag name="PPTAGGERGROUP" val="5"/>
</p:tagLst>
</file>

<file path=ppt/tags/tag39.xml><?xml version="1.0" encoding="utf-8"?>
<p:tagLst xmlns:a="http://schemas.openxmlformats.org/drawingml/2006/main" xmlns:r="http://schemas.openxmlformats.org/officeDocument/2006/relationships" xmlns:p="http://schemas.openxmlformats.org/presentationml/2006/main">
  <p:tag name="PPTAGGERGROUP" val="5"/>
</p:tagLst>
</file>

<file path=ppt/tags/tag4.xml><?xml version="1.0" encoding="utf-8"?>
<p:tagLst xmlns:a="http://schemas.openxmlformats.org/drawingml/2006/main" xmlns:r="http://schemas.openxmlformats.org/officeDocument/2006/relationships" xmlns:p="http://schemas.openxmlformats.org/presentationml/2006/main">
  <p:tag name="PPTAGGERGROUP" val="5"/>
</p:tagLst>
</file>

<file path=ppt/tags/tag40.xml><?xml version="1.0" encoding="utf-8"?>
<p:tagLst xmlns:a="http://schemas.openxmlformats.org/drawingml/2006/main" xmlns:r="http://schemas.openxmlformats.org/officeDocument/2006/relationships" xmlns:p="http://schemas.openxmlformats.org/presentationml/2006/main">
  <p:tag name="PPTAGGERGROUP" val="5"/>
</p:tagLst>
</file>

<file path=ppt/tags/tag41.xml><?xml version="1.0" encoding="utf-8"?>
<p:tagLst xmlns:a="http://schemas.openxmlformats.org/drawingml/2006/main" xmlns:r="http://schemas.openxmlformats.org/officeDocument/2006/relationships" xmlns:p="http://schemas.openxmlformats.org/presentationml/2006/main">
  <p:tag name="PPTAGGERGROUP" val="5"/>
</p:tagLst>
</file>

<file path=ppt/tags/tag42.xml><?xml version="1.0" encoding="utf-8"?>
<p:tagLst xmlns:a="http://schemas.openxmlformats.org/drawingml/2006/main" xmlns:r="http://schemas.openxmlformats.org/officeDocument/2006/relationships" xmlns:p="http://schemas.openxmlformats.org/presentationml/2006/main">
  <p:tag name="PPTAGGERGROUP" val="5"/>
</p:tagLst>
</file>

<file path=ppt/tags/tag43.xml><?xml version="1.0" encoding="utf-8"?>
<p:tagLst xmlns:a="http://schemas.openxmlformats.org/drawingml/2006/main" xmlns:r="http://schemas.openxmlformats.org/officeDocument/2006/relationships" xmlns:p="http://schemas.openxmlformats.org/presentationml/2006/main">
  <p:tag name="PPTAGGERGROUP" val="5"/>
</p:tagLst>
</file>

<file path=ppt/tags/tag44.xml><?xml version="1.0" encoding="utf-8"?>
<p:tagLst xmlns:a="http://schemas.openxmlformats.org/drawingml/2006/main" xmlns:r="http://schemas.openxmlformats.org/officeDocument/2006/relationships" xmlns:p="http://schemas.openxmlformats.org/presentationml/2006/main">
  <p:tag name="PPTAGGERGROUP" val="5"/>
</p:tagLst>
</file>

<file path=ppt/tags/tag45.xml><?xml version="1.0" encoding="utf-8"?>
<p:tagLst xmlns:a="http://schemas.openxmlformats.org/drawingml/2006/main" xmlns:r="http://schemas.openxmlformats.org/officeDocument/2006/relationships" xmlns:p="http://schemas.openxmlformats.org/presentationml/2006/main">
  <p:tag name="PPTAGGERGROUP" val="5"/>
</p:tagLst>
</file>

<file path=ppt/tags/tag46.xml><?xml version="1.0" encoding="utf-8"?>
<p:tagLst xmlns:a="http://schemas.openxmlformats.org/drawingml/2006/main" xmlns:r="http://schemas.openxmlformats.org/officeDocument/2006/relationships" xmlns:p="http://schemas.openxmlformats.org/presentationml/2006/main">
  <p:tag name="PPTAGGERGROUP" val="5"/>
</p:tagLst>
</file>

<file path=ppt/tags/tag47.xml><?xml version="1.0" encoding="utf-8"?>
<p:tagLst xmlns:a="http://schemas.openxmlformats.org/drawingml/2006/main" xmlns:r="http://schemas.openxmlformats.org/officeDocument/2006/relationships" xmlns:p="http://schemas.openxmlformats.org/presentationml/2006/main">
  <p:tag name="PPTAGGERGROUP" val="5"/>
</p:tagLst>
</file>

<file path=ppt/tags/tag48.xml><?xml version="1.0" encoding="utf-8"?>
<p:tagLst xmlns:a="http://schemas.openxmlformats.org/drawingml/2006/main" xmlns:r="http://schemas.openxmlformats.org/officeDocument/2006/relationships" xmlns:p="http://schemas.openxmlformats.org/presentationml/2006/main">
  <p:tag name="PPTAGGERGROUP" val="5"/>
</p:tagLst>
</file>

<file path=ppt/tags/tag49.xml><?xml version="1.0" encoding="utf-8"?>
<p:tagLst xmlns:a="http://schemas.openxmlformats.org/drawingml/2006/main" xmlns:r="http://schemas.openxmlformats.org/officeDocument/2006/relationships" xmlns:p="http://schemas.openxmlformats.org/presentationml/2006/main">
  <p:tag name="PPTAGGERGROUP" val="5"/>
</p:tagLst>
</file>

<file path=ppt/tags/tag5.xml><?xml version="1.0" encoding="utf-8"?>
<p:tagLst xmlns:a="http://schemas.openxmlformats.org/drawingml/2006/main" xmlns:r="http://schemas.openxmlformats.org/officeDocument/2006/relationships" xmlns:p="http://schemas.openxmlformats.org/presentationml/2006/main">
  <p:tag name="PPTAGGERGROUP" val="5"/>
</p:tagLst>
</file>

<file path=ppt/tags/tag50.xml><?xml version="1.0" encoding="utf-8"?>
<p:tagLst xmlns:a="http://schemas.openxmlformats.org/drawingml/2006/main" xmlns:r="http://schemas.openxmlformats.org/officeDocument/2006/relationships" xmlns:p="http://schemas.openxmlformats.org/presentationml/2006/main">
  <p:tag name="PPTAGGERGROUP" val="5"/>
</p:tagLst>
</file>

<file path=ppt/tags/tag51.xml><?xml version="1.0" encoding="utf-8"?>
<p:tagLst xmlns:a="http://schemas.openxmlformats.org/drawingml/2006/main" xmlns:r="http://schemas.openxmlformats.org/officeDocument/2006/relationships" xmlns:p="http://schemas.openxmlformats.org/presentationml/2006/main">
  <p:tag name="PPTAGGERGROUP" val="5"/>
</p:tagLst>
</file>

<file path=ppt/tags/tag52.xml><?xml version="1.0" encoding="utf-8"?>
<p:tagLst xmlns:a="http://schemas.openxmlformats.org/drawingml/2006/main" xmlns:r="http://schemas.openxmlformats.org/officeDocument/2006/relationships" xmlns:p="http://schemas.openxmlformats.org/presentationml/2006/main">
  <p:tag name="PPTAGGERGROUP" val="5"/>
</p:tagLst>
</file>

<file path=ppt/tags/tag53.xml><?xml version="1.0" encoding="utf-8"?>
<p:tagLst xmlns:a="http://schemas.openxmlformats.org/drawingml/2006/main" xmlns:r="http://schemas.openxmlformats.org/officeDocument/2006/relationships" xmlns:p="http://schemas.openxmlformats.org/presentationml/2006/main">
  <p:tag name="PPTAGGERGROUP" val="5"/>
</p:tagLst>
</file>

<file path=ppt/tags/tag54.xml><?xml version="1.0" encoding="utf-8"?>
<p:tagLst xmlns:a="http://schemas.openxmlformats.org/drawingml/2006/main" xmlns:r="http://schemas.openxmlformats.org/officeDocument/2006/relationships" xmlns:p="http://schemas.openxmlformats.org/presentationml/2006/main">
  <p:tag name="PPTAGGERGROUP" val="5"/>
</p:tagLst>
</file>

<file path=ppt/tags/tag55.xml><?xml version="1.0" encoding="utf-8"?>
<p:tagLst xmlns:a="http://schemas.openxmlformats.org/drawingml/2006/main" xmlns:r="http://schemas.openxmlformats.org/officeDocument/2006/relationships" xmlns:p="http://schemas.openxmlformats.org/presentationml/2006/main">
  <p:tag name="PPTAGGERGROUP" val="5"/>
</p:tagLst>
</file>

<file path=ppt/tags/tag56.xml><?xml version="1.0" encoding="utf-8"?>
<p:tagLst xmlns:a="http://schemas.openxmlformats.org/drawingml/2006/main" xmlns:r="http://schemas.openxmlformats.org/officeDocument/2006/relationships" xmlns:p="http://schemas.openxmlformats.org/presentationml/2006/main">
  <p:tag name="PPTAGGERGROUP" val="5"/>
</p:tagLst>
</file>

<file path=ppt/tags/tag57.xml><?xml version="1.0" encoding="utf-8"?>
<p:tagLst xmlns:a="http://schemas.openxmlformats.org/drawingml/2006/main" xmlns:r="http://schemas.openxmlformats.org/officeDocument/2006/relationships" xmlns:p="http://schemas.openxmlformats.org/presentationml/2006/main">
  <p:tag name="PPTAGGERGROUP" val="5"/>
</p:tagLst>
</file>

<file path=ppt/tags/tag58.xml><?xml version="1.0" encoding="utf-8"?>
<p:tagLst xmlns:a="http://schemas.openxmlformats.org/drawingml/2006/main" xmlns:r="http://schemas.openxmlformats.org/officeDocument/2006/relationships" xmlns:p="http://schemas.openxmlformats.org/presentationml/2006/main">
  <p:tag name="PPTAGGERGROUP" val="5"/>
</p:tagLst>
</file>

<file path=ppt/tags/tag59.xml><?xml version="1.0" encoding="utf-8"?>
<p:tagLst xmlns:a="http://schemas.openxmlformats.org/drawingml/2006/main" xmlns:r="http://schemas.openxmlformats.org/officeDocument/2006/relationships" xmlns:p="http://schemas.openxmlformats.org/presentationml/2006/main">
  <p:tag name="PPTAGGERGROUP" val="5"/>
</p:tagLst>
</file>

<file path=ppt/tags/tag6.xml><?xml version="1.0" encoding="utf-8"?>
<p:tagLst xmlns:a="http://schemas.openxmlformats.org/drawingml/2006/main" xmlns:r="http://schemas.openxmlformats.org/officeDocument/2006/relationships" xmlns:p="http://schemas.openxmlformats.org/presentationml/2006/main">
  <p:tag name="PPTAGGERGROUP" val="5"/>
</p:tagLst>
</file>

<file path=ppt/tags/tag60.xml><?xml version="1.0" encoding="utf-8"?>
<p:tagLst xmlns:a="http://schemas.openxmlformats.org/drawingml/2006/main" xmlns:r="http://schemas.openxmlformats.org/officeDocument/2006/relationships" xmlns:p="http://schemas.openxmlformats.org/presentationml/2006/main">
  <p:tag name="PPTAGGERGROUP" val="5"/>
</p:tagLst>
</file>

<file path=ppt/tags/tag61.xml><?xml version="1.0" encoding="utf-8"?>
<p:tagLst xmlns:a="http://schemas.openxmlformats.org/drawingml/2006/main" xmlns:r="http://schemas.openxmlformats.org/officeDocument/2006/relationships" xmlns:p="http://schemas.openxmlformats.org/presentationml/2006/main">
  <p:tag name="PPTAGGERGROUP" val="5"/>
</p:tagLst>
</file>

<file path=ppt/tags/tag62.xml><?xml version="1.0" encoding="utf-8"?>
<p:tagLst xmlns:a="http://schemas.openxmlformats.org/drawingml/2006/main" xmlns:r="http://schemas.openxmlformats.org/officeDocument/2006/relationships" xmlns:p="http://schemas.openxmlformats.org/presentationml/2006/main">
  <p:tag name="PPTAGGERGROUP" val="5"/>
</p:tagLst>
</file>

<file path=ppt/tags/tag63.xml><?xml version="1.0" encoding="utf-8"?>
<p:tagLst xmlns:a="http://schemas.openxmlformats.org/drawingml/2006/main" xmlns:r="http://schemas.openxmlformats.org/officeDocument/2006/relationships" xmlns:p="http://schemas.openxmlformats.org/presentationml/2006/main">
  <p:tag name="PPTAGGERGROUP" val="5"/>
</p:tagLst>
</file>

<file path=ppt/tags/tag64.xml><?xml version="1.0" encoding="utf-8"?>
<p:tagLst xmlns:a="http://schemas.openxmlformats.org/drawingml/2006/main" xmlns:r="http://schemas.openxmlformats.org/officeDocument/2006/relationships" xmlns:p="http://schemas.openxmlformats.org/presentationml/2006/main">
  <p:tag name="PPTAGGERGROUP" val="5"/>
</p:tagLst>
</file>

<file path=ppt/tags/tag65.xml><?xml version="1.0" encoding="utf-8"?>
<p:tagLst xmlns:a="http://schemas.openxmlformats.org/drawingml/2006/main" xmlns:r="http://schemas.openxmlformats.org/officeDocument/2006/relationships" xmlns:p="http://schemas.openxmlformats.org/presentationml/2006/main">
  <p:tag name="PPTAGGERGROUP" val="5"/>
</p:tagLst>
</file>

<file path=ppt/tags/tag66.xml><?xml version="1.0" encoding="utf-8"?>
<p:tagLst xmlns:a="http://schemas.openxmlformats.org/drawingml/2006/main" xmlns:r="http://schemas.openxmlformats.org/officeDocument/2006/relationships" xmlns:p="http://schemas.openxmlformats.org/presentationml/2006/main">
  <p:tag name="PPTAGGERGROUP" val="5"/>
</p:tagLst>
</file>

<file path=ppt/tags/tag67.xml><?xml version="1.0" encoding="utf-8"?>
<p:tagLst xmlns:a="http://schemas.openxmlformats.org/drawingml/2006/main" xmlns:r="http://schemas.openxmlformats.org/officeDocument/2006/relationships" xmlns:p="http://schemas.openxmlformats.org/presentationml/2006/main">
  <p:tag name="PPTAGGERGROUP" val="5"/>
</p:tagLst>
</file>

<file path=ppt/tags/tag68.xml><?xml version="1.0" encoding="utf-8"?>
<p:tagLst xmlns:a="http://schemas.openxmlformats.org/drawingml/2006/main" xmlns:r="http://schemas.openxmlformats.org/officeDocument/2006/relationships" xmlns:p="http://schemas.openxmlformats.org/presentationml/2006/main">
  <p:tag name="PPTAGGERGROUP" val="5"/>
</p:tagLst>
</file>

<file path=ppt/tags/tag69.xml><?xml version="1.0" encoding="utf-8"?>
<p:tagLst xmlns:a="http://schemas.openxmlformats.org/drawingml/2006/main" xmlns:r="http://schemas.openxmlformats.org/officeDocument/2006/relationships" xmlns:p="http://schemas.openxmlformats.org/presentationml/2006/main">
  <p:tag name="PPTAGGERGROUP" val="5"/>
</p:tagLst>
</file>

<file path=ppt/tags/tag7.xml><?xml version="1.0" encoding="utf-8"?>
<p:tagLst xmlns:a="http://schemas.openxmlformats.org/drawingml/2006/main" xmlns:r="http://schemas.openxmlformats.org/officeDocument/2006/relationships" xmlns:p="http://schemas.openxmlformats.org/presentationml/2006/main">
  <p:tag name="PPTAGGERGROUP" val="5"/>
</p:tagLst>
</file>

<file path=ppt/tags/tag70.xml><?xml version="1.0" encoding="utf-8"?>
<p:tagLst xmlns:a="http://schemas.openxmlformats.org/drawingml/2006/main" xmlns:r="http://schemas.openxmlformats.org/officeDocument/2006/relationships" xmlns:p="http://schemas.openxmlformats.org/presentationml/2006/main">
  <p:tag name="PPTAGGERGROUP" val="5"/>
</p:tagLst>
</file>

<file path=ppt/tags/tag71.xml><?xml version="1.0" encoding="utf-8"?>
<p:tagLst xmlns:a="http://schemas.openxmlformats.org/drawingml/2006/main" xmlns:r="http://schemas.openxmlformats.org/officeDocument/2006/relationships" xmlns:p="http://schemas.openxmlformats.org/presentationml/2006/main">
  <p:tag name="PPTAGGERGROUP" val="5"/>
</p:tagLst>
</file>

<file path=ppt/tags/tag72.xml><?xml version="1.0" encoding="utf-8"?>
<p:tagLst xmlns:a="http://schemas.openxmlformats.org/drawingml/2006/main" xmlns:r="http://schemas.openxmlformats.org/officeDocument/2006/relationships" xmlns:p="http://schemas.openxmlformats.org/presentationml/2006/main">
  <p:tag name="PPTAGGERGROUP" val="5"/>
</p:tagLst>
</file>

<file path=ppt/tags/tag73.xml><?xml version="1.0" encoding="utf-8"?>
<p:tagLst xmlns:a="http://schemas.openxmlformats.org/drawingml/2006/main" xmlns:r="http://schemas.openxmlformats.org/officeDocument/2006/relationships" xmlns:p="http://schemas.openxmlformats.org/presentationml/2006/main">
  <p:tag name="PPTAGGERGROUP" val="5"/>
</p:tagLst>
</file>

<file path=ppt/tags/tag74.xml><?xml version="1.0" encoding="utf-8"?>
<p:tagLst xmlns:a="http://schemas.openxmlformats.org/drawingml/2006/main" xmlns:r="http://schemas.openxmlformats.org/officeDocument/2006/relationships" xmlns:p="http://schemas.openxmlformats.org/presentationml/2006/main">
  <p:tag name="PPTAGGERGROUP" val="5"/>
</p:tagLst>
</file>

<file path=ppt/tags/tag75.xml><?xml version="1.0" encoding="utf-8"?>
<p:tagLst xmlns:a="http://schemas.openxmlformats.org/drawingml/2006/main" xmlns:r="http://schemas.openxmlformats.org/officeDocument/2006/relationships" xmlns:p="http://schemas.openxmlformats.org/presentationml/2006/main">
  <p:tag name="PPTAGGERGROUP" val="5"/>
</p:tagLst>
</file>

<file path=ppt/tags/tag76.xml><?xml version="1.0" encoding="utf-8"?>
<p:tagLst xmlns:a="http://schemas.openxmlformats.org/drawingml/2006/main" xmlns:r="http://schemas.openxmlformats.org/officeDocument/2006/relationships" xmlns:p="http://schemas.openxmlformats.org/presentationml/2006/main">
  <p:tag name="PPTAGGERGROUP" val="5"/>
</p:tagLst>
</file>

<file path=ppt/tags/tag77.xml><?xml version="1.0" encoding="utf-8"?>
<p:tagLst xmlns:a="http://schemas.openxmlformats.org/drawingml/2006/main" xmlns:r="http://schemas.openxmlformats.org/officeDocument/2006/relationships" xmlns:p="http://schemas.openxmlformats.org/presentationml/2006/main">
  <p:tag name="PPTAGGERGROUP" val="5"/>
</p:tagLst>
</file>

<file path=ppt/tags/tag78.xml><?xml version="1.0" encoding="utf-8"?>
<p:tagLst xmlns:a="http://schemas.openxmlformats.org/drawingml/2006/main" xmlns:r="http://schemas.openxmlformats.org/officeDocument/2006/relationships" xmlns:p="http://schemas.openxmlformats.org/presentationml/2006/main">
  <p:tag name="PPTAGGERGROUP" val="5"/>
</p:tagLst>
</file>

<file path=ppt/tags/tag79.xml><?xml version="1.0" encoding="utf-8"?>
<p:tagLst xmlns:a="http://schemas.openxmlformats.org/drawingml/2006/main" xmlns:r="http://schemas.openxmlformats.org/officeDocument/2006/relationships" xmlns:p="http://schemas.openxmlformats.org/presentationml/2006/main">
  <p:tag name="PPTAGGERGROUP" val="5"/>
</p:tagLst>
</file>

<file path=ppt/tags/tag8.xml><?xml version="1.0" encoding="utf-8"?>
<p:tagLst xmlns:a="http://schemas.openxmlformats.org/drawingml/2006/main" xmlns:r="http://schemas.openxmlformats.org/officeDocument/2006/relationships" xmlns:p="http://schemas.openxmlformats.org/presentationml/2006/main">
  <p:tag name="PPTAGGERGROUP" val="5"/>
</p:tagLst>
</file>

<file path=ppt/tags/tag80.xml><?xml version="1.0" encoding="utf-8"?>
<p:tagLst xmlns:a="http://schemas.openxmlformats.org/drawingml/2006/main" xmlns:r="http://schemas.openxmlformats.org/officeDocument/2006/relationships" xmlns:p="http://schemas.openxmlformats.org/presentationml/2006/main">
  <p:tag name="PPTAGGERGROUP" val="5"/>
</p:tagLst>
</file>

<file path=ppt/tags/tag81.xml><?xml version="1.0" encoding="utf-8"?>
<p:tagLst xmlns:a="http://schemas.openxmlformats.org/drawingml/2006/main" xmlns:r="http://schemas.openxmlformats.org/officeDocument/2006/relationships" xmlns:p="http://schemas.openxmlformats.org/presentationml/2006/main">
  <p:tag name="PPTAGGERGROUP" val="5"/>
</p:tagLst>
</file>

<file path=ppt/tags/tag82.xml><?xml version="1.0" encoding="utf-8"?>
<p:tagLst xmlns:a="http://schemas.openxmlformats.org/drawingml/2006/main" xmlns:r="http://schemas.openxmlformats.org/officeDocument/2006/relationships" xmlns:p="http://schemas.openxmlformats.org/presentationml/2006/main">
  <p:tag name="PPTAGGERGROUP" val="5"/>
</p:tagLst>
</file>

<file path=ppt/tags/tag83.xml><?xml version="1.0" encoding="utf-8"?>
<p:tagLst xmlns:a="http://schemas.openxmlformats.org/drawingml/2006/main" xmlns:r="http://schemas.openxmlformats.org/officeDocument/2006/relationships" xmlns:p="http://schemas.openxmlformats.org/presentationml/2006/main">
  <p:tag name="PPTAGGERGROUP" val="5"/>
</p:tagLst>
</file>

<file path=ppt/tags/tag84.xml><?xml version="1.0" encoding="utf-8"?>
<p:tagLst xmlns:a="http://schemas.openxmlformats.org/drawingml/2006/main" xmlns:r="http://schemas.openxmlformats.org/officeDocument/2006/relationships" xmlns:p="http://schemas.openxmlformats.org/presentationml/2006/main">
  <p:tag name="PPTAGGERGROUP" val="5"/>
</p:tagLst>
</file>

<file path=ppt/tags/tag85.xml><?xml version="1.0" encoding="utf-8"?>
<p:tagLst xmlns:a="http://schemas.openxmlformats.org/drawingml/2006/main" xmlns:r="http://schemas.openxmlformats.org/officeDocument/2006/relationships" xmlns:p="http://schemas.openxmlformats.org/presentationml/2006/main">
  <p:tag name="PPTAGGERGROUP" val="5"/>
</p:tagLst>
</file>

<file path=ppt/tags/tag86.xml><?xml version="1.0" encoding="utf-8"?>
<p:tagLst xmlns:a="http://schemas.openxmlformats.org/drawingml/2006/main" xmlns:r="http://schemas.openxmlformats.org/officeDocument/2006/relationships" xmlns:p="http://schemas.openxmlformats.org/presentationml/2006/main">
  <p:tag name="PPTAGGERGROUP" val="4"/>
</p:tagLst>
</file>

<file path=ppt/tags/tag87.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o?"/>
  <p:tag name="PPWINSEGMENT1TARGETRTF" val="{\rtf1\ansi\deff1{\fonttbl{\f1\fcharset0 Arial;}}{\colortbl\red0\green0\blue0;}{\f1\fs48\cf0 Who?}{\f1\fs24\cf0 \par}}"/>
  <p:tag name="PPWINSEGMENT1SOURCERTF" val="{\rtf1\ansi\deff0{\fonttbl{\f0\fcharset0 Arial;}}{\colortbl\red0\green0\blue0;}{\f0\fs48\cf0 Wer?\par}}"/>
  <p:tag name="PPWINSEGMENT1LENGTH" val="4"/>
  <p:tag name="PPWINSEGMENT1START" val="1"/>
  <p:tag name="PPTAGGERGROUP" val="4"/>
</p:tagLst>
</file>

<file path=ppt/tags/tag88.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Organization"/>
  <p:tag name="PPWINSEGMENT1TARGETRTF" val="{\rtf1\ansi\deff1{\fonttbl{\f1\fcharset0 Arial;}}{\colortbl\red0\green0\blue0;}{\f1\fs48\cf0 Organization}{\f1\fs24\cf0 \par}}"/>
  <p:tag name="PPWINSEGMENT1SOURCERTF" val="{\rtf1\ansi\deff0{\fonttbl{\f0\fcharset0 Arial;}}{\colortbl\red0\green0\blue0;}{\f0\fs48\cf0 Organisation\par}}"/>
  <p:tag name="PPWINSEGMENT1LENGTH" val="12"/>
  <p:tag name="PPWINSEGMENT1START" val="1"/>
  <p:tag name="PPTAGGERGROUP" val="4"/>
</p:tagLst>
</file>

<file path=ppt/tags/tag89.xml><?xml version="1.0" encoding="utf-8"?>
<p:tagLst xmlns:a="http://schemas.openxmlformats.org/drawingml/2006/main" xmlns:r="http://schemas.openxmlformats.org/officeDocument/2006/relationships" xmlns:p="http://schemas.openxmlformats.org/presentationml/2006/main">
  <p:tag name="PPTAGGERGROUP" val="3"/>
</p:tagLst>
</file>

<file path=ppt/tags/tag9.xml><?xml version="1.0" encoding="utf-8"?>
<p:tagLst xmlns:a="http://schemas.openxmlformats.org/drawingml/2006/main" xmlns:r="http://schemas.openxmlformats.org/officeDocument/2006/relationships" xmlns:p="http://schemas.openxmlformats.org/presentationml/2006/main">
  <p:tag name="PPTAGGERGROUP" val="5"/>
</p:tagLst>
</file>

<file path=ppt/tags/tag90.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at?"/>
  <p:tag name="PPWINSEGMENT1TARGETRTF" val="{\rtf1\ansi\deff1{\fonttbl{\f1\fcharset0 Arial;}}{\colortbl\red0\green0\blue0;}{\f1\fs48\cf0 What?}{\f1\fs24\cf0 \par}}"/>
  <p:tag name="PPWINSEGMENT1SOURCERTF" val="{\rtf1\ansi\deff0{\fonttbl{\f0\fcharset0 Arial;}}{\colortbl\red0\green0\blue0;}{\f0\fs48\cf0 Was?\par}}"/>
  <p:tag name="PPWINSEGMENT1LENGTH" val="5"/>
  <p:tag name="PPWINSEGMENT1START" val="1"/>
  <p:tag name="PPTAGGERGROUP" val="3"/>
</p:tagLst>
</file>

<file path=ppt/tags/tag91.xml><?xml version="1.0" encoding="utf-8"?>
<p:tagLst xmlns:a="http://schemas.openxmlformats.org/drawingml/2006/main" xmlns:r="http://schemas.openxmlformats.org/officeDocument/2006/relationships" xmlns:p="http://schemas.openxmlformats.org/presentationml/2006/main">
  <p:tag name="PPTAGGERGROUP" val="3"/>
</p:tagLst>
</file>

<file path=ppt/tags/tag92.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Function"/>
  <p:tag name="PPWINSEGMENT1TARGETRTF" val="{\rtf1\ansi\deff1{\fonttbl{\f1\fcharset0 Arial;}}{\colortbl\red0\green0\blue0;}{\f1\fs48\cf0 Function}{\f1\fs24\cf0 \par}}"/>
  <p:tag name="PPWINSEGMENT1SOURCERTF" val="{\rtf1\ansi\deff0{\fonttbl{\f0\fcharset0 Arial;}}{\colortbl\red0\green0\blue0;}{\f0\fs48\cf0 Funktion\par}}"/>
  <p:tag name="PPWINSEGMENT1LENGTH" val="8"/>
  <p:tag name="PPWINSEGMENT1START" val="1"/>
  <p:tag name="PPTAGGERGROUP" val="3"/>
</p:tagLst>
</file>

<file path=ppt/tags/tag93.xml><?xml version="1.0" encoding="utf-8"?>
<p:tagLst xmlns:a="http://schemas.openxmlformats.org/drawingml/2006/main" xmlns:r="http://schemas.openxmlformats.org/officeDocument/2006/relationships" xmlns:p="http://schemas.openxmlformats.org/presentationml/2006/main">
  <p:tag name="PPTAGGERGROUP" val="2"/>
</p:tagLst>
</file>

<file path=ppt/tags/tag94.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ich?"/>
  <p:tag name="PPWINSEGMENT1TARGETRTF" val="{\rtf1\ansi\deff1{\fonttbl{\f1\fcharset0 Arial;}}{\colortbl\red0\green0\blue0;}{\f1\fs48\cf0 Which?}{\f1\fs24\cf0 \par}}"/>
  <p:tag name="PPWINSEGMENT1SOURCERTF" val="{\rtf1\ansi\deff0{\fonttbl{\f0\fcharset0 Arial;}}{\colortbl\red0\green0\blue0;}{\f0\fs48\cf0 Welche?\par}}"/>
  <p:tag name="PPWINSEGMENT1LENGTH" val="6"/>
  <p:tag name="PPWINSEGMENT1START" val="1"/>
  <p:tag name="PPTAGGERGROUP" val="2"/>
</p:tagLst>
</file>

<file path=ppt/tags/tag95.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Data / Service"/>
  <p:tag name="PPWINSEGMENT1TARGETRTF" val="{\rtf1\ansi\deff1{\fonttbl{\f1\fcharset0 Arial;}}{\colortbl\red0\green0\blue0;}{\f1\fs48\cf0 Data / Service}{\f1\fs24\cf0 \par}}"/>
  <p:tag name="PPWINSEGMENT1SOURCERTF" val="{\rtf1\ansi\deff0{\fonttbl{\f0\fcharset0 Arial;}}{\colortbl\red0\green0\blue0;}{\f0\fs48\cf0 Daten / Leistung\par}}"/>
  <p:tag name="PPWINSEGMENT1LENGTH" val="14"/>
  <p:tag name="PPWINSEGMENT1START" val="1"/>
  <p:tag name="PPTAGGERGROUP" val="2"/>
</p:tagLst>
</file>

<file path=ppt/tags/tag96.xml><?xml version="1.0" encoding="utf-8"?>
<p:tagLst xmlns:a="http://schemas.openxmlformats.org/drawingml/2006/main" xmlns:r="http://schemas.openxmlformats.org/officeDocument/2006/relationships" xmlns:p="http://schemas.openxmlformats.org/presentationml/2006/main">
  <p:tag name="PPTAGGERGROUP" val="1"/>
</p:tagLst>
</file>

<file path=ppt/tags/tag97.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When?"/>
  <p:tag name="PPWINSEGMENT1TARGETRTF" val="{\rtf1\ansi\deff1{\fonttbl{\f1\fcharset0 Arial;}}{\colortbl\red0\green0\blue0;}{\f1\fs48\cf0 When?}{\f1\fs24\cf0 \par}}"/>
  <p:tag name="PPWINSEGMENT1SOURCERTF" val="{\rtf1\ansi\deff0{\fonttbl{\f0\fcharset0 Arial;}}{\colortbl\red0\green0\blue0;}{\f0\fs48\cf0 Wann?\par}}"/>
  <p:tag name="PPWINSEGMENT1LENGTH" val="5"/>
  <p:tag name="PPWINSEGMENT1START" val="1"/>
  <p:tag name="PPTAGGERGROUP" val="1"/>
</p:tagLst>
</file>

<file path=ppt/tags/tag98.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ags/tag99.xml><?xml version="1.0" encoding="utf-8"?>
<p:tagLst xmlns:a="http://schemas.openxmlformats.org/drawingml/2006/main" xmlns:r="http://schemas.openxmlformats.org/officeDocument/2006/relationships" xmlns:p="http://schemas.openxmlformats.org/presentationml/2006/main">
  <p:tag name="PPWINTOTALSEGMENTS" val="1"/>
  <p:tag name="PPWINALREADYSEGMENTED" val="True"/>
  <p:tag name="PPWINLASTSAVEDTRANSLATION" val="Process"/>
  <p:tag name="PPWINSEGMENT1TARGETRTF" val="{\rtf1\ansi\deff1{\fonttbl{\f1\fcharset0 Arial;}}{\colortbl\red0\green0\blue0;}{\f1\fs48\cf0 Process}{\f1\fs24\cf0 \par}}"/>
  <p:tag name="PPWINSEGMENT1SOURCERTF" val="{\rtf1\ansi\deff0{\fonttbl{\f0\fcharset0 Arial;}}{\colortbl\red0\green0\blue0;}{\f0\fs48\cf0 Prozess\par}}"/>
  <p:tag name="PPWINSEGMENT1LENGTH" val="7"/>
  <p:tag name="PPWINSEGMENT1START" val="1"/>
  <p:tag name="PPTAGGERGROUP"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5004</TotalTime>
  <Words>3003</Words>
  <Application>Microsoft Office PowerPoint</Application>
  <PresentationFormat>Custom</PresentationFormat>
  <Paragraphs>315</Paragraphs>
  <Slides>45</Slides>
  <Notes>41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ＭＳ Ｐゴシック</vt:lpstr>
      <vt:lpstr>Arial</vt:lpstr>
      <vt:lpstr>Calibri</vt:lpstr>
      <vt:lpstr>Calibri Light</vt:lpstr>
      <vt:lpstr>Corbel</vt:lpstr>
      <vt:lpstr>Times New Roman</vt:lpstr>
      <vt:lpstr>Wingdings</vt:lpstr>
      <vt:lpstr>Office Theme</vt:lpstr>
      <vt:lpstr>Visio</vt:lpstr>
      <vt:lpstr>Business Process Engineering</vt:lpstr>
      <vt:lpstr>Business Process Engineering</vt:lpstr>
      <vt:lpstr>Purposes of process modeling</vt:lpstr>
      <vt:lpstr>Business Process Model &amp; Notation</vt:lpstr>
      <vt:lpstr>BPMN from a distance</vt:lpstr>
      <vt:lpstr>Let’s do it then</vt:lpstr>
      <vt:lpstr>Breaking it down</vt:lpstr>
      <vt:lpstr>Breaking it down</vt:lpstr>
      <vt:lpstr>BPMN Model</vt:lpstr>
      <vt:lpstr>Breaking it down</vt:lpstr>
      <vt:lpstr>BPMN Model</vt:lpstr>
      <vt:lpstr>Execution of a process model  The “token game”</vt:lpstr>
      <vt:lpstr>More on events</vt:lpstr>
      <vt:lpstr>Order-to-cash example revisited…</vt:lpstr>
      <vt:lpstr>First try</vt:lpstr>
      <vt:lpstr>A little more on gateways: XOR Gateway</vt:lpstr>
      <vt:lpstr>Example: XOR Gateway</vt:lpstr>
      <vt:lpstr>A little more on gateways: AND Gateway</vt:lpstr>
      <vt:lpstr>Example: AND Gateway</vt:lpstr>
      <vt:lpstr>Revised order-to-cash process model</vt:lpstr>
      <vt:lpstr>Between XOR and AND</vt:lpstr>
      <vt:lpstr>Solution 1</vt:lpstr>
      <vt:lpstr>Solution 2</vt:lpstr>
      <vt:lpstr>OR Gateway</vt:lpstr>
      <vt:lpstr>Solution using OR Gateway</vt:lpstr>
      <vt:lpstr>What join type do we need here?</vt:lpstr>
      <vt:lpstr>Beware: Beginner’s Mistake</vt:lpstr>
      <vt:lpstr>Guidelines: Naming Conventions</vt:lpstr>
      <vt:lpstr>Poll: Which model do you prefer?</vt:lpstr>
      <vt:lpstr>One more guideline…</vt:lpstr>
      <vt:lpstr>Rework and repetition</vt:lpstr>
      <vt:lpstr>Quick Note: Implicit vs. explicit gateways</vt:lpstr>
      <vt:lpstr>How this process starts? How it ends?</vt:lpstr>
      <vt:lpstr>What’s wrong with this model? How to fix it? </vt:lpstr>
      <vt:lpstr>Process Modelling Viewpoints</vt:lpstr>
      <vt:lpstr>Organizational Elements in BPMN – Pools &amp; Lanes</vt:lpstr>
      <vt:lpstr>Order-to-cash process with lanes</vt:lpstr>
      <vt:lpstr>Message Flow</vt:lpstr>
      <vt:lpstr>Order-to-cash process with a black-box customer pool</vt:lpstr>
      <vt:lpstr>Pools, Lanes and Flows: syntactic rules</vt:lpstr>
      <vt:lpstr>One more guideline…</vt:lpstr>
      <vt:lpstr>Process Modelling Viewpoints</vt:lpstr>
      <vt:lpstr>BPMN Information Artifacts</vt:lpstr>
      <vt:lpstr>Model with information artifacts</vt:lpstr>
      <vt:lpstr>Quick Note: BPMN Text Annotations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dc:title>
  <dc:creator>Salman Ahmad</dc:creator>
  <cp:lastModifiedBy>Salman Ahmad</cp:lastModifiedBy>
  <cp:revision>253</cp:revision>
  <dcterms:created xsi:type="dcterms:W3CDTF">2020-07-03T12:59:18Z</dcterms:created>
  <dcterms:modified xsi:type="dcterms:W3CDTF">2024-02-14T14:05:32Z</dcterms:modified>
</cp:coreProperties>
</file>